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3"/>
  </p:notesMasterIdLst>
  <p:handoutMasterIdLst>
    <p:handoutMasterId r:id="rId14"/>
  </p:handoutMasterIdLst>
  <p:sldIdLst>
    <p:sldId id="283" r:id="rId2"/>
    <p:sldId id="402" r:id="rId3"/>
    <p:sldId id="417" r:id="rId4"/>
    <p:sldId id="418" r:id="rId5"/>
    <p:sldId id="419" r:id="rId6"/>
    <p:sldId id="425" r:id="rId7"/>
    <p:sldId id="431" r:id="rId8"/>
    <p:sldId id="432" r:id="rId9"/>
    <p:sldId id="433" r:id="rId10"/>
    <p:sldId id="434" r:id="rId11"/>
    <p:sldId id="313" r:id="rId12"/>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B82"/>
    <a:srgbClr val="9FE6FF"/>
    <a:srgbClr val="33CCFF"/>
    <a:srgbClr val="454F7F"/>
    <a:srgbClr val="0066FF"/>
    <a:srgbClr val="99CCFF"/>
    <a:srgbClr val="4B76FF"/>
    <a:srgbClr val="15B1FF"/>
    <a:srgbClr val="D37A03"/>
    <a:srgbClr val="E5A2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31" autoAdjust="0"/>
    <p:restoredTop sz="89068" autoAdjust="0"/>
  </p:normalViewPr>
  <p:slideViewPr>
    <p:cSldViewPr>
      <p:cViewPr varScale="1">
        <p:scale>
          <a:sx n="82" d="100"/>
          <a:sy n="82" d="100"/>
        </p:scale>
        <p:origin x="1470" y="60"/>
      </p:cViewPr>
      <p:guideLst>
        <p:guide orient="horz" pos="2160"/>
        <p:guide pos="2880"/>
      </p:guideLst>
    </p:cSldViewPr>
  </p:slideViewPr>
  <p:outlineViewPr>
    <p:cViewPr>
      <p:scale>
        <a:sx n="33" d="100"/>
        <a:sy n="33" d="100"/>
      </p:scale>
      <p:origin x="264" y="150828"/>
    </p:cViewPr>
  </p:outlineViewPr>
  <p:notesTextViewPr>
    <p:cViewPr>
      <p:scale>
        <a:sx n="100" d="100"/>
        <a:sy n="100" d="100"/>
      </p:scale>
      <p:origin x="0" y="0"/>
    </p:cViewPr>
  </p:notesTextViewPr>
  <p:notesViewPr>
    <p:cSldViewPr>
      <p:cViewPr varScale="1">
        <p:scale>
          <a:sx n="69" d="100"/>
          <a:sy n="69" d="100"/>
        </p:scale>
        <p:origin x="-2838"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Чувар места за заглавље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cs typeface="+mn-cs"/>
              </a:defRPr>
            </a:lvl1pPr>
          </a:lstStyle>
          <a:p>
            <a:pPr>
              <a:defRPr/>
            </a:pPr>
            <a:endParaRPr lang="sr-Cyrl-CS"/>
          </a:p>
        </p:txBody>
      </p:sp>
      <p:sp>
        <p:nvSpPr>
          <p:cNvPr id="3" name="Чувар места за датум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cs typeface="+mn-cs"/>
              </a:defRPr>
            </a:lvl1pPr>
          </a:lstStyle>
          <a:p>
            <a:pPr>
              <a:defRPr/>
            </a:pPr>
            <a:fld id="{BAF983E9-A412-4EBE-9AD5-AA48DB7E3C83}" type="datetimeFigureOut">
              <a:rPr lang="sr-Cyrl-CS"/>
              <a:pPr>
                <a:defRPr/>
              </a:pPr>
              <a:t>15.12.2016.</a:t>
            </a:fld>
            <a:endParaRPr lang="sr-Cyrl-CS"/>
          </a:p>
        </p:txBody>
      </p:sp>
      <p:sp>
        <p:nvSpPr>
          <p:cNvPr id="4" name="Чувар места за подножје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cs typeface="+mn-cs"/>
              </a:defRPr>
            </a:lvl1pPr>
          </a:lstStyle>
          <a:p>
            <a:pPr>
              <a:defRPr/>
            </a:pPr>
            <a:endParaRPr lang="sr-Cyrl-CS"/>
          </a:p>
        </p:txBody>
      </p:sp>
      <p:sp>
        <p:nvSpPr>
          <p:cNvPr id="5" name="Чувар места за број слајда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cs typeface="+mn-cs"/>
              </a:defRPr>
            </a:lvl1pPr>
          </a:lstStyle>
          <a:p>
            <a:pPr>
              <a:defRPr/>
            </a:pPr>
            <a:fld id="{1A9FAB4F-09FA-4BE2-9E2E-F6444687DEDA}" type="slidenum">
              <a:rPr lang="sr-Cyrl-CS"/>
              <a:pPr>
                <a:defRPr/>
              </a:pPr>
              <a:t>‹#›</a:t>
            </a:fld>
            <a:endParaRPr lang="sr-Cyrl-CS"/>
          </a:p>
        </p:txBody>
      </p:sp>
    </p:spTree>
    <p:extLst>
      <p:ext uri="{BB962C8B-B14F-4D97-AF65-F5344CB8AC3E}">
        <p14:creationId xmlns:p14="http://schemas.microsoft.com/office/powerpoint/2010/main" val="1396788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dirty="0"/>
          </a:p>
        </p:txBody>
      </p:sp>
      <p:sp>
        <p:nvSpPr>
          <p:cNvPr id="81923"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dirty="0"/>
          </a:p>
        </p:txBody>
      </p:sp>
      <p:sp>
        <p:nvSpPr>
          <p:cNvPr id="256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81925"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dirty="0"/>
          </a:p>
        </p:txBody>
      </p:sp>
      <p:sp>
        <p:nvSpPr>
          <p:cNvPr id="81927"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CDFA3EC-DCA5-47A2-83D6-8D8338B042CE}" type="slidenum">
              <a:rPr lang="en-US"/>
              <a:pPr>
                <a:defRPr/>
              </a:pPr>
              <a:t>‹#›</a:t>
            </a:fld>
            <a:endParaRPr lang="en-US" dirty="0"/>
          </a:p>
        </p:txBody>
      </p:sp>
    </p:spTree>
    <p:extLst>
      <p:ext uri="{BB962C8B-B14F-4D97-AF65-F5344CB8AC3E}">
        <p14:creationId xmlns:p14="http://schemas.microsoft.com/office/powerpoint/2010/main" val="32386122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eaLnBrk="1" hangingPunct="1"/>
            <a:endParaRPr lang="sr-Latn-CS" dirty="0" smtClean="0"/>
          </a:p>
        </p:txBody>
      </p:sp>
      <p:sp>
        <p:nvSpPr>
          <p:cNvPr id="21508" name="Slide Number Placeholder 3"/>
          <p:cNvSpPr>
            <a:spLocks noGrp="1"/>
          </p:cNvSpPr>
          <p:nvPr>
            <p:ph type="sldNum" sz="quarter" idx="5"/>
          </p:nvPr>
        </p:nvSpPr>
        <p:spPr/>
        <p:txBody>
          <a:bodyPr/>
          <a:lstStyle/>
          <a:p>
            <a:pPr>
              <a:defRPr/>
            </a:pPr>
            <a:fld id="{670EA6DD-49DE-4553-BE0F-C62298B82DDE}" type="slidenum">
              <a:rPr lang="en-US" smtClean="0"/>
              <a:pPr>
                <a:defRPr/>
              </a:pPr>
              <a:t>1</a:t>
            </a:fld>
            <a:endParaRPr lang="en-US" dirty="0" smtClean="0"/>
          </a:p>
        </p:txBody>
      </p:sp>
    </p:spTree>
    <p:extLst>
      <p:ext uri="{BB962C8B-B14F-4D97-AF65-F5344CB8AC3E}">
        <p14:creationId xmlns:p14="http://schemas.microsoft.com/office/powerpoint/2010/main" val="4102933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2</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extLst>
      <p:ext uri="{BB962C8B-B14F-4D97-AF65-F5344CB8AC3E}">
        <p14:creationId xmlns:p14="http://schemas.microsoft.com/office/powerpoint/2010/main" val="3132319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3</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extLst>
      <p:ext uri="{BB962C8B-B14F-4D97-AF65-F5344CB8AC3E}">
        <p14:creationId xmlns:p14="http://schemas.microsoft.com/office/powerpoint/2010/main" val="3037117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4</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extLst>
      <p:ext uri="{BB962C8B-B14F-4D97-AF65-F5344CB8AC3E}">
        <p14:creationId xmlns:p14="http://schemas.microsoft.com/office/powerpoint/2010/main" val="2736644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extLst>
      <p:ext uri="{BB962C8B-B14F-4D97-AF65-F5344CB8AC3E}">
        <p14:creationId xmlns:p14="http://schemas.microsoft.com/office/powerpoint/2010/main" val="2853405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extLst>
      <p:ext uri="{BB962C8B-B14F-4D97-AF65-F5344CB8AC3E}">
        <p14:creationId xmlns:p14="http://schemas.microsoft.com/office/powerpoint/2010/main" val="1864382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7</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extLst>
      <p:ext uri="{BB962C8B-B14F-4D97-AF65-F5344CB8AC3E}">
        <p14:creationId xmlns:p14="http://schemas.microsoft.com/office/powerpoint/2010/main" val="4040270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p:txBody>
          <a:bodyPr/>
          <a:lstStyle/>
          <a:p>
            <a:pPr>
              <a:defRPr/>
            </a:pPr>
            <a:fld id="{89B37876-6832-4A42-96E8-5D2B701FC4F8}" type="slidenum">
              <a:rPr lang="en-US" smtClean="0"/>
              <a:pPr>
                <a:defRPr/>
              </a:pPr>
              <a:t>8</a:t>
            </a:fld>
            <a:endParaRPr lang="en-US" dirty="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sr-Cyrl-RS" noProof="0" dirty="0" smtClean="0"/>
          </a:p>
        </p:txBody>
      </p:sp>
    </p:spTree>
    <p:extLst>
      <p:ext uri="{BB962C8B-B14F-4D97-AF65-F5344CB8AC3E}">
        <p14:creationId xmlns:p14="http://schemas.microsoft.com/office/powerpoint/2010/main" val="3450313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E3D21D7F-0F5B-481F-9717-977BBF55E971}" type="slidenum">
              <a:rPr lang="en-US" smtClean="0"/>
              <a:pPr>
                <a:defRPr/>
              </a:pPr>
              <a:t>11</a:t>
            </a:fld>
            <a:endParaRPr lang="en-US" dirty="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ru-RU" smtClean="0"/>
          </a:p>
        </p:txBody>
      </p:sp>
    </p:spTree>
    <p:extLst>
      <p:ext uri="{BB962C8B-B14F-4D97-AF65-F5344CB8AC3E}">
        <p14:creationId xmlns:p14="http://schemas.microsoft.com/office/powerpoint/2010/main" val="29288990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Наслов слајда">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552450"/>
            <a:ext cx="7772400" cy="704850"/>
          </a:xfrm>
        </p:spPr>
        <p:txBody>
          <a:bodyPr/>
          <a:lstStyle>
            <a:lvl1pPr algn="ctr">
              <a:defRPr/>
            </a:lvl1pPr>
          </a:lstStyle>
          <a:p>
            <a:r>
              <a:rPr lang="sr-Cyrl-CS" smtClean="0"/>
              <a:t>Кликните и уредите наслов мастерa</a:t>
            </a:r>
            <a:endParaRPr lang="en-US"/>
          </a:p>
        </p:txBody>
      </p:sp>
      <p:sp>
        <p:nvSpPr>
          <p:cNvPr id="3075" name="Rectangle 3"/>
          <p:cNvSpPr>
            <a:spLocks noGrp="1" noChangeArrowheads="1"/>
          </p:cNvSpPr>
          <p:nvPr>
            <p:ph type="subTitle" idx="1"/>
          </p:nvPr>
        </p:nvSpPr>
        <p:spPr>
          <a:xfrm>
            <a:off x="685800" y="1238250"/>
            <a:ext cx="7772400" cy="685800"/>
          </a:xfrm>
        </p:spPr>
        <p:txBody>
          <a:bodyPr/>
          <a:lstStyle>
            <a:lvl1pPr marL="0" indent="0" algn="ctr">
              <a:buFontTx/>
              <a:buNone/>
              <a:defRPr/>
            </a:lvl1pPr>
          </a:lstStyle>
          <a:p>
            <a:r>
              <a:rPr lang="sr-Cyrl-CS" smtClean="0"/>
              <a:t>Кликните и уредите стил поднаслова мастера</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Наслов и вертикални текст">
    <p:spTree>
      <p:nvGrpSpPr>
        <p:cNvPr id="1" name=""/>
        <p:cNvGrpSpPr/>
        <p:nvPr/>
      </p:nvGrpSpPr>
      <p:grpSpPr>
        <a:xfrm>
          <a:off x="0" y="0"/>
          <a:ext cx="0" cy="0"/>
          <a:chOff x="0" y="0"/>
          <a:chExt cx="0" cy="0"/>
        </a:xfrm>
      </p:grpSpPr>
      <p:sp>
        <p:nvSpPr>
          <p:cNvPr id="2" name="Наслов 1"/>
          <p:cNvSpPr>
            <a:spLocks noGrp="1"/>
          </p:cNvSpPr>
          <p:nvPr>
            <p:ph type="title"/>
          </p:nvPr>
        </p:nvSpPr>
        <p:spPr/>
        <p:txBody>
          <a:bodyPr/>
          <a:lstStyle/>
          <a:p>
            <a:r>
              <a:rPr lang="sr-Cyrl-CS" smtClean="0"/>
              <a:t>Кликните и уредите наслов мастерa</a:t>
            </a:r>
            <a:endParaRPr lang="sr-Cyrl-CS"/>
          </a:p>
        </p:txBody>
      </p:sp>
      <p:sp>
        <p:nvSpPr>
          <p:cNvPr id="3" name="Чувар места за вертикални текст 2"/>
          <p:cNvSpPr>
            <a:spLocks noGrp="1"/>
          </p:cNvSpPr>
          <p:nvPr>
            <p:ph type="body" orient="vert" idx="1"/>
          </p:nvPr>
        </p:nvSpPr>
        <p:spPr/>
        <p:txBody>
          <a:bodyPr vert="eaVert"/>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и наслов и текст">
    <p:spTree>
      <p:nvGrpSpPr>
        <p:cNvPr id="1" name=""/>
        <p:cNvGrpSpPr/>
        <p:nvPr/>
      </p:nvGrpSpPr>
      <p:grpSpPr>
        <a:xfrm>
          <a:off x="0" y="0"/>
          <a:ext cx="0" cy="0"/>
          <a:chOff x="0" y="0"/>
          <a:chExt cx="0" cy="0"/>
        </a:xfrm>
      </p:grpSpPr>
      <p:sp>
        <p:nvSpPr>
          <p:cNvPr id="2" name="Вертикални наслов 1"/>
          <p:cNvSpPr>
            <a:spLocks noGrp="1"/>
          </p:cNvSpPr>
          <p:nvPr>
            <p:ph type="title" orient="vert"/>
          </p:nvPr>
        </p:nvSpPr>
        <p:spPr>
          <a:xfrm>
            <a:off x="6477000" y="228600"/>
            <a:ext cx="2057400" cy="5486400"/>
          </a:xfrm>
        </p:spPr>
        <p:txBody>
          <a:bodyPr vert="eaVert"/>
          <a:lstStyle/>
          <a:p>
            <a:r>
              <a:rPr lang="sr-Cyrl-CS" smtClean="0"/>
              <a:t>Кликните и уредите наслов мастерa</a:t>
            </a:r>
            <a:endParaRPr lang="sr-Cyrl-CS"/>
          </a:p>
        </p:txBody>
      </p:sp>
      <p:sp>
        <p:nvSpPr>
          <p:cNvPr id="3" name="Чувар места за вертикални текст 2"/>
          <p:cNvSpPr>
            <a:spLocks noGrp="1"/>
          </p:cNvSpPr>
          <p:nvPr>
            <p:ph type="body" orient="vert" idx="1"/>
          </p:nvPr>
        </p:nvSpPr>
        <p:spPr>
          <a:xfrm>
            <a:off x="304800" y="228600"/>
            <a:ext cx="6019800" cy="5486400"/>
          </a:xfrm>
        </p:spPr>
        <p:txBody>
          <a:bodyPr vert="eaVert"/>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слов и садржај">
    <p:spTree>
      <p:nvGrpSpPr>
        <p:cNvPr id="1" name=""/>
        <p:cNvGrpSpPr/>
        <p:nvPr/>
      </p:nvGrpSpPr>
      <p:grpSpPr>
        <a:xfrm>
          <a:off x="0" y="0"/>
          <a:ext cx="0" cy="0"/>
          <a:chOff x="0" y="0"/>
          <a:chExt cx="0" cy="0"/>
        </a:xfrm>
      </p:grpSpPr>
      <p:sp>
        <p:nvSpPr>
          <p:cNvPr id="2" name="Наслов 1"/>
          <p:cNvSpPr>
            <a:spLocks noGrp="1"/>
          </p:cNvSpPr>
          <p:nvPr>
            <p:ph type="title"/>
          </p:nvPr>
        </p:nvSpPr>
        <p:spPr/>
        <p:txBody>
          <a:bodyPr/>
          <a:lstStyle/>
          <a:p>
            <a:r>
              <a:rPr lang="sr-Cyrl-CS" smtClean="0"/>
              <a:t>Кликните и уредите наслов мастерa</a:t>
            </a:r>
            <a:endParaRPr lang="sr-Cyrl-CS"/>
          </a:p>
        </p:txBody>
      </p:sp>
      <p:sp>
        <p:nvSpPr>
          <p:cNvPr id="3" name="Чувар места за садржај 2"/>
          <p:cNvSpPr>
            <a:spLocks noGrp="1"/>
          </p:cNvSpPr>
          <p:nvPr>
            <p:ph idx="1"/>
          </p:nvPr>
        </p:nvSpPr>
        <p:spPr/>
        <p:txBody>
          <a:body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ље одељка">
    <p:spTree>
      <p:nvGrpSpPr>
        <p:cNvPr id="1" name=""/>
        <p:cNvGrpSpPr/>
        <p:nvPr/>
      </p:nvGrpSpPr>
      <p:grpSpPr>
        <a:xfrm>
          <a:off x="0" y="0"/>
          <a:ext cx="0" cy="0"/>
          <a:chOff x="0" y="0"/>
          <a:chExt cx="0" cy="0"/>
        </a:xfrm>
      </p:grpSpPr>
      <p:sp>
        <p:nvSpPr>
          <p:cNvPr id="2" name="Наслов 1"/>
          <p:cNvSpPr>
            <a:spLocks noGrp="1"/>
          </p:cNvSpPr>
          <p:nvPr>
            <p:ph type="title"/>
          </p:nvPr>
        </p:nvSpPr>
        <p:spPr>
          <a:xfrm>
            <a:off x="722313" y="4406900"/>
            <a:ext cx="7772400" cy="1362075"/>
          </a:xfrm>
        </p:spPr>
        <p:txBody>
          <a:bodyPr anchor="t"/>
          <a:lstStyle>
            <a:lvl1pPr algn="l">
              <a:defRPr sz="4000" b="1" cap="all"/>
            </a:lvl1pPr>
          </a:lstStyle>
          <a:p>
            <a:r>
              <a:rPr lang="sr-Cyrl-CS" smtClean="0"/>
              <a:t>Кликните и уредите наслов мастерa</a:t>
            </a:r>
            <a:endParaRPr lang="sr-Cyrl-CS"/>
          </a:p>
        </p:txBody>
      </p:sp>
      <p:sp>
        <p:nvSpPr>
          <p:cNvPr id="3" name="Чувар места за 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r-Cyrl-CS" smtClean="0"/>
              <a:t>Кликните и уредите стилове текста мастера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садржаја">
    <p:spTree>
      <p:nvGrpSpPr>
        <p:cNvPr id="1" name=""/>
        <p:cNvGrpSpPr/>
        <p:nvPr/>
      </p:nvGrpSpPr>
      <p:grpSpPr>
        <a:xfrm>
          <a:off x="0" y="0"/>
          <a:ext cx="0" cy="0"/>
          <a:chOff x="0" y="0"/>
          <a:chExt cx="0" cy="0"/>
        </a:xfrm>
      </p:grpSpPr>
      <p:sp>
        <p:nvSpPr>
          <p:cNvPr id="2" name="Наслов 1"/>
          <p:cNvSpPr>
            <a:spLocks noGrp="1"/>
          </p:cNvSpPr>
          <p:nvPr>
            <p:ph type="title"/>
          </p:nvPr>
        </p:nvSpPr>
        <p:spPr/>
        <p:txBody>
          <a:bodyPr/>
          <a:lstStyle/>
          <a:p>
            <a:r>
              <a:rPr lang="sr-Cyrl-CS" smtClean="0"/>
              <a:t>Кликните и уредите наслов мастерa</a:t>
            </a:r>
            <a:endParaRPr lang="sr-Cyrl-CS"/>
          </a:p>
        </p:txBody>
      </p:sp>
      <p:sp>
        <p:nvSpPr>
          <p:cNvPr id="3" name="Чувар места за садржај 2"/>
          <p:cNvSpPr>
            <a:spLocks noGrp="1"/>
          </p:cNvSpPr>
          <p:nvPr>
            <p:ph sz="half" idx="1"/>
          </p:nvPr>
        </p:nvSpPr>
        <p:spPr>
          <a:xfrm>
            <a:off x="1143000" y="1295400"/>
            <a:ext cx="3581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
        <p:nvSpPr>
          <p:cNvPr id="4" name="Чувар места за садржај 3"/>
          <p:cNvSpPr>
            <a:spLocks noGrp="1"/>
          </p:cNvSpPr>
          <p:nvPr>
            <p:ph sz="half" idx="2"/>
          </p:nvPr>
        </p:nvSpPr>
        <p:spPr>
          <a:xfrm>
            <a:off x="4876800" y="1295400"/>
            <a:ext cx="35814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еђење">
    <p:spTree>
      <p:nvGrpSpPr>
        <p:cNvPr id="1" name=""/>
        <p:cNvGrpSpPr/>
        <p:nvPr/>
      </p:nvGrpSpPr>
      <p:grpSpPr>
        <a:xfrm>
          <a:off x="0" y="0"/>
          <a:ext cx="0" cy="0"/>
          <a:chOff x="0" y="0"/>
          <a:chExt cx="0" cy="0"/>
        </a:xfrm>
      </p:grpSpPr>
      <p:sp>
        <p:nvSpPr>
          <p:cNvPr id="2" name="Наслов 1"/>
          <p:cNvSpPr>
            <a:spLocks noGrp="1"/>
          </p:cNvSpPr>
          <p:nvPr>
            <p:ph type="title"/>
          </p:nvPr>
        </p:nvSpPr>
        <p:spPr>
          <a:xfrm>
            <a:off x="457200" y="274638"/>
            <a:ext cx="8229600" cy="1143000"/>
          </a:xfrm>
        </p:spPr>
        <p:txBody>
          <a:bodyPr/>
          <a:lstStyle>
            <a:lvl1pPr>
              <a:defRPr/>
            </a:lvl1pPr>
          </a:lstStyle>
          <a:p>
            <a:r>
              <a:rPr lang="sr-Cyrl-CS" smtClean="0"/>
              <a:t>Кликните и уредите наслов мастерa</a:t>
            </a:r>
            <a:endParaRPr lang="sr-Cyrl-CS"/>
          </a:p>
        </p:txBody>
      </p:sp>
      <p:sp>
        <p:nvSpPr>
          <p:cNvPr id="3" name="Чувар места за 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CS" smtClean="0"/>
              <a:t>Кликните и уредите стилове текста мастера</a:t>
            </a:r>
          </a:p>
        </p:txBody>
      </p:sp>
      <p:sp>
        <p:nvSpPr>
          <p:cNvPr id="4" name="Чувар места за садржај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
        <p:nvSpPr>
          <p:cNvPr id="5" name="Чувар места за 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Cyrl-CS" smtClean="0"/>
              <a:t>Кликните и уредите стилове текста мастера</a:t>
            </a:r>
          </a:p>
        </p:txBody>
      </p:sp>
      <p:sp>
        <p:nvSpPr>
          <p:cNvPr id="6" name="Чувар места за садржај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наслов">
    <p:spTree>
      <p:nvGrpSpPr>
        <p:cNvPr id="1" name=""/>
        <p:cNvGrpSpPr/>
        <p:nvPr/>
      </p:nvGrpSpPr>
      <p:grpSpPr>
        <a:xfrm>
          <a:off x="0" y="0"/>
          <a:ext cx="0" cy="0"/>
          <a:chOff x="0" y="0"/>
          <a:chExt cx="0" cy="0"/>
        </a:xfrm>
      </p:grpSpPr>
      <p:sp>
        <p:nvSpPr>
          <p:cNvPr id="2" name="Наслов 1"/>
          <p:cNvSpPr>
            <a:spLocks noGrp="1"/>
          </p:cNvSpPr>
          <p:nvPr>
            <p:ph type="title"/>
          </p:nvPr>
        </p:nvSpPr>
        <p:spPr/>
        <p:txBody>
          <a:bodyPr/>
          <a:lstStyle/>
          <a:p>
            <a:r>
              <a:rPr lang="sr-Cyrl-CS" smtClean="0"/>
              <a:t>Кликните и уредите наслов мастерa</a:t>
            </a:r>
            <a:endParaRPr lang="sr-Cyrl-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но">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адржај са натписом">
    <p:spTree>
      <p:nvGrpSpPr>
        <p:cNvPr id="1" name=""/>
        <p:cNvGrpSpPr/>
        <p:nvPr/>
      </p:nvGrpSpPr>
      <p:grpSpPr>
        <a:xfrm>
          <a:off x="0" y="0"/>
          <a:ext cx="0" cy="0"/>
          <a:chOff x="0" y="0"/>
          <a:chExt cx="0" cy="0"/>
        </a:xfrm>
      </p:grpSpPr>
      <p:sp>
        <p:nvSpPr>
          <p:cNvPr id="2" name="Наслов 1"/>
          <p:cNvSpPr>
            <a:spLocks noGrp="1"/>
          </p:cNvSpPr>
          <p:nvPr>
            <p:ph type="title"/>
          </p:nvPr>
        </p:nvSpPr>
        <p:spPr>
          <a:xfrm>
            <a:off x="457200" y="273050"/>
            <a:ext cx="3008313" cy="1162050"/>
          </a:xfrm>
        </p:spPr>
        <p:txBody>
          <a:bodyPr anchor="b"/>
          <a:lstStyle>
            <a:lvl1pPr algn="l">
              <a:defRPr sz="2000" b="1"/>
            </a:lvl1pPr>
          </a:lstStyle>
          <a:p>
            <a:r>
              <a:rPr lang="sr-Cyrl-CS" smtClean="0"/>
              <a:t>Кликните и уредите наслов мастерa</a:t>
            </a:r>
            <a:endParaRPr lang="sr-Cyrl-CS"/>
          </a:p>
        </p:txBody>
      </p:sp>
      <p:sp>
        <p:nvSpPr>
          <p:cNvPr id="3" name="Чувар места за садржај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sr-Cyrl-CS"/>
          </a:p>
        </p:txBody>
      </p:sp>
      <p:sp>
        <p:nvSpPr>
          <p:cNvPr id="4" name="Чувар места за 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Cyrl-CS" smtClean="0"/>
              <a:t>Кликните и уредите стилове текста мастера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Слика са натписом">
    <p:spTree>
      <p:nvGrpSpPr>
        <p:cNvPr id="1" name=""/>
        <p:cNvGrpSpPr/>
        <p:nvPr/>
      </p:nvGrpSpPr>
      <p:grpSpPr>
        <a:xfrm>
          <a:off x="0" y="0"/>
          <a:ext cx="0" cy="0"/>
          <a:chOff x="0" y="0"/>
          <a:chExt cx="0" cy="0"/>
        </a:xfrm>
      </p:grpSpPr>
      <p:sp>
        <p:nvSpPr>
          <p:cNvPr id="2" name="Наслов 1"/>
          <p:cNvSpPr>
            <a:spLocks noGrp="1"/>
          </p:cNvSpPr>
          <p:nvPr>
            <p:ph type="title"/>
          </p:nvPr>
        </p:nvSpPr>
        <p:spPr>
          <a:xfrm>
            <a:off x="1792288" y="4800600"/>
            <a:ext cx="5486400" cy="566738"/>
          </a:xfrm>
        </p:spPr>
        <p:txBody>
          <a:bodyPr anchor="b"/>
          <a:lstStyle>
            <a:lvl1pPr algn="l">
              <a:defRPr sz="2000" b="1"/>
            </a:lvl1pPr>
          </a:lstStyle>
          <a:p>
            <a:r>
              <a:rPr lang="sr-Cyrl-CS" smtClean="0"/>
              <a:t>Кликните и уредите наслов мастерa</a:t>
            </a:r>
            <a:endParaRPr lang="sr-Cyrl-CS"/>
          </a:p>
        </p:txBody>
      </p:sp>
      <p:sp>
        <p:nvSpPr>
          <p:cNvPr id="3" name="Чувар места за слику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r-Cyrl-CS" noProof="0" smtClean="0"/>
              <a:t>Кликните на икону да бисте додали слику</a:t>
            </a:r>
            <a:endParaRPr lang="sr-Cyrl-CS" noProof="0"/>
          </a:p>
        </p:txBody>
      </p:sp>
      <p:sp>
        <p:nvSpPr>
          <p:cNvPr id="4" name="Чувар места за 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Cyrl-CS" smtClean="0"/>
              <a:t>Кликните и уредите стилове текста мастера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04800" y="228600"/>
            <a:ext cx="8229600" cy="7159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r-Cyrl-CS" smtClean="0"/>
              <a:t>Кликните и уредите наслов мастерa</a:t>
            </a:r>
            <a:endParaRPr lang="en-US" smtClean="0"/>
          </a:p>
        </p:txBody>
      </p:sp>
      <p:sp>
        <p:nvSpPr>
          <p:cNvPr id="6147" name="Rectangle 3"/>
          <p:cNvSpPr>
            <a:spLocks noGrp="1" noChangeArrowheads="1"/>
          </p:cNvSpPr>
          <p:nvPr>
            <p:ph type="body" idx="1"/>
          </p:nvPr>
        </p:nvSpPr>
        <p:spPr bwMode="auto">
          <a:xfrm>
            <a:off x="1143000" y="1295400"/>
            <a:ext cx="73152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r-Cyrl-CS" smtClean="0"/>
              <a:t>Кликните и уредите стилове текста мастера</a:t>
            </a:r>
          </a:p>
          <a:p>
            <a:pPr lvl="1"/>
            <a:r>
              <a:rPr lang="sr-Cyrl-CS" smtClean="0"/>
              <a:t>Други ниво</a:t>
            </a:r>
          </a:p>
          <a:p>
            <a:pPr lvl="2"/>
            <a:r>
              <a:rPr lang="sr-Cyrl-CS" smtClean="0"/>
              <a:t>Трећи ниво</a:t>
            </a:r>
          </a:p>
          <a:p>
            <a:pPr lvl="3"/>
            <a:r>
              <a:rPr lang="sr-Cyrl-CS" smtClean="0"/>
              <a:t>Четврти ниво</a:t>
            </a:r>
          </a:p>
          <a:p>
            <a:pPr lvl="4"/>
            <a:r>
              <a:rPr lang="sr-Cyrl-CS" smtClean="0"/>
              <a:t>Пети ниво</a:t>
            </a:r>
            <a:endParaRPr lang="en-US" smtClean="0"/>
          </a:p>
        </p:txBody>
      </p:sp>
    </p:spTree>
  </p:cSld>
  <p:clrMap bg1="lt1" tx1="dk1" bg2="lt2" tx2="dk2" accent1="accent1" accent2="accent2" accent3="accent3" accent4="accent4" accent5="accent5" accent6="accent6" hlink="hlink" folHlink="folHlink"/>
  <p:sldLayoutIdLst>
    <p:sldLayoutId id="2147483875"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rtl="0" eaLnBrk="0" fontAlgn="base" hangingPunct="0">
        <a:spcBef>
          <a:spcPct val="0"/>
        </a:spcBef>
        <a:spcAft>
          <a:spcPct val="0"/>
        </a:spcAft>
        <a:defRPr sz="440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Microsoft Sans Serif" pitchFamily="34" charset="0"/>
        </a:defRPr>
      </a:lvl2pPr>
      <a:lvl3pPr algn="l" rtl="0" eaLnBrk="0" fontAlgn="base" hangingPunct="0">
        <a:spcBef>
          <a:spcPct val="0"/>
        </a:spcBef>
        <a:spcAft>
          <a:spcPct val="0"/>
        </a:spcAft>
        <a:defRPr sz="4400">
          <a:solidFill>
            <a:schemeClr val="bg1"/>
          </a:solidFill>
          <a:latin typeface="Microsoft Sans Serif" pitchFamily="34" charset="0"/>
        </a:defRPr>
      </a:lvl3pPr>
      <a:lvl4pPr algn="l" rtl="0" eaLnBrk="0" fontAlgn="base" hangingPunct="0">
        <a:spcBef>
          <a:spcPct val="0"/>
        </a:spcBef>
        <a:spcAft>
          <a:spcPct val="0"/>
        </a:spcAft>
        <a:defRPr sz="4400">
          <a:solidFill>
            <a:schemeClr val="bg1"/>
          </a:solidFill>
          <a:latin typeface="Microsoft Sans Serif" pitchFamily="34" charset="0"/>
        </a:defRPr>
      </a:lvl4pPr>
      <a:lvl5pPr algn="l" rtl="0" eaLnBrk="0" fontAlgn="base" hangingPunct="0">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685800" y="620687"/>
            <a:ext cx="7774632" cy="2520282"/>
          </a:xfrm>
        </p:spPr>
        <p:txBody>
          <a:bodyPr/>
          <a:lstStyle/>
          <a:p>
            <a:pPr algn="r" eaLnBrk="1" hangingPunct="1"/>
            <a:r>
              <a:rPr lang="sr-Cyrl-C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sr-Cyrl-C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sr-Cyrl-C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sr-Cyrl-C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sr-Latn-R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sr-Latn-R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sr-Latn-R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sr-Latn-R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sr-Latn-R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sr-Latn-R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sr-Cyrl-C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t>
            </a:r>
            <a:br>
              <a:rPr lang="sr-Cyrl-C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sr-Latn-RS" sz="2800" b="1" dirty="0" smtClean="0">
                <a:solidFill>
                  <a:schemeClr val="tx1">
                    <a:lumMod val="50000"/>
                  </a:schemeClr>
                </a:solidFill>
                <a:effectLst>
                  <a:outerShdw blurRad="38100" dist="38100" dir="2700000" algn="tl">
                    <a:srgbClr val="000000">
                      <a:alpha val="43137"/>
                    </a:srgbClr>
                  </a:outerShdw>
                </a:effectLst>
                <a:latin typeface="Georgia" pitchFamily="18" charset="0"/>
              </a:rPr>
              <a:t>MULTIPLE AND INTERSECTIONAL  DISCRIMINATION - CHALLENGES</a:t>
            </a:r>
            <a:r>
              <a:rPr lang="sr-Latn-RS" sz="28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t/>
            </a:r>
            <a:br>
              <a:rPr lang="sr-Latn-RS" sz="28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br>
            <a:r>
              <a:rPr lang="sr-Latn-RS" sz="28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t/>
            </a:r>
            <a:br>
              <a:rPr lang="sr-Latn-RS" sz="28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br>
            <a:r>
              <a:rPr lang="sr-Latn-RS" sz="24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t>SERBIA </a:t>
            </a:r>
            <a:r>
              <a:rPr lang="sr-Cyrl-RS" sz="24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cs typeface="Arial" charset="0"/>
              </a:rPr>
              <a:t> </a:t>
            </a:r>
            <a:r>
              <a:rPr lang="en-US" sz="24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t/>
            </a:r>
            <a:br>
              <a:rPr lang="en-US" sz="24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br>
            <a:r>
              <a:rPr lang="en-US" sz="24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t/>
            </a:r>
            <a:br>
              <a:rPr lang="en-US" sz="24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br>
            <a: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t/>
            </a:r>
            <a:br>
              <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rPr>
            </a:br>
            <a:endParaRPr lang="en-US" sz="2800" b="1" dirty="0" smtClean="0">
              <a:solidFill>
                <a:schemeClr val="tx1">
                  <a:lumMod val="50000"/>
                </a:schemeClr>
              </a:solidFill>
              <a:effectLst>
                <a:outerShdw blurRad="38100" dist="38100" dir="2700000" algn="tl">
                  <a:srgbClr val="000000">
                    <a:alpha val="43137"/>
                  </a:srgbClr>
                </a:outerShdw>
              </a:effectLst>
              <a:latin typeface="Georgia" pitchFamily="18" charset="0"/>
            </a:endParaRPr>
          </a:p>
        </p:txBody>
      </p:sp>
      <p:sp>
        <p:nvSpPr>
          <p:cNvPr id="4" name="Rectangle 2"/>
          <p:cNvSpPr txBox="1">
            <a:spLocks noChangeArrowheads="1"/>
          </p:cNvSpPr>
          <p:nvPr/>
        </p:nvSpPr>
        <p:spPr bwMode="auto">
          <a:xfrm>
            <a:off x="827584" y="2132857"/>
            <a:ext cx="7774632" cy="10081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smtClean="0">
              <a:ln>
                <a:noFill/>
              </a:ln>
              <a:solidFill>
                <a:schemeClr val="bg1"/>
              </a:solidFill>
              <a:effectLst/>
              <a:uLnTx/>
              <a:uFillTx/>
              <a:latin typeface="Georgia" pitchFamily="18" charset="0"/>
              <a:ea typeface="+mj-ea"/>
              <a:cs typeface="+mj-cs"/>
            </a:endParaRPr>
          </a:p>
        </p:txBody>
      </p:sp>
      <p:sp>
        <p:nvSpPr>
          <p:cNvPr id="5" name="Rectangle 4"/>
          <p:cNvSpPr/>
          <p:nvPr/>
        </p:nvSpPr>
        <p:spPr>
          <a:xfrm>
            <a:off x="642910" y="5929329"/>
            <a:ext cx="4572000" cy="1046440"/>
          </a:xfrm>
          <a:prstGeom prst="rect">
            <a:avLst/>
          </a:prstGeom>
        </p:spPr>
        <p:txBody>
          <a:bodyPr>
            <a:spAutoFit/>
          </a:bodyPr>
          <a:lstStyle/>
          <a:p>
            <a:r>
              <a:rPr lang="sr-Latn-RS" sz="2000" b="1" dirty="0" smtClean="0">
                <a:solidFill>
                  <a:schemeClr val="tx2">
                    <a:lumMod val="50000"/>
                  </a:schemeClr>
                </a:solidFill>
                <a:effectLst>
                  <a:outerShdw blurRad="38100" dist="38100" dir="2700000" algn="tl">
                    <a:srgbClr val="000000">
                      <a:alpha val="43137"/>
                    </a:srgbClr>
                  </a:outerShdw>
                </a:effectLst>
                <a:latin typeface="Cambria" panose="02040503050406030204" pitchFamily="18" charset="0"/>
              </a:rPr>
              <a:t>Kosana Beker</a:t>
            </a:r>
          </a:p>
          <a:p>
            <a:r>
              <a:rPr lang="sr-Latn-RS" sz="2000" b="1" dirty="0" smtClean="0">
                <a:solidFill>
                  <a:schemeClr val="tx2">
                    <a:lumMod val="50000"/>
                  </a:schemeClr>
                </a:solidFill>
                <a:effectLst>
                  <a:outerShdw blurRad="38100" dist="38100" dir="2700000" algn="tl">
                    <a:srgbClr val="000000">
                      <a:alpha val="43137"/>
                    </a:srgbClr>
                  </a:outerShdw>
                </a:effectLst>
                <a:latin typeface="Cambria" panose="02040503050406030204" pitchFamily="18" charset="0"/>
              </a:rPr>
              <a:t>Brussels, 7th December </a:t>
            </a:r>
            <a:r>
              <a:rPr lang="sr-Cyrl-CS" sz="2000" b="1" dirty="0" smtClean="0">
                <a:solidFill>
                  <a:schemeClr val="tx2">
                    <a:lumMod val="50000"/>
                  </a:schemeClr>
                </a:solidFill>
                <a:effectLst>
                  <a:outerShdw blurRad="38100" dist="38100" dir="2700000" algn="tl">
                    <a:srgbClr val="000000">
                      <a:alpha val="43137"/>
                    </a:srgbClr>
                  </a:outerShdw>
                </a:effectLst>
                <a:latin typeface="Cambria" panose="02040503050406030204" pitchFamily="18" charset="0"/>
              </a:rPr>
              <a:t>201</a:t>
            </a:r>
            <a:r>
              <a:rPr lang="sr-Latn-RS" sz="2000" b="1" dirty="0" smtClean="0">
                <a:solidFill>
                  <a:schemeClr val="tx2">
                    <a:lumMod val="50000"/>
                  </a:schemeClr>
                </a:solidFill>
                <a:effectLst>
                  <a:outerShdw blurRad="38100" dist="38100" dir="2700000" algn="tl">
                    <a:srgbClr val="000000">
                      <a:alpha val="43137"/>
                    </a:srgbClr>
                  </a:outerShdw>
                </a:effectLst>
                <a:latin typeface="Cambria" panose="02040503050406030204" pitchFamily="18" charset="0"/>
              </a:rPr>
              <a:t>6</a:t>
            </a:r>
            <a:endParaRPr lang="sr-Cyrl-CS" sz="2000" b="1" dirty="0">
              <a:solidFill>
                <a:schemeClr val="tx2">
                  <a:lumMod val="50000"/>
                </a:schemeClr>
              </a:solidFill>
              <a:effectLst>
                <a:outerShdw blurRad="38100" dist="38100" dir="2700000" algn="tl">
                  <a:srgbClr val="000000">
                    <a:alpha val="43137"/>
                  </a:srgbClr>
                </a:outerShdw>
              </a:effectLst>
              <a:latin typeface="Cambria" panose="02040503050406030204" pitchFamily="18" charset="0"/>
            </a:endParaRPr>
          </a:p>
          <a:p>
            <a:endParaRPr lang="en-US" sz="2000" dirty="0">
              <a:latin typeface="Cambria" panose="02040503050406030204"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solidFill>
                  <a:schemeClr val="tx1"/>
                </a:solidFill>
                <a:latin typeface="Georgia" panose="02040502050405020303" pitchFamily="18" charset="0"/>
              </a:rPr>
              <a:t>Examples:</a:t>
            </a:r>
            <a:endParaRPr lang="sr-Latn-RS" dirty="0">
              <a:solidFill>
                <a:schemeClr val="tx1"/>
              </a:solidFill>
              <a:latin typeface="Georgia" panose="02040502050405020303" pitchFamily="18" charset="0"/>
            </a:endParaRPr>
          </a:p>
        </p:txBody>
      </p:sp>
      <p:sp>
        <p:nvSpPr>
          <p:cNvPr id="3" name="Content Placeholder 2"/>
          <p:cNvSpPr>
            <a:spLocks noGrp="1"/>
          </p:cNvSpPr>
          <p:nvPr>
            <p:ph idx="1"/>
          </p:nvPr>
        </p:nvSpPr>
        <p:spPr>
          <a:xfrm>
            <a:off x="683568" y="1295400"/>
            <a:ext cx="7774632" cy="4419600"/>
          </a:xfrm>
        </p:spPr>
        <p:txBody>
          <a:bodyPr/>
          <a:lstStyle/>
          <a:p>
            <a:pPr>
              <a:buFont typeface="Wingdings" panose="05000000000000000000" pitchFamily="2" charset="2"/>
              <a:buChar char="ü"/>
            </a:pPr>
            <a:r>
              <a:rPr lang="en-US" sz="2200" dirty="0">
                <a:solidFill>
                  <a:schemeClr val="tx1">
                    <a:lumMod val="50000"/>
                  </a:schemeClr>
                </a:solidFill>
                <a:latin typeface="Cambria" panose="02040503050406030204" pitchFamily="18" charset="0"/>
              </a:rPr>
              <a:t>G</a:t>
            </a:r>
            <a:r>
              <a:rPr lang="en-US" sz="2200" dirty="0" smtClean="0">
                <a:solidFill>
                  <a:schemeClr val="tx1">
                    <a:lumMod val="50000"/>
                  </a:schemeClr>
                </a:solidFill>
                <a:latin typeface="Cambria" panose="02040503050406030204" pitchFamily="18" charset="0"/>
              </a:rPr>
              <a:t>ender and intellectual disability - </a:t>
            </a:r>
            <a:r>
              <a:rPr lang="sr-Latn-RS" sz="2200" dirty="0" smtClean="0">
                <a:solidFill>
                  <a:schemeClr val="tx1">
                    <a:lumMod val="50000"/>
                  </a:schemeClr>
                </a:solidFill>
                <a:latin typeface="Cambria" panose="02040503050406030204" pitchFamily="18" charset="0"/>
              </a:rPr>
              <a:t>Case presented to the CRPD </a:t>
            </a:r>
            <a:endParaRPr lang="en-US" sz="2200" dirty="0" smtClean="0">
              <a:solidFill>
                <a:schemeClr val="tx1">
                  <a:lumMod val="50000"/>
                </a:schemeClr>
              </a:solidFill>
              <a:latin typeface="Cambria" panose="02040503050406030204" pitchFamily="18" charset="0"/>
            </a:endParaRPr>
          </a:p>
          <a:p>
            <a:pPr>
              <a:buFont typeface="Wingdings" panose="05000000000000000000" pitchFamily="2" charset="2"/>
              <a:buChar char="ü"/>
            </a:pPr>
            <a:endParaRPr lang="sr-Latn-RS" sz="2200" dirty="0" smtClean="0">
              <a:solidFill>
                <a:schemeClr val="tx1">
                  <a:lumMod val="50000"/>
                </a:schemeClr>
              </a:solidFill>
              <a:latin typeface="Cambria" panose="02040503050406030204" pitchFamily="18" charset="0"/>
            </a:endParaRPr>
          </a:p>
          <a:p>
            <a:pPr>
              <a:buFont typeface="Wingdings" panose="05000000000000000000" pitchFamily="2" charset="2"/>
              <a:buChar char="ü"/>
            </a:pPr>
            <a:r>
              <a:rPr lang="en-US" sz="2200" dirty="0" smtClean="0">
                <a:solidFill>
                  <a:schemeClr val="tx1">
                    <a:lumMod val="50000"/>
                  </a:schemeClr>
                </a:solidFill>
                <a:latin typeface="Cambria" panose="02040503050406030204" pitchFamily="18" charset="0"/>
              </a:rPr>
              <a:t>Gender and national affiliation (Roma) </a:t>
            </a:r>
            <a:endParaRPr lang="sr-Latn-RS" sz="2200" dirty="0" smtClean="0">
              <a:solidFill>
                <a:schemeClr val="tx1">
                  <a:lumMod val="50000"/>
                </a:schemeClr>
              </a:solidFill>
              <a:latin typeface="Cambria" panose="02040503050406030204" pitchFamily="18" charset="0"/>
            </a:endParaRPr>
          </a:p>
          <a:p>
            <a:endParaRPr lang="sr-Latn-RS" sz="2200" dirty="0" smtClean="0">
              <a:solidFill>
                <a:schemeClr val="tx1">
                  <a:lumMod val="50000"/>
                </a:schemeClr>
              </a:solidFill>
              <a:latin typeface="Cambria" panose="02040503050406030204" pitchFamily="18" charset="0"/>
            </a:endParaRPr>
          </a:p>
          <a:p>
            <a:endParaRPr lang="sr-Latn-RS" sz="2200" dirty="0">
              <a:solidFill>
                <a:schemeClr val="tx1">
                  <a:lumMod val="50000"/>
                </a:schemeClr>
              </a:solidFill>
              <a:latin typeface="Cambria" panose="02040503050406030204" pitchFamily="18" charset="0"/>
            </a:endParaRPr>
          </a:p>
        </p:txBody>
      </p:sp>
    </p:spTree>
    <p:extLst>
      <p:ext uri="{BB962C8B-B14F-4D97-AF65-F5344CB8AC3E}">
        <p14:creationId xmlns:p14="http://schemas.microsoft.com/office/powerpoint/2010/main" val="4081248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1981200" y="1124744"/>
            <a:ext cx="6934200" cy="4104455"/>
          </a:xfrm>
        </p:spPr>
        <p:txBody>
          <a:bodyPr/>
          <a:lstStyle/>
          <a:p>
            <a:pPr algn="ctr" eaLnBrk="1" hangingPunct="1">
              <a:lnSpc>
                <a:spcPct val="80000"/>
              </a:lnSpc>
              <a:buFont typeface="Wingdings" pitchFamily="2" charset="2"/>
              <a:buNone/>
            </a:pPr>
            <a:endParaRPr lang="en-US" sz="2800" i="1" dirty="0" smtClean="0">
              <a:solidFill>
                <a:srgbClr val="000099"/>
              </a:solidFill>
              <a:latin typeface="Georgia" pitchFamily="18" charset="0"/>
            </a:endParaRPr>
          </a:p>
          <a:p>
            <a:pPr algn="ctr" eaLnBrk="1" hangingPunct="1">
              <a:lnSpc>
                <a:spcPct val="80000"/>
              </a:lnSpc>
              <a:buFont typeface="Wingdings" pitchFamily="2" charset="2"/>
              <a:buNone/>
            </a:pPr>
            <a:endParaRPr lang="en-US" sz="2800" i="1" dirty="0" smtClean="0">
              <a:solidFill>
                <a:srgbClr val="000099"/>
              </a:solidFill>
              <a:latin typeface="Georgia" pitchFamily="18" charset="0"/>
            </a:endParaRPr>
          </a:p>
          <a:p>
            <a:pPr algn="ctr" eaLnBrk="1" hangingPunct="1">
              <a:lnSpc>
                <a:spcPct val="80000"/>
              </a:lnSpc>
              <a:buFont typeface="Wingdings" pitchFamily="2" charset="2"/>
              <a:buNone/>
            </a:pPr>
            <a:endParaRPr lang="en-US" sz="2800" i="1" dirty="0" smtClean="0">
              <a:solidFill>
                <a:srgbClr val="000099"/>
              </a:solidFill>
              <a:latin typeface="Georgia" pitchFamily="18" charset="0"/>
            </a:endParaRPr>
          </a:p>
          <a:p>
            <a:pPr algn="ctr" eaLnBrk="1" hangingPunct="1">
              <a:lnSpc>
                <a:spcPct val="80000"/>
              </a:lnSpc>
              <a:buFont typeface="Wingdings" pitchFamily="2" charset="2"/>
              <a:buNone/>
            </a:pPr>
            <a:endParaRPr lang="en-US" sz="2800" i="1" dirty="0" smtClean="0">
              <a:solidFill>
                <a:srgbClr val="000099"/>
              </a:solidFill>
              <a:latin typeface="Georgia" pitchFamily="18" charset="0"/>
            </a:endParaRPr>
          </a:p>
          <a:p>
            <a:pPr algn="ctr" eaLnBrk="1" hangingPunct="1">
              <a:lnSpc>
                <a:spcPct val="80000"/>
              </a:lnSpc>
              <a:buFont typeface="Wingdings" pitchFamily="2" charset="2"/>
              <a:buNone/>
            </a:pPr>
            <a:r>
              <a:rPr lang="sr-Latn-RS" sz="4400" b="1" dirty="0" smtClean="0">
                <a:solidFill>
                  <a:schemeClr val="tx2">
                    <a:lumMod val="50000"/>
                  </a:schemeClr>
                </a:solidFill>
                <a:effectLst>
                  <a:outerShdw blurRad="38100" dist="38100" dir="2700000" algn="tl">
                    <a:srgbClr val="000000">
                      <a:alpha val="43137"/>
                    </a:srgbClr>
                  </a:outerShdw>
                </a:effectLst>
                <a:latin typeface="Georgia" panose="02040502050405020303" pitchFamily="18" charset="0"/>
                <a:cs typeface="Arial" charset="0"/>
              </a:rPr>
              <a:t>Thank you for your attention </a:t>
            </a:r>
            <a:r>
              <a:rPr lang="sr-Latn-RS" sz="4400" b="1" dirty="0" smtClean="0">
                <a:solidFill>
                  <a:schemeClr val="tx2">
                    <a:lumMod val="50000"/>
                  </a:schemeClr>
                </a:solidFill>
                <a:effectLst>
                  <a:outerShdw blurRad="38100" dist="38100" dir="2700000" algn="tl">
                    <a:srgbClr val="000000">
                      <a:alpha val="43137"/>
                    </a:srgbClr>
                  </a:outerShdw>
                </a:effectLst>
                <a:latin typeface="Georgia" panose="02040502050405020303" pitchFamily="18" charset="0"/>
                <a:cs typeface="Arial" charset="0"/>
                <a:sym typeface="Wingdings" panose="05000000000000000000" pitchFamily="2" charset="2"/>
              </a:rPr>
              <a:t></a:t>
            </a:r>
            <a:endParaRPr lang="sr-Latn-RS" sz="4400" b="1" dirty="0" smtClean="0">
              <a:solidFill>
                <a:schemeClr val="tx2">
                  <a:lumMod val="50000"/>
                </a:schemeClr>
              </a:solidFill>
              <a:effectLst>
                <a:outerShdw blurRad="38100" dist="38100" dir="2700000" algn="tl">
                  <a:srgbClr val="000000">
                    <a:alpha val="43137"/>
                  </a:srgbClr>
                </a:outerShdw>
              </a:effectLst>
              <a:latin typeface="Georgia" panose="02040502050405020303" pitchFamily="18" charset="0"/>
              <a:cs typeface="Arial" charset="0"/>
            </a:endParaRPr>
          </a:p>
          <a:p>
            <a:pPr algn="ctr" eaLnBrk="1" hangingPunct="1">
              <a:lnSpc>
                <a:spcPct val="80000"/>
              </a:lnSpc>
              <a:buFont typeface="Wingdings" pitchFamily="2" charset="2"/>
              <a:buNone/>
            </a:pPr>
            <a:endParaRPr lang="en-US" sz="4400" b="1" dirty="0" smtClean="0">
              <a:solidFill>
                <a:schemeClr val="tx2">
                  <a:lumMod val="50000"/>
                </a:schemeClr>
              </a:solidFill>
              <a:latin typeface="Georgia" panose="02040502050405020303" pitchFamily="18" charset="0"/>
              <a:cs typeface="Arial" charset="0"/>
            </a:endParaRPr>
          </a:p>
          <a:p>
            <a:pPr algn="ctr" eaLnBrk="1" hangingPunct="1">
              <a:lnSpc>
                <a:spcPct val="80000"/>
              </a:lnSpc>
              <a:buFont typeface="Wingdings" pitchFamily="2" charset="2"/>
              <a:buNone/>
            </a:pPr>
            <a:endParaRPr lang="en-US" sz="4800" i="1" dirty="0" smtClean="0">
              <a:solidFill>
                <a:srgbClr val="000099"/>
              </a:solidFill>
              <a:latin typeface="Georgia" panose="02040502050405020303" pitchFamily="18" charset="0"/>
              <a:cs typeface="Arial" charset="0"/>
            </a:endParaRPr>
          </a:p>
          <a:p>
            <a:pPr algn="ctr" eaLnBrk="1" hangingPunct="1">
              <a:lnSpc>
                <a:spcPct val="80000"/>
              </a:lnSpc>
              <a:buFont typeface="Wingdings" pitchFamily="2" charset="2"/>
              <a:buNone/>
            </a:pPr>
            <a:endParaRPr lang="en-US" sz="4800" i="1" dirty="0" smtClean="0">
              <a:solidFill>
                <a:srgbClr val="000099"/>
              </a:solidFill>
              <a:latin typeface="Georgia" panose="02040502050405020303" pitchFamily="18"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620713"/>
            <a:ext cx="6861175" cy="864071"/>
          </a:xfrm>
        </p:spPr>
        <p:txBody>
          <a:bodyPr/>
          <a:lstStyle/>
          <a:p>
            <a:pPr lvl="0" eaLnBrk="1" hangingPunct="1"/>
            <a:r>
              <a:rPr lang="sr-Latn-RS" sz="2800" b="1" kern="1200" dirty="0" smtClean="0">
                <a:solidFill>
                  <a:srgbClr val="4D4D4D"/>
                </a:solidFill>
                <a:latin typeface="Cambria" panose="02040503050406030204" pitchFamily="18" charset="0"/>
                <a:ea typeface="+mn-ea"/>
                <a:cs typeface="Arial" charset="0"/>
              </a:rPr>
              <a:t>COMMISSIONER FOR PROTECTION OF EQUALITY</a:t>
            </a:r>
            <a:endParaRPr lang="en-US" sz="2800" b="1" dirty="0" smtClean="0">
              <a:solidFill>
                <a:srgbClr val="000099"/>
              </a:solidFill>
              <a:latin typeface="Cambria" panose="02040503050406030204" pitchFamily="18" charset="0"/>
              <a:cs typeface="Arial" charset="0"/>
            </a:endParaRPr>
          </a:p>
        </p:txBody>
      </p:sp>
      <p:sp>
        <p:nvSpPr>
          <p:cNvPr id="7" name="Rectangle 2"/>
          <p:cNvSpPr txBox="1">
            <a:spLocks noChangeArrowheads="1"/>
          </p:cNvSpPr>
          <p:nvPr/>
        </p:nvSpPr>
        <p:spPr bwMode="auto">
          <a:xfrm>
            <a:off x="1764574" y="2132856"/>
            <a:ext cx="7127875" cy="3988605"/>
          </a:xfrm>
          <a:prstGeom prst="rect">
            <a:avLst/>
          </a:prstGeom>
          <a:noFill/>
          <a:ln w="9525">
            <a:noFill/>
            <a:miter lim="800000"/>
            <a:headEnd/>
            <a:tailEnd/>
          </a:ln>
          <a:effectLst/>
        </p:spPr>
        <p:txBody>
          <a:bodyPr anchor="ctr"/>
          <a:lstStyle/>
          <a:p>
            <a:r>
              <a:rPr lang="en-US" altLang="sr-Latn-RS" sz="2200" dirty="0">
                <a:solidFill>
                  <a:schemeClr val="tx1">
                    <a:lumMod val="50000"/>
                  </a:schemeClr>
                </a:solidFill>
                <a:latin typeface="Cambria" panose="02040503050406030204" pitchFamily="18" charset="0"/>
              </a:rPr>
              <a:t>I</a:t>
            </a:r>
            <a:r>
              <a:rPr lang="en-GB" altLang="sr-Latn-RS" sz="2200" dirty="0" err="1">
                <a:solidFill>
                  <a:schemeClr val="tx1">
                    <a:lumMod val="50000"/>
                  </a:schemeClr>
                </a:solidFill>
                <a:latin typeface="Cambria" panose="02040503050406030204" pitchFamily="18" charset="0"/>
              </a:rPr>
              <a:t>ndependent</a:t>
            </a:r>
            <a:r>
              <a:rPr lang="en-GB" altLang="sr-Latn-RS" sz="2200" dirty="0">
                <a:solidFill>
                  <a:schemeClr val="tx1">
                    <a:lumMod val="50000"/>
                  </a:schemeClr>
                </a:solidFill>
                <a:latin typeface="Cambria" panose="02040503050406030204" pitchFamily="18" charset="0"/>
              </a:rPr>
              <a:t>, autonomous and specialized state body</a:t>
            </a:r>
            <a:r>
              <a:rPr lang="en-US" altLang="sr-Latn-RS" sz="2200" dirty="0">
                <a:solidFill>
                  <a:schemeClr val="tx1">
                    <a:lumMod val="50000"/>
                  </a:schemeClr>
                </a:solidFill>
                <a:latin typeface="Cambria" panose="02040503050406030204" pitchFamily="18" charset="0"/>
              </a:rPr>
              <a:t>;</a:t>
            </a:r>
          </a:p>
          <a:p>
            <a:endParaRPr lang="en-US" altLang="sr-Latn-RS" sz="2200" dirty="0">
              <a:solidFill>
                <a:schemeClr val="tx1">
                  <a:lumMod val="50000"/>
                </a:schemeClr>
              </a:solidFill>
              <a:latin typeface="Cambria" panose="02040503050406030204" pitchFamily="18" charset="0"/>
            </a:endParaRPr>
          </a:p>
          <a:p>
            <a:r>
              <a:rPr lang="en-US" altLang="sr-Latn-RS" sz="2200" dirty="0">
                <a:solidFill>
                  <a:schemeClr val="tx1">
                    <a:lumMod val="50000"/>
                  </a:schemeClr>
                </a:solidFill>
                <a:latin typeface="Cambria" panose="02040503050406030204" pitchFamily="18" charset="0"/>
              </a:rPr>
              <a:t>E</a:t>
            </a:r>
            <a:r>
              <a:rPr lang="en-GB" altLang="sr-Latn-RS" sz="2200" dirty="0">
                <a:solidFill>
                  <a:schemeClr val="tx1">
                    <a:lumMod val="50000"/>
                  </a:schemeClr>
                </a:solidFill>
                <a:latin typeface="Cambria" panose="02040503050406030204" pitchFamily="18" charset="0"/>
              </a:rPr>
              <a:t>stablished in accordance with the Law on Prohibition of Discrimination </a:t>
            </a:r>
            <a:r>
              <a:rPr lang="en-US" altLang="sr-Latn-RS" sz="2200" dirty="0">
                <a:solidFill>
                  <a:schemeClr val="tx1">
                    <a:lumMod val="50000"/>
                  </a:schemeClr>
                </a:solidFill>
                <a:latin typeface="Cambria" panose="02040503050406030204" pitchFamily="18" charset="0"/>
              </a:rPr>
              <a:t>(</a:t>
            </a:r>
            <a:r>
              <a:rPr lang="en-GB" altLang="sr-Latn-RS" sz="2200" dirty="0">
                <a:solidFill>
                  <a:schemeClr val="tx1">
                    <a:lumMod val="50000"/>
                  </a:schemeClr>
                </a:solidFill>
                <a:latin typeface="Cambria" panose="02040503050406030204" pitchFamily="18" charset="0"/>
              </a:rPr>
              <a:t>2009</a:t>
            </a:r>
            <a:r>
              <a:rPr lang="en-US" altLang="sr-Latn-RS" sz="2200" dirty="0">
                <a:solidFill>
                  <a:schemeClr val="tx1">
                    <a:lumMod val="50000"/>
                  </a:schemeClr>
                </a:solidFill>
                <a:latin typeface="Cambria" panose="02040503050406030204" pitchFamily="18" charset="0"/>
              </a:rPr>
              <a:t>);</a:t>
            </a:r>
          </a:p>
          <a:p>
            <a:endParaRPr lang="en-US" altLang="sr-Latn-RS" sz="2200" dirty="0">
              <a:solidFill>
                <a:schemeClr val="tx1">
                  <a:lumMod val="50000"/>
                </a:schemeClr>
              </a:solidFill>
              <a:latin typeface="Cambria" panose="02040503050406030204" pitchFamily="18" charset="0"/>
            </a:endParaRPr>
          </a:p>
          <a:p>
            <a:r>
              <a:rPr lang="en-US" altLang="sr-Latn-RS" sz="2200" dirty="0">
                <a:solidFill>
                  <a:schemeClr val="tx1">
                    <a:lumMod val="50000"/>
                  </a:schemeClr>
                </a:solidFill>
                <a:latin typeface="Cambria" panose="02040503050406030204" pitchFamily="18" charset="0"/>
              </a:rPr>
              <a:t>S</a:t>
            </a:r>
            <a:r>
              <a:rPr lang="en-GB" altLang="sr-Latn-RS" sz="2200" dirty="0" err="1">
                <a:solidFill>
                  <a:schemeClr val="tx1">
                    <a:lumMod val="50000"/>
                  </a:schemeClr>
                </a:solidFill>
                <a:latin typeface="Cambria" panose="02040503050406030204" pitchFamily="18" charset="0"/>
              </a:rPr>
              <a:t>uppressing</a:t>
            </a:r>
            <a:r>
              <a:rPr lang="en-GB" altLang="sr-Latn-RS" sz="2200" dirty="0">
                <a:solidFill>
                  <a:schemeClr val="tx1">
                    <a:lumMod val="50000"/>
                  </a:schemeClr>
                </a:solidFill>
                <a:latin typeface="Cambria" panose="02040503050406030204" pitchFamily="18" charset="0"/>
              </a:rPr>
              <a:t> all forms, types and cases of discrimination, protects equality of legal subjects in all areas of social relations, monitors the implementation of antidiscrimination legislation and improves fulfilment and protection of equality. </a:t>
            </a:r>
            <a:endParaRPr lang="en-US" altLang="sr-Latn-RS" sz="2200" dirty="0">
              <a:solidFill>
                <a:schemeClr val="tx1">
                  <a:lumMod val="50000"/>
                </a:schemeClr>
              </a:solidFill>
              <a:latin typeface="Cambria" panose="02040503050406030204" pitchFamily="18" charset="0"/>
            </a:endParaRPr>
          </a:p>
          <a:p>
            <a:pPr marL="457200" indent="-457200">
              <a:buAutoNum type="arabicPeriod"/>
            </a:pPr>
            <a:endParaRPr lang="sr-Latn-RS" sz="2200" dirty="0">
              <a:solidFill>
                <a:schemeClr val="tx1">
                  <a:lumMod val="50000"/>
                </a:schemeClr>
              </a:solidFill>
              <a:latin typeface="Cambria" panose="020405030504060302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620713"/>
            <a:ext cx="6861175" cy="1079500"/>
          </a:xfrm>
        </p:spPr>
        <p:txBody>
          <a:bodyPr/>
          <a:lstStyle/>
          <a:p>
            <a:pPr algn="ctr" eaLnBrk="1" hangingPunct="1"/>
            <a:endParaRPr lang="en-US" sz="3000" b="1" dirty="0" smtClean="0">
              <a:solidFill>
                <a:srgbClr val="000099"/>
              </a:solidFill>
              <a:latin typeface="Arial" charset="0"/>
              <a:cs typeface="Arial" charset="0"/>
            </a:endParaRPr>
          </a:p>
        </p:txBody>
      </p:sp>
      <p:sp>
        <p:nvSpPr>
          <p:cNvPr id="7" name="Rectangle 2"/>
          <p:cNvSpPr txBox="1">
            <a:spLocks noChangeArrowheads="1"/>
          </p:cNvSpPr>
          <p:nvPr/>
        </p:nvSpPr>
        <p:spPr bwMode="auto">
          <a:xfrm>
            <a:off x="1764574" y="1700808"/>
            <a:ext cx="7127875" cy="4420653"/>
          </a:xfrm>
          <a:prstGeom prst="rect">
            <a:avLst/>
          </a:prstGeom>
          <a:noFill/>
          <a:ln w="9525">
            <a:noFill/>
            <a:miter lim="800000"/>
            <a:headEnd/>
            <a:tailEnd/>
          </a:ln>
          <a:effectLst/>
        </p:spPr>
        <p:txBody>
          <a:bodyPr anchor="ctr"/>
          <a:lstStyle/>
          <a:p>
            <a:pPr>
              <a:buFont typeface="Wingdings" pitchFamily="2" charset="2"/>
              <a:buChar char="ü"/>
              <a:defRPr/>
            </a:pPr>
            <a:endParaRPr lang="sr-Cyrl-RS" b="1" dirty="0" smtClean="0">
              <a:solidFill>
                <a:srgbClr val="002B82"/>
              </a:solidFill>
              <a:effectLst>
                <a:outerShdw blurRad="38100" dist="38100" dir="2700000" algn="tl">
                  <a:srgbClr val="000000">
                    <a:alpha val="43137"/>
                  </a:srgbClr>
                </a:outerShdw>
              </a:effectLst>
              <a:latin typeface="Georgia" panose="02040502050405020303" pitchFamily="18" charset="0"/>
              <a:cs typeface="Arial" pitchFamily="34" charset="0"/>
            </a:endParaRPr>
          </a:p>
        </p:txBody>
      </p:sp>
      <p:sp>
        <p:nvSpPr>
          <p:cNvPr id="2" name="Rectangle 1"/>
          <p:cNvSpPr/>
          <p:nvPr/>
        </p:nvSpPr>
        <p:spPr>
          <a:xfrm>
            <a:off x="2286000" y="612845"/>
            <a:ext cx="6102424" cy="5078313"/>
          </a:xfrm>
          <a:prstGeom prst="rect">
            <a:avLst/>
          </a:prstGeom>
        </p:spPr>
        <p:txBody>
          <a:bodyPr wrap="square">
            <a:spAutoFit/>
          </a:bodyPr>
          <a:lstStyle/>
          <a:p>
            <a:endParaRPr lang="sr-Latn-RS" altLang="sr-Latn-RS" dirty="0" smtClean="0"/>
          </a:p>
          <a:p>
            <a:r>
              <a:rPr lang="sr-Latn-RS" altLang="sr-Latn-RS" sz="3600" b="1" dirty="0" smtClean="0">
                <a:solidFill>
                  <a:schemeClr val="tx1">
                    <a:lumMod val="50000"/>
                  </a:schemeClr>
                </a:solidFill>
                <a:effectLst>
                  <a:outerShdw blurRad="38100" dist="38100" dir="2700000" algn="tl">
                    <a:srgbClr val="000000">
                      <a:alpha val="43137"/>
                    </a:srgbClr>
                  </a:outerShdw>
                </a:effectLst>
                <a:latin typeface="Cambria" panose="02040503050406030204" pitchFamily="18" charset="0"/>
              </a:rPr>
              <a:t>PROTECTED GROUNDS</a:t>
            </a:r>
            <a:endParaRPr lang="sr-Latn-RS" altLang="sr-Latn-RS" sz="3600" b="1" dirty="0">
              <a:solidFill>
                <a:schemeClr val="tx1">
                  <a:lumMod val="50000"/>
                </a:schemeClr>
              </a:solidFill>
              <a:effectLst>
                <a:outerShdw blurRad="38100" dist="38100" dir="2700000" algn="tl">
                  <a:srgbClr val="000000">
                    <a:alpha val="43137"/>
                  </a:srgbClr>
                </a:outerShdw>
              </a:effectLst>
              <a:latin typeface="Cambria" panose="02040503050406030204" pitchFamily="18" charset="0"/>
            </a:endParaRPr>
          </a:p>
          <a:p>
            <a:endParaRPr lang="sr-Latn-RS" altLang="sr-Latn-RS" dirty="0" smtClean="0"/>
          </a:p>
          <a:p>
            <a:r>
              <a:rPr lang="sr-Latn-RS" altLang="sr-Latn-RS" dirty="0">
                <a:solidFill>
                  <a:schemeClr val="tx1">
                    <a:lumMod val="50000"/>
                  </a:schemeClr>
                </a:solidFill>
                <a:latin typeface="Cambria" panose="02040503050406030204" pitchFamily="18" charset="0"/>
              </a:rPr>
              <a:t>R</a:t>
            </a:r>
            <a:r>
              <a:rPr lang="en-GB" altLang="sr-Latn-RS" dirty="0" smtClean="0">
                <a:solidFill>
                  <a:schemeClr val="tx1">
                    <a:lumMod val="50000"/>
                  </a:schemeClr>
                </a:solidFill>
                <a:latin typeface="Cambria" panose="02040503050406030204" pitchFamily="18" charset="0"/>
              </a:rPr>
              <a:t>ace</a:t>
            </a:r>
            <a:r>
              <a:rPr lang="en-GB" altLang="sr-Latn-RS" dirty="0">
                <a:solidFill>
                  <a:schemeClr val="tx1">
                    <a:lumMod val="50000"/>
                  </a:schemeClr>
                </a:solidFill>
                <a:latin typeface="Cambria" panose="02040503050406030204" pitchFamily="18" charset="0"/>
              </a:rPr>
              <a:t>, </a:t>
            </a:r>
            <a:r>
              <a:rPr lang="sr-Latn-RS" altLang="sr-Latn-RS" dirty="0" smtClean="0">
                <a:solidFill>
                  <a:schemeClr val="tx1">
                    <a:lumMod val="50000"/>
                  </a:schemeClr>
                </a:solidFill>
                <a:latin typeface="Cambria" panose="02040503050406030204" pitchFamily="18" charset="0"/>
              </a:rPr>
              <a:t>skin </a:t>
            </a:r>
            <a:r>
              <a:rPr lang="en-GB" altLang="sr-Latn-RS" dirty="0" smtClean="0">
                <a:solidFill>
                  <a:schemeClr val="tx1">
                    <a:lumMod val="50000"/>
                  </a:schemeClr>
                </a:solidFill>
                <a:latin typeface="Cambria" panose="02040503050406030204" pitchFamily="18" charset="0"/>
              </a:rPr>
              <a:t>colour</a:t>
            </a:r>
            <a:r>
              <a:rPr lang="en-GB" altLang="sr-Latn-RS" dirty="0">
                <a:solidFill>
                  <a:schemeClr val="tx1">
                    <a:lumMod val="50000"/>
                  </a:schemeClr>
                </a:solidFill>
                <a:latin typeface="Cambria" panose="02040503050406030204" pitchFamily="18" charset="0"/>
              </a:rPr>
              <a:t>, ancestors, citizenship, national affiliation or ethnic origin, language, religious or political beliefs, sex, gender identity, sexual orientation, financial </a:t>
            </a:r>
            <a:r>
              <a:rPr lang="sr-Latn-RS" altLang="sr-Latn-RS" dirty="0" smtClean="0">
                <a:solidFill>
                  <a:schemeClr val="tx1">
                    <a:lumMod val="50000"/>
                  </a:schemeClr>
                </a:solidFill>
                <a:latin typeface="Cambria" panose="02040503050406030204" pitchFamily="18" charset="0"/>
              </a:rPr>
              <a:t>status</a:t>
            </a:r>
            <a:r>
              <a:rPr lang="en-GB" altLang="sr-Latn-RS" dirty="0" smtClean="0">
                <a:solidFill>
                  <a:schemeClr val="tx1">
                    <a:lumMod val="50000"/>
                  </a:schemeClr>
                </a:solidFill>
                <a:latin typeface="Cambria" panose="02040503050406030204" pitchFamily="18" charset="0"/>
              </a:rPr>
              <a:t>, </a:t>
            </a:r>
            <a:r>
              <a:rPr lang="en-GB" altLang="sr-Latn-RS" dirty="0">
                <a:solidFill>
                  <a:schemeClr val="tx1">
                    <a:lumMod val="50000"/>
                  </a:schemeClr>
                </a:solidFill>
                <a:latin typeface="Cambria" panose="02040503050406030204" pitchFamily="18" charset="0"/>
              </a:rPr>
              <a:t>birth, genetic characteristics, </a:t>
            </a:r>
            <a:r>
              <a:rPr lang="en-GB" altLang="sr-Latn-RS" dirty="0" smtClean="0">
                <a:solidFill>
                  <a:schemeClr val="tx1">
                    <a:lumMod val="50000"/>
                  </a:schemeClr>
                </a:solidFill>
                <a:latin typeface="Cambria" panose="02040503050406030204" pitchFamily="18" charset="0"/>
              </a:rPr>
              <a:t>health</a:t>
            </a:r>
            <a:r>
              <a:rPr lang="sr-Latn-RS" altLang="sr-Latn-RS" dirty="0" smtClean="0">
                <a:solidFill>
                  <a:schemeClr val="tx1">
                    <a:lumMod val="50000"/>
                  </a:schemeClr>
                </a:solidFill>
                <a:latin typeface="Cambria" panose="02040503050406030204" pitchFamily="18" charset="0"/>
              </a:rPr>
              <a:t> status</a:t>
            </a:r>
            <a:r>
              <a:rPr lang="en-GB" altLang="sr-Latn-RS" dirty="0" smtClean="0">
                <a:solidFill>
                  <a:schemeClr val="tx1">
                    <a:lumMod val="50000"/>
                  </a:schemeClr>
                </a:solidFill>
                <a:latin typeface="Cambria" panose="02040503050406030204" pitchFamily="18" charset="0"/>
              </a:rPr>
              <a:t>, </a:t>
            </a:r>
            <a:r>
              <a:rPr lang="en-GB" altLang="sr-Latn-RS" dirty="0">
                <a:solidFill>
                  <a:schemeClr val="tx1">
                    <a:lumMod val="50000"/>
                  </a:schemeClr>
                </a:solidFill>
                <a:latin typeface="Cambria" panose="02040503050406030204" pitchFamily="18" charset="0"/>
              </a:rPr>
              <a:t>disability, marital and family status, previous convictions, age, appearance, membership in political, union and other organisations and </a:t>
            </a:r>
            <a:r>
              <a:rPr lang="sr-Latn-RS" altLang="sr-Latn-RS" dirty="0" smtClean="0">
                <a:solidFill>
                  <a:schemeClr val="tx1">
                    <a:lumMod val="50000"/>
                  </a:schemeClr>
                </a:solidFill>
                <a:latin typeface="Cambria" panose="02040503050406030204" pitchFamily="18" charset="0"/>
              </a:rPr>
              <a:t>any </a:t>
            </a:r>
            <a:r>
              <a:rPr lang="en-GB" altLang="sr-Latn-RS" dirty="0" smtClean="0">
                <a:solidFill>
                  <a:schemeClr val="tx1">
                    <a:lumMod val="50000"/>
                  </a:schemeClr>
                </a:solidFill>
                <a:latin typeface="Cambria" panose="02040503050406030204" pitchFamily="18" charset="0"/>
              </a:rPr>
              <a:t>other </a:t>
            </a:r>
            <a:r>
              <a:rPr lang="en-GB" altLang="sr-Latn-RS" dirty="0">
                <a:solidFill>
                  <a:schemeClr val="tx1">
                    <a:lumMod val="50000"/>
                  </a:schemeClr>
                </a:solidFill>
                <a:latin typeface="Cambria" panose="02040503050406030204" pitchFamily="18" charset="0"/>
              </a:rPr>
              <a:t>real or presumed personal characteristics. </a:t>
            </a:r>
            <a:endParaRPr lang="sr-Latn-RS" dirty="0">
              <a:solidFill>
                <a:schemeClr val="tx1">
                  <a:lumMod val="50000"/>
                </a:schemeClr>
              </a:solidFill>
              <a:latin typeface="Cambria" panose="02040503050406030204" pitchFamily="18" charset="0"/>
            </a:endParaRPr>
          </a:p>
        </p:txBody>
      </p:sp>
    </p:spTree>
    <p:extLst>
      <p:ext uri="{BB962C8B-B14F-4D97-AF65-F5344CB8AC3E}">
        <p14:creationId xmlns:p14="http://schemas.microsoft.com/office/powerpoint/2010/main" val="875578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620713"/>
            <a:ext cx="6861175" cy="1079500"/>
          </a:xfrm>
        </p:spPr>
        <p:txBody>
          <a:bodyPr/>
          <a:lstStyle/>
          <a:p>
            <a:pPr algn="ctr" eaLnBrk="1" hangingPunct="1"/>
            <a:r>
              <a:rPr lang="sr-Latn-RS" sz="2400" b="1" dirty="0" smtClean="0">
                <a:solidFill>
                  <a:schemeClr val="tx1">
                    <a:lumMod val="50000"/>
                  </a:schemeClr>
                </a:solidFill>
                <a:latin typeface="Cambria" panose="02040503050406030204" pitchFamily="18" charset="0"/>
              </a:rPr>
              <a:t>COMMISSIONER FOR PROTECTION OF EQUALITY </a:t>
            </a:r>
            <a:endParaRPr lang="en-US" sz="2400" b="1" dirty="0" smtClean="0">
              <a:solidFill>
                <a:schemeClr val="tx1">
                  <a:lumMod val="50000"/>
                </a:schemeClr>
              </a:solidFill>
              <a:latin typeface="Cambria" panose="02040503050406030204" pitchFamily="18" charset="0"/>
              <a:cs typeface="Arial" charset="0"/>
            </a:endParaRPr>
          </a:p>
        </p:txBody>
      </p:sp>
      <p:sp>
        <p:nvSpPr>
          <p:cNvPr id="7" name="Rectangle 2"/>
          <p:cNvSpPr txBox="1">
            <a:spLocks noChangeArrowheads="1"/>
          </p:cNvSpPr>
          <p:nvPr/>
        </p:nvSpPr>
        <p:spPr bwMode="auto">
          <a:xfrm>
            <a:off x="1764574" y="1556792"/>
            <a:ext cx="7127875" cy="4564669"/>
          </a:xfrm>
          <a:prstGeom prst="rect">
            <a:avLst/>
          </a:prstGeom>
          <a:noFill/>
          <a:ln w="9525">
            <a:noFill/>
            <a:miter lim="800000"/>
            <a:headEnd/>
            <a:tailEnd/>
          </a:ln>
          <a:effectLst/>
        </p:spPr>
        <p:txBody>
          <a:bodyPr anchor="ctr"/>
          <a:lstStyle/>
          <a:p>
            <a:r>
              <a:rPr lang="en-US" altLang="sr-Latn-RS" sz="2200" dirty="0">
                <a:solidFill>
                  <a:schemeClr val="tx1">
                    <a:lumMod val="50000"/>
                  </a:schemeClr>
                </a:solidFill>
                <a:latin typeface="Cambria" panose="02040503050406030204" pitchFamily="18" charset="0"/>
              </a:rPr>
              <a:t>Act </a:t>
            </a:r>
            <a:r>
              <a:rPr lang="sr-Latn-RS" altLang="sr-Latn-RS" sz="2200" dirty="0" smtClean="0">
                <a:solidFill>
                  <a:schemeClr val="tx1">
                    <a:lumMod val="50000"/>
                  </a:schemeClr>
                </a:solidFill>
                <a:latin typeface="Cambria" panose="02040503050406030204" pitchFamily="18" charset="0"/>
              </a:rPr>
              <a:t>upon </a:t>
            </a:r>
            <a:r>
              <a:rPr lang="en-GB" altLang="sr-Latn-RS" sz="2200" dirty="0" smtClean="0">
                <a:solidFill>
                  <a:schemeClr val="tx1">
                    <a:lumMod val="50000"/>
                  </a:schemeClr>
                </a:solidFill>
                <a:latin typeface="Cambria" panose="02040503050406030204" pitchFamily="18" charset="0"/>
              </a:rPr>
              <a:t>complaint</a:t>
            </a:r>
            <a:r>
              <a:rPr lang="sr-Latn-RS" altLang="sr-Latn-RS" sz="2200" dirty="0" smtClean="0">
                <a:solidFill>
                  <a:schemeClr val="tx1">
                    <a:lumMod val="50000"/>
                  </a:schemeClr>
                </a:solidFill>
                <a:latin typeface="Cambria" panose="02040503050406030204" pitchFamily="18" charset="0"/>
              </a:rPr>
              <a:t>s</a:t>
            </a:r>
            <a:r>
              <a:rPr lang="en-GB" altLang="sr-Latn-RS" sz="2200" dirty="0" smtClean="0">
                <a:solidFill>
                  <a:schemeClr val="tx1">
                    <a:lumMod val="50000"/>
                  </a:schemeClr>
                </a:solidFill>
                <a:latin typeface="Cambria" panose="02040503050406030204" pitchFamily="18" charset="0"/>
              </a:rPr>
              <a:t> </a:t>
            </a:r>
            <a:r>
              <a:rPr lang="en-GB" altLang="sr-Latn-RS" sz="2200" dirty="0">
                <a:solidFill>
                  <a:schemeClr val="tx1">
                    <a:lumMod val="50000"/>
                  </a:schemeClr>
                </a:solidFill>
                <a:latin typeface="Cambria" panose="02040503050406030204" pitchFamily="18" charset="0"/>
              </a:rPr>
              <a:t>for </a:t>
            </a:r>
            <a:r>
              <a:rPr lang="en-GB" altLang="sr-Latn-RS" sz="2200" dirty="0" smtClean="0">
                <a:solidFill>
                  <a:schemeClr val="tx1">
                    <a:lumMod val="50000"/>
                  </a:schemeClr>
                </a:solidFill>
                <a:latin typeface="Cambria" panose="02040503050406030204" pitchFamily="18" charset="0"/>
              </a:rPr>
              <a:t>discrimination</a:t>
            </a:r>
            <a:r>
              <a:rPr lang="sr-Latn-RS" altLang="sr-Latn-RS" sz="2200" dirty="0" smtClean="0">
                <a:solidFill>
                  <a:schemeClr val="tx1">
                    <a:lumMod val="50000"/>
                  </a:schemeClr>
                </a:solidFill>
                <a:latin typeface="Cambria" panose="02040503050406030204" pitchFamily="18" charset="0"/>
              </a:rPr>
              <a:t> (gives opinions and </a:t>
            </a:r>
            <a:r>
              <a:rPr lang="en-US" altLang="sr-Latn-RS" sz="2200" dirty="0" smtClean="0">
                <a:solidFill>
                  <a:schemeClr val="tx1">
                    <a:lumMod val="50000"/>
                  </a:schemeClr>
                </a:solidFill>
                <a:latin typeface="Cambria" panose="02040503050406030204" pitchFamily="18" charset="0"/>
              </a:rPr>
              <a:t>recommendation</a:t>
            </a:r>
            <a:r>
              <a:rPr lang="sr-Latn-RS" altLang="sr-Latn-RS" sz="2200" dirty="0" smtClean="0">
                <a:solidFill>
                  <a:schemeClr val="tx1">
                    <a:lumMod val="50000"/>
                  </a:schemeClr>
                </a:solidFill>
                <a:latin typeface="Cambria" panose="02040503050406030204" pitchFamily="18" charset="0"/>
              </a:rPr>
              <a:t>s)</a:t>
            </a:r>
            <a:r>
              <a:rPr lang="en-US" altLang="sr-Latn-RS" sz="2200" dirty="0" smtClean="0">
                <a:solidFill>
                  <a:schemeClr val="tx1">
                    <a:lumMod val="50000"/>
                  </a:schemeClr>
                </a:solidFill>
                <a:latin typeface="Cambria" panose="02040503050406030204" pitchFamily="18" charset="0"/>
              </a:rPr>
              <a:t>;</a:t>
            </a:r>
            <a:endParaRPr lang="en-US" altLang="sr-Latn-RS" sz="2200" dirty="0">
              <a:solidFill>
                <a:schemeClr val="tx1">
                  <a:lumMod val="50000"/>
                </a:schemeClr>
              </a:solidFill>
              <a:latin typeface="Cambria" panose="02040503050406030204" pitchFamily="18" charset="0"/>
            </a:endParaRPr>
          </a:p>
          <a:p>
            <a:endParaRPr lang="en-US" altLang="sr-Latn-RS" sz="2200" dirty="0">
              <a:solidFill>
                <a:schemeClr val="tx1">
                  <a:lumMod val="50000"/>
                </a:schemeClr>
              </a:solidFill>
              <a:latin typeface="Cambria" panose="02040503050406030204" pitchFamily="18" charset="0"/>
            </a:endParaRPr>
          </a:p>
          <a:p>
            <a:r>
              <a:rPr lang="en-US" altLang="sr-Latn-RS" sz="2200" dirty="0" smtClean="0">
                <a:solidFill>
                  <a:schemeClr val="tx1">
                    <a:lumMod val="50000"/>
                  </a:schemeClr>
                </a:solidFill>
                <a:latin typeface="Cambria" panose="02040503050406030204" pitchFamily="18" charset="0"/>
              </a:rPr>
              <a:t>File</a:t>
            </a:r>
            <a:r>
              <a:rPr lang="en-GB" altLang="sr-Latn-RS" sz="2200" dirty="0" smtClean="0">
                <a:solidFill>
                  <a:schemeClr val="tx1">
                    <a:lumMod val="50000"/>
                  </a:schemeClr>
                </a:solidFill>
                <a:latin typeface="Cambria" panose="02040503050406030204" pitchFamily="18" charset="0"/>
              </a:rPr>
              <a:t> </a:t>
            </a:r>
            <a:r>
              <a:rPr lang="en-GB" altLang="sr-Latn-RS" sz="2200" dirty="0">
                <a:solidFill>
                  <a:schemeClr val="tx1">
                    <a:lumMod val="50000"/>
                  </a:schemeClr>
                </a:solidFill>
                <a:latin typeface="Cambria" panose="02040503050406030204" pitchFamily="18" charset="0"/>
              </a:rPr>
              <a:t>lawsuits for protection from </a:t>
            </a:r>
            <a:r>
              <a:rPr lang="en-GB" altLang="sr-Latn-RS" sz="2200" dirty="0" smtClean="0">
                <a:solidFill>
                  <a:schemeClr val="tx1">
                    <a:lumMod val="50000"/>
                  </a:schemeClr>
                </a:solidFill>
                <a:latin typeface="Cambria" panose="02040503050406030204" pitchFamily="18" charset="0"/>
              </a:rPr>
              <a:t>discrimination</a:t>
            </a:r>
            <a:r>
              <a:rPr lang="sr-Latn-RS" altLang="sr-Latn-RS" sz="2200" dirty="0" smtClean="0">
                <a:solidFill>
                  <a:schemeClr val="tx1">
                    <a:lumMod val="50000"/>
                  </a:schemeClr>
                </a:solidFill>
                <a:latin typeface="Cambria" panose="02040503050406030204" pitchFamily="18" charset="0"/>
              </a:rPr>
              <a:t> (strategic litigations)</a:t>
            </a:r>
            <a:r>
              <a:rPr lang="en-US" altLang="sr-Latn-RS" sz="2200" dirty="0" smtClean="0">
                <a:solidFill>
                  <a:schemeClr val="tx1">
                    <a:lumMod val="50000"/>
                  </a:schemeClr>
                </a:solidFill>
                <a:latin typeface="Cambria" panose="02040503050406030204" pitchFamily="18" charset="0"/>
              </a:rPr>
              <a:t>;</a:t>
            </a:r>
            <a:r>
              <a:rPr lang="en-GB" altLang="sr-Latn-RS" sz="2200" dirty="0" smtClean="0">
                <a:solidFill>
                  <a:schemeClr val="tx1">
                    <a:lumMod val="50000"/>
                  </a:schemeClr>
                </a:solidFill>
                <a:latin typeface="Cambria" panose="02040503050406030204" pitchFamily="18" charset="0"/>
              </a:rPr>
              <a:t> </a:t>
            </a:r>
            <a:endParaRPr lang="en-US" altLang="sr-Latn-RS" sz="2200" dirty="0">
              <a:solidFill>
                <a:schemeClr val="tx1">
                  <a:lumMod val="50000"/>
                </a:schemeClr>
              </a:solidFill>
              <a:latin typeface="Cambria" panose="02040503050406030204" pitchFamily="18" charset="0"/>
            </a:endParaRPr>
          </a:p>
          <a:p>
            <a:endParaRPr lang="en-US" altLang="sr-Latn-RS" sz="2200" dirty="0">
              <a:solidFill>
                <a:schemeClr val="tx1">
                  <a:lumMod val="50000"/>
                </a:schemeClr>
              </a:solidFill>
              <a:latin typeface="Cambria" panose="02040503050406030204" pitchFamily="18" charset="0"/>
            </a:endParaRPr>
          </a:p>
          <a:p>
            <a:r>
              <a:rPr lang="en-US" altLang="sr-Latn-RS" sz="2200" dirty="0">
                <a:solidFill>
                  <a:schemeClr val="tx1">
                    <a:lumMod val="50000"/>
                  </a:schemeClr>
                </a:solidFill>
                <a:latin typeface="Cambria" panose="02040503050406030204" pitchFamily="18" charset="0"/>
              </a:rPr>
              <a:t>F</a:t>
            </a:r>
            <a:r>
              <a:rPr lang="en-GB" altLang="sr-Latn-RS" sz="2200" dirty="0" err="1">
                <a:solidFill>
                  <a:schemeClr val="tx1">
                    <a:lumMod val="50000"/>
                  </a:schemeClr>
                </a:solidFill>
                <a:latin typeface="Cambria" panose="02040503050406030204" pitchFamily="18" charset="0"/>
              </a:rPr>
              <a:t>ile</a:t>
            </a:r>
            <a:r>
              <a:rPr lang="en-GB" altLang="sr-Latn-RS" sz="2200" dirty="0">
                <a:solidFill>
                  <a:schemeClr val="tx1">
                    <a:lumMod val="50000"/>
                  </a:schemeClr>
                </a:solidFill>
                <a:latin typeface="Cambria" panose="02040503050406030204" pitchFamily="18" charset="0"/>
              </a:rPr>
              <a:t> misdemeanour charges</a:t>
            </a:r>
            <a:r>
              <a:rPr lang="en-US" altLang="sr-Latn-RS" sz="2200" dirty="0">
                <a:solidFill>
                  <a:schemeClr val="tx1">
                    <a:lumMod val="50000"/>
                  </a:schemeClr>
                </a:solidFill>
                <a:latin typeface="Cambria" panose="02040503050406030204" pitchFamily="18" charset="0"/>
              </a:rPr>
              <a:t>;</a:t>
            </a:r>
          </a:p>
          <a:p>
            <a:endParaRPr lang="en-US" altLang="sr-Latn-RS" sz="2200" dirty="0">
              <a:solidFill>
                <a:schemeClr val="tx1">
                  <a:lumMod val="50000"/>
                </a:schemeClr>
              </a:solidFill>
              <a:latin typeface="Cambria" panose="02040503050406030204" pitchFamily="18" charset="0"/>
            </a:endParaRPr>
          </a:p>
          <a:p>
            <a:r>
              <a:rPr lang="en-US" altLang="sr-Latn-RS" sz="2200" dirty="0">
                <a:solidFill>
                  <a:schemeClr val="tx1">
                    <a:lumMod val="50000"/>
                  </a:schemeClr>
                </a:solidFill>
                <a:latin typeface="Cambria" panose="02040503050406030204" pitchFamily="18" charset="0"/>
              </a:rPr>
              <a:t>I</a:t>
            </a:r>
            <a:r>
              <a:rPr lang="en-GB" altLang="sr-Latn-RS" sz="2200" dirty="0" err="1">
                <a:solidFill>
                  <a:schemeClr val="tx1">
                    <a:lumMod val="50000"/>
                  </a:schemeClr>
                </a:solidFill>
                <a:latin typeface="Cambria" panose="02040503050406030204" pitchFamily="18" charset="0"/>
              </a:rPr>
              <a:t>nform</a:t>
            </a:r>
            <a:r>
              <a:rPr lang="en-GB" altLang="sr-Latn-RS" sz="2200" dirty="0">
                <a:solidFill>
                  <a:schemeClr val="tx1">
                    <a:lumMod val="50000"/>
                  </a:schemeClr>
                </a:solidFill>
                <a:latin typeface="Cambria" panose="02040503050406030204" pitchFamily="18" charset="0"/>
              </a:rPr>
              <a:t> public about cases of discrimination</a:t>
            </a:r>
            <a:r>
              <a:rPr lang="en-US" altLang="sr-Latn-RS" sz="2200" dirty="0">
                <a:solidFill>
                  <a:schemeClr val="tx1">
                    <a:lumMod val="50000"/>
                  </a:schemeClr>
                </a:solidFill>
                <a:latin typeface="Cambria" panose="02040503050406030204" pitchFamily="18" charset="0"/>
              </a:rPr>
              <a:t>;</a:t>
            </a:r>
          </a:p>
          <a:p>
            <a:pPr>
              <a:buFont typeface="Wingdings 2" pitchFamily="18" charset="2"/>
              <a:buNone/>
            </a:pPr>
            <a:endParaRPr lang="en-US" altLang="sr-Latn-RS" sz="2200" dirty="0">
              <a:solidFill>
                <a:schemeClr val="tx1">
                  <a:lumMod val="50000"/>
                </a:schemeClr>
              </a:solidFill>
              <a:latin typeface="Cambria" panose="02040503050406030204" pitchFamily="18" charset="0"/>
            </a:endParaRPr>
          </a:p>
          <a:p>
            <a:r>
              <a:rPr lang="en-US" altLang="sr-Latn-RS" sz="2200" dirty="0">
                <a:solidFill>
                  <a:schemeClr val="tx1">
                    <a:lumMod val="50000"/>
                  </a:schemeClr>
                </a:solidFill>
                <a:latin typeface="Cambria" panose="02040503050406030204" pitchFamily="18" charset="0"/>
              </a:rPr>
              <a:t>G</a:t>
            </a:r>
            <a:r>
              <a:rPr lang="en-GB" altLang="sr-Latn-RS" sz="2200" dirty="0" err="1">
                <a:solidFill>
                  <a:schemeClr val="tx1">
                    <a:lumMod val="50000"/>
                  </a:schemeClr>
                </a:solidFill>
                <a:latin typeface="Cambria" panose="02040503050406030204" pitchFamily="18" charset="0"/>
              </a:rPr>
              <a:t>ive</a:t>
            </a:r>
            <a:r>
              <a:rPr lang="en-GB" altLang="sr-Latn-RS" sz="2200" dirty="0">
                <a:solidFill>
                  <a:schemeClr val="tx1">
                    <a:lumMod val="50000"/>
                  </a:schemeClr>
                </a:solidFill>
                <a:latin typeface="Cambria" panose="02040503050406030204" pitchFamily="18" charset="0"/>
              </a:rPr>
              <a:t> recommendations on measures for improving and protecting equality. </a:t>
            </a:r>
            <a:endParaRPr lang="en-US" altLang="sr-Latn-RS" sz="2200" dirty="0">
              <a:solidFill>
                <a:schemeClr val="tx1">
                  <a:lumMod val="50000"/>
                </a:schemeClr>
              </a:solidFill>
              <a:latin typeface="Cambria" panose="02040503050406030204" pitchFamily="18" charset="0"/>
            </a:endParaRPr>
          </a:p>
        </p:txBody>
      </p:sp>
    </p:spTree>
    <p:extLst>
      <p:ext uri="{BB962C8B-B14F-4D97-AF65-F5344CB8AC3E}">
        <p14:creationId xmlns:p14="http://schemas.microsoft.com/office/powerpoint/2010/main" val="1154698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620713"/>
            <a:ext cx="6861175" cy="1079500"/>
          </a:xfrm>
        </p:spPr>
        <p:txBody>
          <a:bodyPr/>
          <a:lstStyle/>
          <a:p>
            <a:pPr algn="ctr" eaLnBrk="1" hangingPunct="1"/>
            <a:r>
              <a:rPr lang="en-US" sz="3000" b="1" dirty="0" smtClean="0">
                <a:solidFill>
                  <a:schemeClr val="tx2">
                    <a:lumMod val="50000"/>
                  </a:schemeClr>
                </a:solidFill>
                <a:latin typeface="Cambria" panose="02040503050406030204" pitchFamily="18" charset="0"/>
                <a:cs typeface="Arial" charset="0"/>
              </a:rPr>
              <a:t>Severe form of discrimination</a:t>
            </a:r>
          </a:p>
        </p:txBody>
      </p:sp>
      <p:sp>
        <p:nvSpPr>
          <p:cNvPr id="7" name="Rectangle 2"/>
          <p:cNvSpPr txBox="1">
            <a:spLocks noChangeArrowheads="1"/>
          </p:cNvSpPr>
          <p:nvPr/>
        </p:nvSpPr>
        <p:spPr bwMode="auto">
          <a:xfrm>
            <a:off x="1764574" y="1556792"/>
            <a:ext cx="7127875" cy="4564669"/>
          </a:xfrm>
          <a:prstGeom prst="rect">
            <a:avLst/>
          </a:prstGeom>
          <a:noFill/>
          <a:ln w="9525">
            <a:noFill/>
            <a:miter lim="800000"/>
            <a:headEnd/>
            <a:tailEnd/>
          </a:ln>
          <a:effectLst/>
        </p:spPr>
        <p:txBody>
          <a:bodyPr anchor="ctr"/>
          <a:lstStyle/>
          <a:p>
            <a:pPr marL="342900" indent="-342900">
              <a:buFont typeface="Wingdings" panose="05000000000000000000" pitchFamily="2" charset="2"/>
              <a:buChar char="ü"/>
            </a:pPr>
            <a:r>
              <a:rPr lang="en-GB" dirty="0">
                <a:latin typeface="Cambria" panose="02040503050406030204" pitchFamily="18" charset="0"/>
              </a:rPr>
              <a:t>The Law on the Prohibition of </a:t>
            </a:r>
            <a:r>
              <a:rPr lang="en-GB" dirty="0" smtClean="0">
                <a:latin typeface="Cambria" panose="02040503050406030204" pitchFamily="18" charset="0"/>
              </a:rPr>
              <a:t>Discrimination in Article 13 recognizes:</a:t>
            </a:r>
          </a:p>
          <a:p>
            <a:pPr marL="342900" indent="-342900">
              <a:buFont typeface="Wingdings" panose="05000000000000000000" pitchFamily="2" charset="2"/>
              <a:buChar char="ü"/>
            </a:pPr>
            <a:endParaRPr lang="en-GB" b="1" dirty="0" smtClean="0">
              <a:latin typeface="Cambria" panose="02040503050406030204" pitchFamily="18" charset="0"/>
            </a:endParaRPr>
          </a:p>
          <a:p>
            <a:pPr marL="342900" indent="-342900">
              <a:buFont typeface="Wingdings" panose="05000000000000000000" pitchFamily="2" charset="2"/>
              <a:buChar char="ü"/>
            </a:pPr>
            <a:r>
              <a:rPr lang="en-GB" b="1" u="sng" dirty="0" smtClean="0">
                <a:latin typeface="Cambria" panose="02040503050406030204" pitchFamily="18" charset="0"/>
              </a:rPr>
              <a:t>Multiple</a:t>
            </a:r>
            <a:r>
              <a:rPr lang="en-GB" b="1" dirty="0" smtClean="0">
                <a:latin typeface="Cambria" panose="02040503050406030204" pitchFamily="18" charset="0"/>
              </a:rPr>
              <a:t> </a:t>
            </a:r>
            <a:r>
              <a:rPr lang="en-GB" b="1" dirty="0">
                <a:latin typeface="Cambria" panose="02040503050406030204" pitchFamily="18" charset="0"/>
              </a:rPr>
              <a:t>OR </a:t>
            </a:r>
            <a:r>
              <a:rPr lang="en-GB" b="1" u="sng" dirty="0">
                <a:latin typeface="Cambria" panose="02040503050406030204" pitchFamily="18" charset="0"/>
              </a:rPr>
              <a:t>intersecting</a:t>
            </a:r>
            <a:r>
              <a:rPr lang="en-GB" b="1" dirty="0">
                <a:latin typeface="Cambria" panose="02040503050406030204" pitchFamily="18" charset="0"/>
              </a:rPr>
              <a:t> discrimination as a severe form of discrimination defined as “</a:t>
            </a:r>
            <a:r>
              <a:rPr lang="en-GB" b="1" i="1" dirty="0">
                <a:effectLst>
                  <a:outerShdw blurRad="38100" dist="38100" dir="2700000" algn="tl">
                    <a:srgbClr val="000000">
                      <a:alpha val="43137"/>
                    </a:srgbClr>
                  </a:outerShdw>
                </a:effectLst>
                <a:latin typeface="Cambria" panose="02040503050406030204" pitchFamily="18" charset="0"/>
              </a:rPr>
              <a:t>discrimination against </a:t>
            </a:r>
            <a:r>
              <a:rPr lang="en-GB" b="1" i="1" dirty="0" smtClean="0">
                <a:effectLst>
                  <a:outerShdw blurRad="38100" dist="38100" dir="2700000" algn="tl">
                    <a:srgbClr val="000000">
                      <a:alpha val="43137"/>
                    </a:srgbClr>
                  </a:outerShdw>
                </a:effectLst>
                <a:latin typeface="Cambria" panose="02040503050406030204" pitchFamily="18" charset="0"/>
              </a:rPr>
              <a:t>individuals on </a:t>
            </a:r>
            <a:r>
              <a:rPr lang="en-GB" b="1" i="1" dirty="0">
                <a:effectLst>
                  <a:outerShdw blurRad="38100" dist="38100" dir="2700000" algn="tl">
                    <a:srgbClr val="000000">
                      <a:alpha val="43137"/>
                    </a:srgbClr>
                  </a:outerShdw>
                </a:effectLst>
                <a:latin typeface="Cambria" panose="02040503050406030204" pitchFamily="18" charset="0"/>
              </a:rPr>
              <a:t>the basis of two or more personal characteristics</a:t>
            </a:r>
            <a:r>
              <a:rPr lang="en-GB" b="1" dirty="0">
                <a:latin typeface="Cambria" panose="02040503050406030204" pitchFamily="18" charset="0"/>
              </a:rPr>
              <a:t>” </a:t>
            </a:r>
            <a:endParaRPr lang="en-GB" b="1" dirty="0" smtClean="0">
              <a:latin typeface="Cambria" panose="02040503050406030204" pitchFamily="18" charset="0"/>
            </a:endParaRPr>
          </a:p>
          <a:p>
            <a:pPr marL="342900" indent="-342900">
              <a:buFont typeface="Wingdings" panose="05000000000000000000" pitchFamily="2" charset="2"/>
              <a:buChar char="ü"/>
            </a:pPr>
            <a:endParaRPr lang="en-GB" b="1" dirty="0" smtClean="0">
              <a:latin typeface="Cambria" panose="02040503050406030204" pitchFamily="18" charset="0"/>
            </a:endParaRPr>
          </a:p>
          <a:p>
            <a:pPr marL="342900" indent="-342900">
              <a:buFont typeface="Wingdings" panose="05000000000000000000" pitchFamily="2" charset="2"/>
              <a:buChar char="ü"/>
            </a:pPr>
            <a:r>
              <a:rPr lang="en-GB" b="1" dirty="0" smtClean="0">
                <a:latin typeface="Cambria" panose="02040503050406030204" pitchFamily="18" charset="0"/>
              </a:rPr>
              <a:t>Terminology (not synonyms) </a:t>
            </a:r>
            <a:endParaRPr lang="sr-Latn-RS" dirty="0">
              <a:latin typeface="Cambria" panose="02040503050406030204" pitchFamily="18" charset="0"/>
            </a:endParaRPr>
          </a:p>
          <a:p>
            <a:pPr marL="342900" lvl="0" indent="-342900">
              <a:buFont typeface="Wingdings" panose="05000000000000000000" pitchFamily="2" charset="2"/>
              <a:buChar char="ü"/>
            </a:pPr>
            <a:endParaRPr lang="sr-Latn-RS" dirty="0" smtClean="0">
              <a:latin typeface="Cambria" panose="02040503050406030204" pitchFamily="18" charset="0"/>
            </a:endParaRPr>
          </a:p>
        </p:txBody>
      </p:sp>
    </p:spTree>
    <p:extLst>
      <p:ext uri="{BB962C8B-B14F-4D97-AF65-F5344CB8AC3E}">
        <p14:creationId xmlns:p14="http://schemas.microsoft.com/office/powerpoint/2010/main" val="2208470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620713"/>
            <a:ext cx="6861175" cy="1079500"/>
          </a:xfrm>
        </p:spPr>
        <p:txBody>
          <a:bodyPr/>
          <a:lstStyle/>
          <a:p>
            <a:pPr algn="ctr" eaLnBrk="1" hangingPunct="1"/>
            <a:endParaRPr lang="en-US" sz="3000" b="1" dirty="0" smtClean="0">
              <a:solidFill>
                <a:schemeClr val="tx1">
                  <a:lumMod val="50000"/>
                </a:schemeClr>
              </a:solidFill>
              <a:latin typeface="Georgia" panose="02040502050405020303" pitchFamily="18" charset="0"/>
              <a:cs typeface="Arial" charset="0"/>
            </a:endParaRPr>
          </a:p>
        </p:txBody>
      </p:sp>
      <p:sp>
        <p:nvSpPr>
          <p:cNvPr id="7" name="Rectangle 2"/>
          <p:cNvSpPr txBox="1">
            <a:spLocks noChangeArrowheads="1"/>
          </p:cNvSpPr>
          <p:nvPr/>
        </p:nvSpPr>
        <p:spPr bwMode="auto">
          <a:xfrm>
            <a:off x="1764574" y="1556792"/>
            <a:ext cx="7127875" cy="4564669"/>
          </a:xfrm>
          <a:prstGeom prst="rect">
            <a:avLst/>
          </a:prstGeom>
          <a:noFill/>
          <a:ln w="9525">
            <a:noFill/>
            <a:miter lim="800000"/>
            <a:headEnd/>
            <a:tailEnd/>
          </a:ln>
          <a:effectLst/>
        </p:spPr>
        <p:txBody>
          <a:bodyPr anchor="ctr"/>
          <a:lstStyle/>
          <a:p>
            <a:pPr marL="342900" indent="-342900">
              <a:buFont typeface="Wingdings" panose="05000000000000000000" pitchFamily="2" charset="2"/>
              <a:buChar char="ü"/>
            </a:pPr>
            <a:r>
              <a:rPr lang="en-GB" dirty="0">
                <a:latin typeface="Cambria" panose="02040503050406030204" pitchFamily="18" charset="0"/>
              </a:rPr>
              <a:t>There is no particular sanction </a:t>
            </a:r>
            <a:r>
              <a:rPr lang="en-GB" dirty="0" smtClean="0">
                <a:latin typeface="Cambria" panose="02040503050406030204" pitchFamily="18" charset="0"/>
              </a:rPr>
              <a:t>prescribed </a:t>
            </a:r>
            <a:r>
              <a:rPr lang="en-GB" dirty="0">
                <a:latin typeface="Cambria" panose="02040503050406030204" pitchFamily="18" charset="0"/>
              </a:rPr>
              <a:t>for </a:t>
            </a:r>
            <a:r>
              <a:rPr lang="en-GB" dirty="0" smtClean="0">
                <a:latin typeface="Cambria" panose="02040503050406030204" pitchFamily="18" charset="0"/>
              </a:rPr>
              <a:t>multiple</a:t>
            </a:r>
            <a:r>
              <a:rPr lang="sr-Latn-RS" dirty="0" smtClean="0">
                <a:latin typeface="Cambria" panose="02040503050406030204" pitchFamily="18" charset="0"/>
              </a:rPr>
              <a:t>/intersectional </a:t>
            </a:r>
            <a:r>
              <a:rPr lang="en-GB" dirty="0" smtClean="0">
                <a:latin typeface="Cambria" panose="02040503050406030204" pitchFamily="18" charset="0"/>
              </a:rPr>
              <a:t>discrimination by </a:t>
            </a:r>
            <a:r>
              <a:rPr lang="en-GB" dirty="0">
                <a:latin typeface="Cambria" panose="02040503050406030204" pitchFamily="18" charset="0"/>
              </a:rPr>
              <a:t>the </a:t>
            </a:r>
            <a:r>
              <a:rPr lang="en-GB" dirty="0" smtClean="0">
                <a:latin typeface="Cambria" panose="02040503050406030204" pitchFamily="18" charset="0"/>
              </a:rPr>
              <a:t>LPD, not even that sanction should be higher;</a:t>
            </a:r>
          </a:p>
          <a:p>
            <a:pPr marL="342900" indent="-342900">
              <a:buFont typeface="Wingdings" panose="05000000000000000000" pitchFamily="2" charset="2"/>
              <a:buChar char="ü"/>
            </a:pPr>
            <a:endParaRPr lang="en-GB" dirty="0" smtClean="0">
              <a:latin typeface="Cambria" panose="02040503050406030204" pitchFamily="18" charset="0"/>
            </a:endParaRPr>
          </a:p>
          <a:p>
            <a:pPr marL="342900" indent="-342900">
              <a:buFont typeface="Wingdings" panose="05000000000000000000" pitchFamily="2" charset="2"/>
              <a:buChar char="ü"/>
            </a:pPr>
            <a:r>
              <a:rPr lang="en-GB" dirty="0" smtClean="0">
                <a:latin typeface="Cambria" panose="02040503050406030204" pitchFamily="18" charset="0"/>
              </a:rPr>
              <a:t>It </a:t>
            </a:r>
            <a:r>
              <a:rPr lang="en-GB" dirty="0">
                <a:latin typeface="Cambria" panose="02040503050406030204" pitchFamily="18" charset="0"/>
              </a:rPr>
              <a:t>is recognized as a severe form of </a:t>
            </a:r>
            <a:r>
              <a:rPr lang="en-GB" dirty="0" smtClean="0">
                <a:latin typeface="Cambria" panose="02040503050406030204" pitchFamily="18" charset="0"/>
              </a:rPr>
              <a:t>discrimination – courts should </a:t>
            </a:r>
            <a:r>
              <a:rPr lang="en-GB" dirty="0">
                <a:latin typeface="Cambria" panose="02040503050406030204" pitchFamily="18" charset="0"/>
              </a:rPr>
              <a:t>take it into </a:t>
            </a:r>
            <a:r>
              <a:rPr lang="en-GB" dirty="0" smtClean="0">
                <a:latin typeface="Cambria" panose="02040503050406030204" pitchFamily="18" charset="0"/>
              </a:rPr>
              <a:t>account;  </a:t>
            </a:r>
            <a:endParaRPr lang="sr-Latn-RS" dirty="0">
              <a:latin typeface="Cambria" panose="02040503050406030204" pitchFamily="18" charset="0"/>
            </a:endParaRPr>
          </a:p>
          <a:p>
            <a:pPr marL="342900" indent="-342900">
              <a:buFont typeface="Wingdings" panose="05000000000000000000" pitchFamily="2" charset="2"/>
              <a:buChar char="ü"/>
            </a:pPr>
            <a:endParaRPr lang="sr-Latn-RS" dirty="0">
              <a:latin typeface="Cambria" panose="02040503050406030204" pitchFamily="18" charset="0"/>
            </a:endParaRPr>
          </a:p>
        </p:txBody>
      </p:sp>
    </p:spTree>
    <p:extLst>
      <p:ext uri="{BB962C8B-B14F-4D97-AF65-F5344CB8AC3E}">
        <p14:creationId xmlns:p14="http://schemas.microsoft.com/office/powerpoint/2010/main" val="691484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620713"/>
            <a:ext cx="6861175" cy="1079500"/>
          </a:xfrm>
        </p:spPr>
        <p:txBody>
          <a:bodyPr/>
          <a:lstStyle/>
          <a:p>
            <a:pPr algn="ctr" eaLnBrk="1" hangingPunct="1"/>
            <a:r>
              <a:rPr lang="sr-Latn-RS" sz="3000" b="1" dirty="0" smtClean="0">
                <a:solidFill>
                  <a:schemeClr val="tx2">
                    <a:lumMod val="50000"/>
                  </a:schemeClr>
                </a:solidFill>
                <a:latin typeface="Cambria" panose="02040503050406030204" pitchFamily="18" charset="0"/>
                <a:cs typeface="Arial" charset="0"/>
              </a:rPr>
              <a:t>CPE</a:t>
            </a:r>
            <a:endParaRPr lang="en-US" sz="3000" b="1" dirty="0" smtClean="0">
              <a:solidFill>
                <a:schemeClr val="tx2">
                  <a:lumMod val="50000"/>
                </a:schemeClr>
              </a:solidFill>
              <a:latin typeface="Cambria" panose="02040503050406030204" pitchFamily="18" charset="0"/>
              <a:cs typeface="Arial" charset="0"/>
            </a:endParaRPr>
          </a:p>
        </p:txBody>
      </p:sp>
      <p:sp>
        <p:nvSpPr>
          <p:cNvPr id="7" name="Rectangle 2"/>
          <p:cNvSpPr txBox="1">
            <a:spLocks noChangeArrowheads="1"/>
          </p:cNvSpPr>
          <p:nvPr/>
        </p:nvSpPr>
        <p:spPr bwMode="auto">
          <a:xfrm>
            <a:off x="1764574" y="1556792"/>
            <a:ext cx="7127875" cy="4564669"/>
          </a:xfrm>
          <a:prstGeom prst="rect">
            <a:avLst/>
          </a:prstGeom>
          <a:noFill/>
          <a:ln w="9525">
            <a:noFill/>
            <a:miter lim="800000"/>
            <a:headEnd/>
            <a:tailEnd/>
          </a:ln>
          <a:effectLst/>
        </p:spPr>
        <p:txBody>
          <a:bodyPr anchor="ctr"/>
          <a:lstStyle/>
          <a:p>
            <a:pPr marL="342900" indent="-342900">
              <a:buFont typeface="Wingdings" panose="05000000000000000000" pitchFamily="2" charset="2"/>
              <a:buChar char="ü"/>
            </a:pPr>
            <a:r>
              <a:rPr lang="sr-Latn-RS" sz="2200" dirty="0" smtClean="0">
                <a:latin typeface="Cambria" panose="02040503050406030204" pitchFamily="18" charset="0"/>
              </a:rPr>
              <a:t>Dealing with i</a:t>
            </a:r>
            <a:r>
              <a:rPr lang="en-GB" sz="2200" dirty="0" err="1" smtClean="0">
                <a:latin typeface="Cambria" panose="02040503050406030204" pitchFamily="18" charset="0"/>
              </a:rPr>
              <a:t>ntersecti</a:t>
            </a:r>
            <a:r>
              <a:rPr lang="sr-Latn-RS" sz="2200" dirty="0" smtClean="0">
                <a:latin typeface="Cambria" panose="02040503050406030204" pitchFamily="18" charset="0"/>
              </a:rPr>
              <a:t>onal</a:t>
            </a:r>
            <a:r>
              <a:rPr lang="en-GB" sz="2200" dirty="0" smtClean="0">
                <a:latin typeface="Cambria" panose="02040503050406030204" pitchFamily="18" charset="0"/>
              </a:rPr>
              <a:t> </a:t>
            </a:r>
            <a:r>
              <a:rPr lang="en-GB" sz="2200" dirty="0">
                <a:latin typeface="Cambria" panose="02040503050406030204" pitchFamily="18" charset="0"/>
              </a:rPr>
              <a:t>discrimination upon receiving </a:t>
            </a:r>
            <a:r>
              <a:rPr lang="en-GB" sz="2200" dirty="0" smtClean="0">
                <a:latin typeface="Cambria" panose="02040503050406030204" pitchFamily="18" charset="0"/>
              </a:rPr>
              <a:t>complaint</a:t>
            </a:r>
            <a:r>
              <a:rPr lang="sr-Latn-RS" sz="2200" dirty="0" smtClean="0">
                <a:latin typeface="Cambria" panose="02040503050406030204" pitchFamily="18" charset="0"/>
              </a:rPr>
              <a:t>;</a:t>
            </a:r>
          </a:p>
          <a:p>
            <a:pPr marL="342900" indent="-342900">
              <a:buFont typeface="Wingdings" panose="05000000000000000000" pitchFamily="2" charset="2"/>
              <a:buChar char="ü"/>
            </a:pPr>
            <a:r>
              <a:rPr lang="en-GB" sz="2200" dirty="0" smtClean="0">
                <a:latin typeface="Cambria" panose="02040503050406030204" pitchFamily="18" charset="0"/>
              </a:rPr>
              <a:t>Put</a:t>
            </a:r>
            <a:r>
              <a:rPr lang="sr-Latn-RS" sz="2200" dirty="0" smtClean="0">
                <a:latin typeface="Cambria" panose="02040503050406030204" pitchFamily="18" charset="0"/>
              </a:rPr>
              <a:t>ting </a:t>
            </a:r>
            <a:r>
              <a:rPr lang="en-GB" sz="2200" dirty="0" smtClean="0">
                <a:latin typeface="Cambria" panose="02040503050406030204" pitchFamily="18" charset="0"/>
              </a:rPr>
              <a:t>additional </a:t>
            </a:r>
            <a:r>
              <a:rPr lang="en-GB" sz="2200" dirty="0">
                <a:latin typeface="Cambria" panose="02040503050406030204" pitchFamily="18" charset="0"/>
              </a:rPr>
              <a:t>efforts in  investigation of particular social interactions, as well as on intersection of different </a:t>
            </a:r>
            <a:r>
              <a:rPr lang="en-GB" sz="2200" dirty="0" smtClean="0">
                <a:latin typeface="Cambria" panose="02040503050406030204" pitchFamily="18" charset="0"/>
              </a:rPr>
              <a:t>grounds</a:t>
            </a:r>
            <a:r>
              <a:rPr lang="sr-Latn-RS" sz="2200" dirty="0">
                <a:latin typeface="Cambria" panose="02040503050406030204" pitchFamily="18" charset="0"/>
              </a:rPr>
              <a:t>;</a:t>
            </a:r>
            <a:endParaRPr lang="sr-Latn-RS" sz="2200" dirty="0" smtClean="0">
              <a:latin typeface="Cambria" panose="02040503050406030204" pitchFamily="18" charset="0"/>
            </a:endParaRPr>
          </a:p>
          <a:p>
            <a:pPr marL="342900" indent="-342900">
              <a:buFont typeface="Wingdings" panose="05000000000000000000" pitchFamily="2" charset="2"/>
              <a:buChar char="ü"/>
            </a:pPr>
            <a:r>
              <a:rPr lang="sr-Latn-RS" sz="2200" dirty="0" smtClean="0">
                <a:latin typeface="Cambria" panose="02040503050406030204" pitchFamily="18" charset="0"/>
              </a:rPr>
              <a:t>W</a:t>
            </a:r>
            <a:r>
              <a:rPr lang="en-GB" sz="2200" dirty="0" err="1" smtClean="0">
                <a:latin typeface="Cambria" panose="02040503050406030204" pitchFamily="18" charset="0"/>
              </a:rPr>
              <a:t>arn</a:t>
            </a:r>
            <a:r>
              <a:rPr lang="en-GB" sz="2200" dirty="0" smtClean="0">
                <a:latin typeface="Cambria" panose="02040503050406030204" pitchFamily="18" charset="0"/>
              </a:rPr>
              <a:t> </a:t>
            </a:r>
            <a:r>
              <a:rPr lang="en-GB" sz="2200" dirty="0">
                <a:latin typeface="Cambria" panose="02040503050406030204" pitchFamily="18" charset="0"/>
              </a:rPr>
              <a:t>the public of severe cases of discrimination, and raise awareness of different groups/stakeholders through </a:t>
            </a:r>
            <a:r>
              <a:rPr lang="en-GB" sz="2200" dirty="0" smtClean="0">
                <a:latin typeface="Cambria" panose="02040503050406030204" pitchFamily="18" charset="0"/>
              </a:rPr>
              <a:t>educational </a:t>
            </a:r>
            <a:r>
              <a:rPr lang="en-GB" sz="2200" dirty="0">
                <a:latin typeface="Cambria" panose="02040503050406030204" pitchFamily="18" charset="0"/>
              </a:rPr>
              <a:t>and promotional activities. </a:t>
            </a:r>
            <a:r>
              <a:rPr lang="sr-Latn-RS" sz="2200" dirty="0" smtClean="0">
                <a:latin typeface="Cambria" panose="02040503050406030204" pitchFamily="18" charset="0"/>
              </a:rPr>
              <a:t> (e.g. UNWomen &amp; CPE – event on girls and women with disability – General Comment No. 3 on Article 6 of the CRPD)</a:t>
            </a:r>
            <a:endParaRPr lang="sr-Latn-RS" sz="2200" dirty="0">
              <a:solidFill>
                <a:schemeClr val="tx2">
                  <a:lumMod val="50000"/>
                </a:schemeClr>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val="38027082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620713"/>
            <a:ext cx="6861175" cy="1079500"/>
          </a:xfrm>
        </p:spPr>
        <p:txBody>
          <a:bodyPr/>
          <a:lstStyle/>
          <a:p>
            <a:pPr algn="ctr" eaLnBrk="1" hangingPunct="1"/>
            <a:r>
              <a:rPr lang="sr-Latn-RS" sz="3000" b="1" dirty="0" smtClean="0">
                <a:solidFill>
                  <a:schemeClr val="tx1">
                    <a:lumMod val="50000"/>
                  </a:schemeClr>
                </a:solidFill>
                <a:latin typeface="Cambria" panose="02040503050406030204" pitchFamily="18" charset="0"/>
                <a:cs typeface="Arial" charset="0"/>
              </a:rPr>
              <a:t>Challenges </a:t>
            </a:r>
            <a:endParaRPr lang="en-US" sz="3000" b="1" dirty="0" smtClean="0">
              <a:solidFill>
                <a:schemeClr val="tx1">
                  <a:lumMod val="50000"/>
                </a:schemeClr>
              </a:solidFill>
              <a:latin typeface="Cambria" panose="02040503050406030204" pitchFamily="18" charset="0"/>
              <a:cs typeface="Arial" charset="0"/>
            </a:endParaRPr>
          </a:p>
        </p:txBody>
      </p:sp>
      <p:sp>
        <p:nvSpPr>
          <p:cNvPr id="7" name="Rectangle 2"/>
          <p:cNvSpPr txBox="1">
            <a:spLocks noChangeArrowheads="1"/>
          </p:cNvSpPr>
          <p:nvPr/>
        </p:nvSpPr>
        <p:spPr bwMode="auto">
          <a:xfrm>
            <a:off x="1764574" y="1556792"/>
            <a:ext cx="7127875" cy="4564669"/>
          </a:xfrm>
          <a:prstGeom prst="rect">
            <a:avLst/>
          </a:prstGeom>
          <a:noFill/>
          <a:ln w="9525">
            <a:noFill/>
            <a:miter lim="800000"/>
            <a:headEnd/>
            <a:tailEnd/>
          </a:ln>
          <a:effectLst/>
        </p:spPr>
        <p:txBody>
          <a:bodyPr anchor="ctr"/>
          <a:lstStyle/>
          <a:p>
            <a:pPr marL="342900" indent="-342900">
              <a:buFont typeface="Wingdings" panose="05000000000000000000" pitchFamily="2" charset="2"/>
              <a:buChar char="ü"/>
            </a:pPr>
            <a:r>
              <a:rPr lang="en-US" dirty="0" smtClean="0">
                <a:latin typeface="Cambria" panose="02040503050406030204" pitchFamily="18" charset="0"/>
              </a:rPr>
              <a:t>Lack</a:t>
            </a:r>
            <a:r>
              <a:rPr lang="sr-Latn-RS" dirty="0" smtClean="0">
                <a:latin typeface="Cambria" panose="02040503050406030204" pitchFamily="18" charset="0"/>
              </a:rPr>
              <a:t> of antidiscrimination practice, especially court cases;</a:t>
            </a:r>
          </a:p>
          <a:p>
            <a:pPr marL="342900" indent="-342900">
              <a:buFont typeface="Wingdings" panose="05000000000000000000" pitchFamily="2" charset="2"/>
              <a:buChar char="ü"/>
            </a:pPr>
            <a:r>
              <a:rPr lang="sr-Latn-RS" dirty="0" smtClean="0">
                <a:latin typeface="Cambria" panose="02040503050406030204" pitchFamily="18" charset="0"/>
              </a:rPr>
              <a:t>Some courts</a:t>
            </a:r>
            <a:r>
              <a:rPr lang="en-US" dirty="0" smtClean="0">
                <a:latin typeface="Cambria" panose="02040503050406030204" pitchFamily="18" charset="0"/>
              </a:rPr>
              <a:t>/judges</a:t>
            </a:r>
            <a:r>
              <a:rPr lang="sr-Latn-RS" dirty="0" smtClean="0">
                <a:latin typeface="Cambria" panose="02040503050406030204" pitchFamily="18" charset="0"/>
              </a:rPr>
              <a:t> still have problems with recognition of discrimination; </a:t>
            </a:r>
            <a:endParaRPr lang="en-US" dirty="0" smtClean="0">
              <a:latin typeface="Cambria" panose="02040503050406030204" pitchFamily="18" charset="0"/>
            </a:endParaRPr>
          </a:p>
          <a:p>
            <a:pPr marL="342900" indent="-342900">
              <a:buFont typeface="Wingdings" panose="05000000000000000000" pitchFamily="2" charset="2"/>
              <a:buChar char="ü"/>
            </a:pPr>
            <a:endParaRPr lang="sr-Latn-RS" dirty="0" smtClean="0">
              <a:latin typeface="Cambria" panose="02040503050406030204" pitchFamily="18" charset="0"/>
            </a:endParaRPr>
          </a:p>
          <a:p>
            <a:pPr marL="342900" indent="-342900">
              <a:buFont typeface="Wingdings" panose="05000000000000000000" pitchFamily="2" charset="2"/>
              <a:buChar char="ü"/>
            </a:pPr>
            <a:r>
              <a:rPr lang="en-US" dirty="0" smtClean="0">
                <a:latin typeface="Cambria" panose="02040503050406030204" pitchFamily="18" charset="0"/>
              </a:rPr>
              <a:t>ToT for 8 judges – 1,5 year – educations, training, visit the ECHR;</a:t>
            </a:r>
          </a:p>
          <a:p>
            <a:pPr marL="342900" indent="-342900">
              <a:buFont typeface="Wingdings" panose="05000000000000000000" pitchFamily="2" charset="2"/>
              <a:buChar char="ü"/>
            </a:pPr>
            <a:r>
              <a:rPr lang="en-US" dirty="0" smtClean="0">
                <a:latin typeface="Cambria" panose="02040503050406030204" pitchFamily="18" charset="0"/>
              </a:rPr>
              <a:t>Examples of intersectional discrimination</a:t>
            </a:r>
            <a:endParaRPr lang="sr-Latn-RS" dirty="0" smtClean="0">
              <a:latin typeface="Cambria" panose="02040503050406030204" pitchFamily="18" charset="0"/>
            </a:endParaRPr>
          </a:p>
          <a:p>
            <a:pPr marL="342900" indent="-342900">
              <a:buFont typeface="Wingdings" panose="05000000000000000000" pitchFamily="2" charset="2"/>
              <a:buChar char="ü"/>
            </a:pPr>
            <a:endParaRPr lang="sr-Latn-RS" dirty="0">
              <a:latin typeface="Cambria" panose="02040503050406030204" pitchFamily="18" charset="0"/>
            </a:endParaRPr>
          </a:p>
        </p:txBody>
      </p:sp>
    </p:spTree>
    <p:extLst>
      <p:ext uri="{BB962C8B-B14F-4D97-AF65-F5344CB8AC3E}">
        <p14:creationId xmlns:p14="http://schemas.microsoft.com/office/powerpoint/2010/main" val="875180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r-Latn-RS"/>
          </a:p>
        </p:txBody>
      </p:sp>
      <p:sp>
        <p:nvSpPr>
          <p:cNvPr id="3" name="Content Placeholder 2"/>
          <p:cNvSpPr>
            <a:spLocks noGrp="1"/>
          </p:cNvSpPr>
          <p:nvPr>
            <p:ph idx="1"/>
          </p:nvPr>
        </p:nvSpPr>
        <p:spPr>
          <a:xfrm>
            <a:off x="827584" y="1052736"/>
            <a:ext cx="7630616" cy="4662264"/>
          </a:xfrm>
        </p:spPr>
        <p:txBody>
          <a:bodyPr/>
          <a:lstStyle/>
          <a:p>
            <a:r>
              <a:rPr lang="en-US" sz="2200" b="1" dirty="0" smtClean="0">
                <a:solidFill>
                  <a:schemeClr val="tx1">
                    <a:lumMod val="50000"/>
                  </a:schemeClr>
                </a:solidFill>
                <a:latin typeface="Cambria" panose="02040503050406030204" pitchFamily="18" charset="0"/>
              </a:rPr>
              <a:t>Judges expressed their concern</a:t>
            </a:r>
            <a:r>
              <a:rPr lang="en-US" sz="2200" dirty="0" smtClean="0">
                <a:solidFill>
                  <a:schemeClr val="tx1">
                    <a:lumMod val="50000"/>
                  </a:schemeClr>
                </a:solidFill>
                <a:latin typeface="Cambria" panose="02040503050406030204" pitchFamily="18" charset="0"/>
              </a:rPr>
              <a:t>:</a:t>
            </a:r>
          </a:p>
          <a:p>
            <a:r>
              <a:rPr lang="en-US" sz="2200" dirty="0" smtClean="0">
                <a:solidFill>
                  <a:schemeClr val="tx1">
                    <a:lumMod val="50000"/>
                  </a:schemeClr>
                </a:solidFill>
                <a:latin typeface="Cambria" panose="02040503050406030204" pitchFamily="18" charset="0"/>
              </a:rPr>
              <a:t>Comparator – one ground/more grounds;</a:t>
            </a:r>
          </a:p>
          <a:p>
            <a:r>
              <a:rPr lang="en-US" sz="2200" dirty="0" smtClean="0">
                <a:solidFill>
                  <a:schemeClr val="tx1">
                    <a:lumMod val="50000"/>
                  </a:schemeClr>
                </a:solidFill>
                <a:latin typeface="Cambria" panose="02040503050406030204" pitchFamily="18" charset="0"/>
              </a:rPr>
              <a:t>Is comparison necessary?</a:t>
            </a:r>
          </a:p>
          <a:p>
            <a:r>
              <a:rPr lang="en-US" sz="2200" dirty="0" smtClean="0">
                <a:solidFill>
                  <a:schemeClr val="tx1">
                    <a:lumMod val="50000"/>
                  </a:schemeClr>
                </a:solidFill>
                <a:latin typeface="Cambria" panose="02040503050406030204" pitchFamily="18" charset="0"/>
              </a:rPr>
              <a:t>Burden of proof – shifting – is one ground enough?</a:t>
            </a:r>
          </a:p>
          <a:p>
            <a:endParaRPr lang="sr-Latn-RS" sz="2200" dirty="0" smtClean="0">
              <a:solidFill>
                <a:schemeClr val="tx1">
                  <a:lumMod val="50000"/>
                </a:schemeClr>
              </a:solidFill>
              <a:latin typeface="Cambria" panose="02040503050406030204" pitchFamily="18" charset="0"/>
            </a:endParaRPr>
          </a:p>
          <a:p>
            <a:r>
              <a:rPr lang="sr-Latn-RS" sz="2200" dirty="0" smtClean="0">
                <a:solidFill>
                  <a:schemeClr val="tx1">
                    <a:lumMod val="50000"/>
                  </a:schemeClr>
                </a:solidFill>
                <a:latin typeface="Cambria" panose="02040503050406030204" pitchFamily="18" charset="0"/>
              </a:rPr>
              <a:t>COMMISSIONER – </a:t>
            </a:r>
            <a:r>
              <a:rPr lang="en-US" sz="2200" dirty="0" smtClean="0">
                <a:solidFill>
                  <a:schemeClr val="tx1">
                    <a:lumMod val="50000"/>
                  </a:schemeClr>
                </a:solidFill>
                <a:latin typeface="Cambria" panose="02040503050406030204" pitchFamily="18" charset="0"/>
              </a:rPr>
              <a:t>few cases; without comparator</a:t>
            </a:r>
          </a:p>
          <a:p>
            <a:r>
              <a:rPr lang="en-US" sz="2200" dirty="0" smtClean="0">
                <a:solidFill>
                  <a:schemeClr val="tx1">
                    <a:lumMod val="50000"/>
                  </a:schemeClr>
                </a:solidFill>
                <a:latin typeface="Cambria" panose="02040503050406030204" pitchFamily="18" charset="0"/>
              </a:rPr>
              <a:t>Contextualization of the individual case</a:t>
            </a:r>
          </a:p>
          <a:p>
            <a:pPr marL="0" indent="0">
              <a:buNone/>
            </a:pPr>
            <a:endParaRPr lang="sr-Latn-RS" sz="2200" dirty="0" smtClean="0">
              <a:solidFill>
                <a:schemeClr val="tx1">
                  <a:lumMod val="50000"/>
                </a:schemeClr>
              </a:solidFill>
              <a:latin typeface="Cambria" panose="02040503050406030204" pitchFamily="18" charset="0"/>
            </a:endParaRPr>
          </a:p>
          <a:p>
            <a:pPr marL="0" indent="0">
              <a:buNone/>
            </a:pPr>
            <a:endParaRPr lang="sr-Latn-RS" sz="2200" dirty="0" smtClean="0">
              <a:solidFill>
                <a:schemeClr val="tx1">
                  <a:lumMod val="50000"/>
                </a:schemeClr>
              </a:solidFill>
              <a:latin typeface="Cambria" panose="02040503050406030204" pitchFamily="18" charset="0"/>
            </a:endParaRPr>
          </a:p>
          <a:p>
            <a:r>
              <a:rPr lang="sr-Latn-RS" sz="2200" dirty="0" smtClean="0">
                <a:solidFill>
                  <a:schemeClr val="tx1">
                    <a:lumMod val="50000"/>
                  </a:schemeClr>
                </a:solidFill>
                <a:latin typeface="Cambria" panose="02040503050406030204" pitchFamily="18" charset="0"/>
              </a:rPr>
              <a:t>Terminology – intersectionality, disadvantage...</a:t>
            </a:r>
          </a:p>
          <a:p>
            <a:endParaRPr lang="sr-Latn-RS" sz="2200" dirty="0">
              <a:solidFill>
                <a:schemeClr val="tx1">
                  <a:lumMod val="50000"/>
                </a:schemeClr>
              </a:solidFill>
              <a:latin typeface="Cambria" panose="02040503050406030204" pitchFamily="18" charset="0"/>
            </a:endParaRPr>
          </a:p>
        </p:txBody>
      </p:sp>
    </p:spTree>
    <p:extLst>
      <p:ext uri="{BB962C8B-B14F-4D97-AF65-F5344CB8AC3E}">
        <p14:creationId xmlns:p14="http://schemas.microsoft.com/office/powerpoint/2010/main" val="3691953225"/>
      </p:ext>
    </p:extLst>
  </p:cSld>
  <p:clrMapOvr>
    <a:masterClrMapping/>
  </p:clrMapOvr>
</p:sld>
</file>

<file path=ppt/theme/theme1.xml><?xml version="1.0" encoding="utf-8"?>
<a:theme xmlns:a="http://schemas.openxmlformats.org/drawingml/2006/main" name="powerpoint-template">
  <a:themeElements>
    <a:clrScheme name="powerpoint-template-24 4">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Канцелариј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C75F06"/>
        </a:lt2>
        <a:accent1>
          <a:srgbClr val="E07D06"/>
        </a:accent1>
        <a:accent2>
          <a:srgbClr val="F2A016"/>
        </a:accent2>
        <a:accent3>
          <a:srgbClr val="FFFFFF"/>
        </a:accent3>
        <a:accent4>
          <a:srgbClr val="404040"/>
        </a:accent4>
        <a:accent5>
          <a:srgbClr val="EDBFAA"/>
        </a:accent5>
        <a:accent6>
          <a:srgbClr val="DB9113"/>
        </a:accent6>
        <a:hlink>
          <a:srgbClr val="F7C91C"/>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B33617"/>
        </a:lt2>
        <a:accent1>
          <a:srgbClr val="DC6900"/>
        </a:accent1>
        <a:accent2>
          <a:srgbClr val="ED9500"/>
        </a:accent2>
        <a:accent3>
          <a:srgbClr val="FFFFFF"/>
        </a:accent3>
        <a:accent4>
          <a:srgbClr val="404040"/>
        </a:accent4>
        <a:accent5>
          <a:srgbClr val="EBB9AA"/>
        </a:accent5>
        <a:accent6>
          <a:srgbClr val="D78700"/>
        </a:accent6>
        <a:hlink>
          <a:srgbClr val="F8BE1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965300"/>
        </a:lt2>
        <a:accent1>
          <a:srgbClr val="AC6000"/>
        </a:accent1>
        <a:accent2>
          <a:srgbClr val="C96409"/>
        </a:accent2>
        <a:accent3>
          <a:srgbClr val="FFFFFF"/>
        </a:accent3>
        <a:accent4>
          <a:srgbClr val="404040"/>
        </a:accent4>
        <a:accent5>
          <a:srgbClr val="D2B6AA"/>
        </a:accent5>
        <a:accent6>
          <a:srgbClr val="B65A07"/>
        </a:accent6>
        <a:hlink>
          <a:srgbClr val="C679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E06A04"/>
        </a:lt2>
        <a:accent1>
          <a:srgbClr val="AC6000"/>
        </a:accent1>
        <a:accent2>
          <a:srgbClr val="C96409"/>
        </a:accent2>
        <a:accent3>
          <a:srgbClr val="FFFFFF"/>
        </a:accent3>
        <a:accent4>
          <a:srgbClr val="404040"/>
        </a:accent4>
        <a:accent5>
          <a:srgbClr val="D2B6AA"/>
        </a:accent5>
        <a:accent6>
          <a:srgbClr val="B65A07"/>
        </a:accent6>
        <a:hlink>
          <a:srgbClr val="C6790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E06A04"/>
        </a:lt2>
        <a:accent1>
          <a:srgbClr val="E19604"/>
        </a:accent1>
        <a:accent2>
          <a:srgbClr val="FFAD0C"/>
        </a:accent2>
        <a:accent3>
          <a:srgbClr val="FFFFFF"/>
        </a:accent3>
        <a:accent4>
          <a:srgbClr val="404040"/>
        </a:accent4>
        <a:accent5>
          <a:srgbClr val="EEC9AA"/>
        </a:accent5>
        <a:accent6>
          <a:srgbClr val="E79C0A"/>
        </a:accent6>
        <a:hlink>
          <a:srgbClr val="5C5260"/>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E06A04"/>
        </a:lt2>
        <a:accent1>
          <a:srgbClr val="E19604"/>
        </a:accent1>
        <a:accent2>
          <a:srgbClr val="FFAD0C"/>
        </a:accent2>
        <a:accent3>
          <a:srgbClr val="FFFFFF"/>
        </a:accent3>
        <a:accent4>
          <a:srgbClr val="404040"/>
        </a:accent4>
        <a:accent5>
          <a:srgbClr val="EEC9AA"/>
        </a:accent5>
        <a:accent6>
          <a:srgbClr val="E79C0A"/>
        </a:accent6>
        <a:hlink>
          <a:srgbClr val="3C353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32C0C"/>
        </a:lt2>
        <a:accent1>
          <a:srgbClr val="8B4A06"/>
        </a:accent1>
        <a:accent2>
          <a:srgbClr val="D26E16"/>
        </a:accent2>
        <a:accent3>
          <a:srgbClr val="FFFFFF"/>
        </a:accent3>
        <a:accent4>
          <a:srgbClr val="404040"/>
        </a:accent4>
        <a:accent5>
          <a:srgbClr val="C4B1AA"/>
        </a:accent5>
        <a:accent6>
          <a:srgbClr val="BE6313"/>
        </a:accent6>
        <a:hlink>
          <a:srgbClr val="FE932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32C0C"/>
        </a:lt2>
        <a:accent1>
          <a:srgbClr val="8B4A06"/>
        </a:accent1>
        <a:accent2>
          <a:srgbClr val="D26E16"/>
        </a:accent2>
        <a:accent3>
          <a:srgbClr val="FFFFFF"/>
        </a:accent3>
        <a:accent4>
          <a:srgbClr val="404040"/>
        </a:accent4>
        <a:accent5>
          <a:srgbClr val="C4B1AA"/>
        </a:accent5>
        <a:accent6>
          <a:srgbClr val="BE6313"/>
        </a:accent6>
        <a:hlink>
          <a:srgbClr val="F58101"/>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тема">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Канцелариј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Канцелариј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тема">
  <a:themeElements>
    <a:clrScheme name="Канцелариј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Канцелариј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Канцелариј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7123</TotalTime>
  <Words>487</Words>
  <Application>Microsoft Office PowerPoint</Application>
  <PresentationFormat>On-screen Show (4:3)</PresentationFormat>
  <Paragraphs>71</Paragraphs>
  <Slides>11</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Cambria</vt:lpstr>
      <vt:lpstr>Georgia</vt:lpstr>
      <vt:lpstr>Microsoft Sans Serif</vt:lpstr>
      <vt:lpstr>Wingdings</vt:lpstr>
      <vt:lpstr>Wingdings 2</vt:lpstr>
      <vt:lpstr>powerpoint-template</vt:lpstr>
      <vt:lpstr>       MULTIPLE AND INTERSECTIONAL  DISCRIMINATION - CHALLENGES  SERBIA          </vt:lpstr>
      <vt:lpstr>COMMISSIONER FOR PROTECTION OF EQUALITY</vt:lpstr>
      <vt:lpstr>PowerPoint Presentation</vt:lpstr>
      <vt:lpstr>COMMISSIONER FOR PROTECTION OF EQUALITY </vt:lpstr>
      <vt:lpstr>Severe form of discrimination</vt:lpstr>
      <vt:lpstr>PowerPoint Presentation</vt:lpstr>
      <vt:lpstr>CPE</vt:lpstr>
      <vt:lpstr>Challenges </vt:lpstr>
      <vt:lpstr>PowerPoint Presentation</vt:lpstr>
      <vt:lpstr>Examples:</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Слободан Миливојевић</dc:creator>
  <cp:lastModifiedBy>Katrine Steinfeld</cp:lastModifiedBy>
  <cp:revision>773</cp:revision>
  <dcterms:created xsi:type="dcterms:W3CDTF">2012-02-21T10:10:33Z</dcterms:created>
  <dcterms:modified xsi:type="dcterms:W3CDTF">2016-12-15T09:59:13Z</dcterms:modified>
</cp:coreProperties>
</file>