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0" r:id="rId6"/>
    <p:sldId id="258" r:id="rId7"/>
    <p:sldId id="276" r:id="rId8"/>
    <p:sldId id="271" r:id="rId9"/>
    <p:sldId id="273" r:id="rId10"/>
    <p:sldId id="300" r:id="rId11"/>
    <p:sldId id="301" r:id="rId12"/>
    <p:sldId id="294" r:id="rId13"/>
    <p:sldId id="296" r:id="rId14"/>
    <p:sldId id="297" r:id="rId15"/>
    <p:sldId id="303" r:id="rId16"/>
    <p:sldId id="298" r:id="rId17"/>
    <p:sldId id="304" r:id="rId18"/>
    <p:sldId id="302" r:id="rId19"/>
    <p:sldId id="274" r:id="rId20"/>
    <p:sldId id="275" r:id="rId21"/>
    <p:sldId id="269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42">
          <p15:clr>
            <a:srgbClr val="A4A3A4"/>
          </p15:clr>
        </p15:guide>
        <p15:guide id="2" pos="7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51980" autoAdjust="0"/>
  </p:normalViewPr>
  <p:slideViewPr>
    <p:cSldViewPr>
      <p:cViewPr>
        <p:scale>
          <a:sx n="35" d="100"/>
          <a:sy n="35" d="100"/>
        </p:scale>
        <p:origin x="-354" y="-72"/>
      </p:cViewPr>
      <p:guideLst>
        <p:guide orient="horz" pos="1842"/>
        <p:guide pos="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2D7D1-D0B2-4DB0-AC6D-5EEDACA596B5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B694B-AAD2-4CE5-A8A8-B1778BF6C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319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118C0-3F24-4639-85AC-150CEF129BE4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A809F-9283-486D-A125-67D741FA3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2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809F-9283-486D-A125-67D741FA37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68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809F-9283-486D-A125-67D741FA37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197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809F-9283-486D-A125-67D741FA37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028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809F-9283-486D-A125-67D741FA37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63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809F-9283-486D-A125-67D741FA3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2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809F-9283-486D-A125-67D741FA3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249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809F-9283-486D-A125-67D741FA3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222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7F21D8-71C2-4E39-8597-1F41FF7CAE58}" type="slidenum">
              <a:rPr lang="en-GB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62474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8E27060-F426-4561-AECC-CBC7BB189602}" type="slidenum">
              <a:rPr lang="en-GB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98402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809F-9283-486D-A125-67D741FA37B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80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809F-9283-486D-A125-67D741FA37B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25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809F-9283-486D-A125-67D741FA37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4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809F-9283-486D-A125-67D741FA37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18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9F75F5-5EE7-4B4A-8E29-76EC9DE6447A}" type="slidenum">
              <a:rPr lang="en-GB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7289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FF01DAB-D382-4C8E-BBC0-40EF8C8B7343}" type="slidenum">
              <a:rPr lang="en-GB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01116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0AD394-22DF-4EC0-93B8-13043B73364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64F0BF-A798-44A5-AD6C-84C0169E7267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FF01DAB-D382-4C8E-BBC0-40EF8C8B7343}" type="slidenum">
              <a:rPr lang="en-GB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3427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563363"/>
            <a:ext cx="9144000" cy="2322021"/>
            <a:chOff x="0" y="4563363"/>
            <a:chExt cx="9144000" cy="2322021"/>
          </a:xfrm>
        </p:grpSpPr>
        <p:sp>
          <p:nvSpPr>
            <p:cNvPr id="9" name="object 2"/>
            <p:cNvSpPr/>
            <p:nvPr userDrawn="1"/>
          </p:nvSpPr>
          <p:spPr>
            <a:xfrm>
              <a:off x="0" y="4589186"/>
              <a:ext cx="9144000" cy="2296198"/>
            </a:xfrm>
            <a:custGeom>
              <a:avLst/>
              <a:gdLst/>
              <a:ahLst/>
              <a:cxnLst/>
              <a:rect l="l" t="t" r="r" b="b"/>
              <a:pathLst>
                <a:path w="9144000" h="2296198">
                  <a:moveTo>
                    <a:pt x="0" y="2296198"/>
                  </a:moveTo>
                  <a:lnTo>
                    <a:pt x="9144000" y="229619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96198"/>
                  </a:lnTo>
                  <a:close/>
                </a:path>
              </a:pathLst>
            </a:custGeom>
            <a:solidFill>
              <a:srgbClr val="39525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4"/>
            <p:cNvSpPr/>
            <p:nvPr userDrawn="1"/>
          </p:nvSpPr>
          <p:spPr>
            <a:xfrm>
              <a:off x="0" y="4563363"/>
              <a:ext cx="9144000" cy="25400"/>
            </a:xfrm>
            <a:custGeom>
              <a:avLst/>
              <a:gdLst/>
              <a:ahLst/>
              <a:cxnLst/>
              <a:rect l="l" t="t" r="r" b="b"/>
              <a:pathLst>
                <a:path w="9144000" h="25400">
                  <a:moveTo>
                    <a:pt x="0" y="25400"/>
                  </a:moveTo>
                  <a:lnTo>
                    <a:pt x="9144000" y="254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B5D33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5449947"/>
            <a:ext cx="6599336" cy="499333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Subhead description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123728" y="4797425"/>
            <a:ext cx="6599336" cy="576263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smtClean="0"/>
              <a:t>Presentation name 1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5940152" y="5987492"/>
            <a:ext cx="2350864" cy="340130"/>
          </a:xfrm>
        </p:spPr>
        <p:txBody>
          <a:bodyPr/>
          <a:lstStyle>
            <a:lvl1pPr marL="0" indent="0" algn="r">
              <a:buNone/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 </a:t>
            </a:r>
            <a:endParaRPr lang="en-GB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8224772" y="5987492"/>
            <a:ext cx="498292" cy="340130"/>
          </a:xfrm>
        </p:spPr>
        <p:txBody>
          <a:bodyPr/>
          <a:lstStyle>
            <a:lvl1pPr marL="0" indent="0" algn="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GB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8316416" y="6069935"/>
            <a:ext cx="0" cy="18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74" y="6435867"/>
            <a:ext cx="274754" cy="233929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4564063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8" name="Text Placeholder 14"/>
          <p:cNvSpPr txBox="1">
            <a:spLocks/>
          </p:cNvSpPr>
          <p:nvPr userDrawn="1"/>
        </p:nvSpPr>
        <p:spPr>
          <a:xfrm>
            <a:off x="7901939" y="6420929"/>
            <a:ext cx="1178700" cy="287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ehrcscotland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2" descr="G:\Communication\Team Access\Publications\EHRC logos\EHRC logo variations\EHRC logo variations\EHRC Logo WHITE\EHRC png White\EHRC Scotland logo 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04106"/>
            <a:ext cx="2664000" cy="70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3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rure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4188002" y="801001"/>
            <a:ext cx="4409655" cy="4896002"/>
          </a:xfrm>
          <a:custGeom>
            <a:avLst/>
            <a:gdLst/>
            <a:ahLst/>
            <a:cxnLst/>
            <a:rect l="l" t="t" r="r" b="b"/>
            <a:pathLst>
              <a:path w="4409655" h="4896002">
                <a:moveTo>
                  <a:pt x="0" y="4896002"/>
                </a:moveTo>
                <a:lnTo>
                  <a:pt x="4409655" y="4896002"/>
                </a:lnTo>
                <a:lnTo>
                  <a:pt x="4409655" y="0"/>
                </a:lnTo>
                <a:lnTo>
                  <a:pt x="0" y="0"/>
                </a:lnTo>
                <a:lnTo>
                  <a:pt x="0" y="4896002"/>
                </a:lnTo>
                <a:close/>
              </a:path>
            </a:pathLst>
          </a:custGeom>
          <a:solidFill>
            <a:srgbClr val="AB1D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9750" y="801000"/>
            <a:ext cx="3600202" cy="489600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99992" y="1196752"/>
            <a:ext cx="3888432" cy="792088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 to be added here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499992" y="2205781"/>
            <a:ext cx="3888432" cy="3311451"/>
          </a:xfrm>
        </p:spPr>
        <p:txBody>
          <a:bodyPr/>
          <a:lstStyle>
            <a:lvl1pPr marL="1270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88913"/>
            <a:ext cx="4176464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88640"/>
            <a:ext cx="3960440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884368" y="5981266"/>
            <a:ext cx="828566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20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pictur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196752"/>
            <a:ext cx="4176464" cy="792088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Slide title to be added here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7544" y="2205781"/>
            <a:ext cx="4176464" cy="3455467"/>
          </a:xfrm>
        </p:spPr>
        <p:txBody>
          <a:bodyPr/>
          <a:lstStyle>
            <a:lvl1pPr marL="1270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88913"/>
            <a:ext cx="3888432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499992" y="188640"/>
            <a:ext cx="4176464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8100392" y="5981266"/>
            <a:ext cx="612542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94998" y="741451"/>
            <a:ext cx="3609006" cy="241154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994275" y="3294063"/>
            <a:ext cx="3609975" cy="23907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99992" y="1196752"/>
            <a:ext cx="3960440" cy="792088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Slide title to be added here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499992" y="2205781"/>
            <a:ext cx="3960440" cy="3310782"/>
          </a:xfrm>
        </p:spPr>
        <p:txBody>
          <a:bodyPr/>
          <a:lstStyle>
            <a:lvl1pPr marL="1270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/>
          </p:nvPr>
        </p:nvSpPr>
        <p:spPr>
          <a:xfrm>
            <a:off x="827584" y="1196753"/>
            <a:ext cx="3457079" cy="3527648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88913"/>
            <a:ext cx="4176464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16016" y="188640"/>
            <a:ext cx="3960440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7812360" y="5981266"/>
            <a:ext cx="900574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689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5656" y="2132856"/>
            <a:ext cx="6120680" cy="720080"/>
          </a:xfrm>
        </p:spPr>
        <p:txBody>
          <a:bodyPr>
            <a:noAutofit/>
          </a:bodyPr>
          <a:lstStyle>
            <a:lvl1pPr algn="ctr">
              <a:defRPr sz="6600" baseline="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3140969"/>
            <a:ext cx="6120680" cy="648072"/>
          </a:xfrm>
        </p:spPr>
        <p:txBody>
          <a:bodyPr>
            <a:normAutofit/>
          </a:bodyPr>
          <a:lstStyle>
            <a:lvl1pPr marL="12700" indent="0" algn="ctr">
              <a:buNone/>
              <a:defRPr sz="3200"/>
            </a:lvl1pPr>
          </a:lstStyle>
          <a:p>
            <a:pPr lvl="0"/>
            <a:r>
              <a:rPr lang="en-US" dirty="0" smtClean="0"/>
              <a:t>Any questions?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8" y="188640"/>
            <a:ext cx="4032448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7884368" y="5981266"/>
            <a:ext cx="828566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88913"/>
            <a:ext cx="3888432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48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otland logo jpe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0"/>
            <a:ext cx="28829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>
            <a:lvl1pPr>
              <a:buFont typeface="Arial" pitchFamily="34" charset="0"/>
              <a:buChar char="•"/>
              <a:defRPr sz="27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>
              <a:defRPr/>
            </a:pPr>
            <a:r>
              <a:rPr lang="en-US"/>
              <a:t>Date presented 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>
              <a:defRPr/>
            </a:pPr>
            <a:r>
              <a:rPr lang="en-GB"/>
              <a:t>At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>
              <a:defRPr/>
            </a:pPr>
            <a:r>
              <a:rPr lang="en-GB"/>
              <a:t>Slide Number </a:t>
            </a:r>
            <a:fld id="{FC678232-5AD9-4A1A-B35B-0B7ED56D77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6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5322" y="2348880"/>
            <a:ext cx="6974797" cy="72008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Presentation name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7852" y="3140968"/>
            <a:ext cx="6984776" cy="864096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GB" dirty="0" smtClean="0"/>
              <a:t>Descriptor goes here</a:t>
            </a:r>
            <a:endParaRPr lang="en-GB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5868144" y="5987492"/>
            <a:ext cx="2410172" cy="340130"/>
          </a:xfrm>
        </p:spPr>
        <p:txBody>
          <a:bodyPr/>
          <a:lstStyle>
            <a:lvl1pPr marL="0" indent="0" algn="r"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Date </a:t>
            </a:r>
            <a:endParaRPr lang="en-GB" dirty="0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8212072" y="5987492"/>
            <a:ext cx="498292" cy="340130"/>
          </a:xfrm>
        </p:spPr>
        <p:txBody>
          <a:bodyPr/>
          <a:lstStyle>
            <a:lvl1pPr marL="0" indent="0" algn="r">
              <a:buNone/>
              <a:defRPr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16416" y="6069935"/>
            <a:ext cx="0" cy="180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5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7988"/>
            <a:chOff x="0" y="12"/>
            <a:chExt cx="9144000" cy="6857988"/>
          </a:xfrm>
        </p:grpSpPr>
        <p:sp>
          <p:nvSpPr>
            <p:cNvPr id="9" name="object 2"/>
            <p:cNvSpPr/>
            <p:nvPr userDrawn="1"/>
          </p:nvSpPr>
          <p:spPr>
            <a:xfrm>
              <a:off x="0" y="12"/>
              <a:ext cx="9144000" cy="6857988"/>
            </a:xfrm>
            <a:custGeom>
              <a:avLst/>
              <a:gdLst/>
              <a:ahLst/>
              <a:cxnLst/>
              <a:rect l="l" t="t" r="r" b="b"/>
              <a:pathLst>
                <a:path w="9144000" h="6839991">
                  <a:moveTo>
                    <a:pt x="0" y="6839991"/>
                  </a:moveTo>
                  <a:lnTo>
                    <a:pt x="9144000" y="683999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39991"/>
                  </a:lnTo>
                  <a:close/>
                </a:path>
              </a:pathLst>
            </a:custGeom>
            <a:solidFill>
              <a:srgbClr val="39525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46"/>
            <p:cNvSpPr/>
            <p:nvPr userDrawn="1"/>
          </p:nvSpPr>
          <p:spPr>
            <a:xfrm>
              <a:off x="540000" y="5919703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B5D33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47"/>
            <p:cNvSpPr/>
            <p:nvPr userDrawn="1"/>
          </p:nvSpPr>
          <p:spPr>
            <a:xfrm>
              <a:off x="540000" y="552702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B5D33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61479" y="2386980"/>
            <a:ext cx="6564162" cy="720080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name 3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62232" y="3047980"/>
            <a:ext cx="6574710" cy="246925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Subhead descriptor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41" y="6394776"/>
            <a:ext cx="274754" cy="233929"/>
          </a:xfrm>
          <a:prstGeom prst="rect">
            <a:avLst/>
          </a:prstGeom>
        </p:spPr>
      </p:pic>
      <p:sp>
        <p:nvSpPr>
          <p:cNvPr id="26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5868144" y="5987492"/>
            <a:ext cx="2410172" cy="340130"/>
          </a:xfrm>
        </p:spPr>
        <p:txBody>
          <a:bodyPr/>
          <a:lstStyle>
            <a:lvl1pPr marL="0" indent="0" algn="r">
              <a:buNone/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 </a:t>
            </a:r>
            <a:endParaRPr lang="en-GB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8212072" y="5987492"/>
            <a:ext cx="498292" cy="340130"/>
          </a:xfrm>
        </p:spPr>
        <p:txBody>
          <a:bodyPr/>
          <a:lstStyle>
            <a:lvl1pPr marL="0" indent="0" algn="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GB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8316416" y="6069935"/>
            <a:ext cx="0" cy="18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4"/>
          <p:cNvSpPr txBox="1">
            <a:spLocks/>
          </p:cNvSpPr>
          <p:nvPr userDrawn="1"/>
        </p:nvSpPr>
        <p:spPr>
          <a:xfrm>
            <a:off x="8014654" y="6363627"/>
            <a:ext cx="1178700" cy="287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ehrcscotland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" name="Picture 2" descr="G:\Communication\Team Access\Publications\EHRC logos\EHRC logo variations\EHRC logo variations\EHRC Logo WHITE\EHRC png White\EHRC Scotland logo 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93012"/>
            <a:ext cx="2664000" cy="70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9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97479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 to be added here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259632" y="1844824"/>
            <a:ext cx="6984332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marL="12700" marR="12700">
              <a:lnSpc>
                <a:spcPct val="109000"/>
              </a:lnSpc>
            </a:pPr>
            <a:r>
              <a:rPr lang="en-GB" sz="1600" dirty="0" smtClean="0">
                <a:latin typeface="Arial"/>
                <a:cs typeface="Arial"/>
              </a:rPr>
              <a:t>Body copy</a:t>
            </a:r>
            <a:endParaRPr lang="en-GB" sz="1300" dirty="0">
              <a:latin typeface="Arial"/>
              <a:cs typeface="Arial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88641"/>
            <a:ext cx="3960440" cy="216023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499992" y="188640"/>
            <a:ext cx="4176464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812360" y="5981266"/>
            <a:ext cx="900574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47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2"/>
            <a:ext cx="9144000" cy="6857988"/>
            <a:chOff x="0" y="12"/>
            <a:chExt cx="9144000" cy="6857988"/>
          </a:xfrm>
        </p:grpSpPr>
        <p:sp>
          <p:nvSpPr>
            <p:cNvPr id="11" name="object 2"/>
            <p:cNvSpPr/>
            <p:nvPr userDrawn="1"/>
          </p:nvSpPr>
          <p:spPr>
            <a:xfrm>
              <a:off x="0" y="12"/>
              <a:ext cx="9144000" cy="6857988"/>
            </a:xfrm>
            <a:custGeom>
              <a:avLst/>
              <a:gdLst/>
              <a:ahLst/>
              <a:cxnLst/>
              <a:rect l="l" t="t" r="r" b="b"/>
              <a:pathLst>
                <a:path w="9144000" h="6839991">
                  <a:moveTo>
                    <a:pt x="0" y="6839991"/>
                  </a:moveTo>
                  <a:lnTo>
                    <a:pt x="9144000" y="683999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39991"/>
                  </a:lnTo>
                  <a:close/>
                </a:path>
              </a:pathLst>
            </a:custGeom>
            <a:solidFill>
              <a:srgbClr val="39525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46"/>
            <p:cNvSpPr/>
            <p:nvPr userDrawn="1"/>
          </p:nvSpPr>
          <p:spPr>
            <a:xfrm>
              <a:off x="540000" y="5919703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B5D33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47"/>
            <p:cNvSpPr/>
            <p:nvPr userDrawn="1"/>
          </p:nvSpPr>
          <p:spPr>
            <a:xfrm>
              <a:off x="540000" y="552702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B5D33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6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2" y="188640"/>
            <a:ext cx="4104454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88" y="6372618"/>
            <a:ext cx="274754" cy="233929"/>
          </a:xfrm>
          <a:prstGeom prst="rect">
            <a:avLst/>
          </a:prstGeom>
        </p:spPr>
      </p:pic>
      <p:sp>
        <p:nvSpPr>
          <p:cNvPr id="7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884368" y="5981266"/>
            <a:ext cx="828566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88913"/>
            <a:ext cx="4248472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17" name="Text Placeholder 14"/>
          <p:cNvSpPr txBox="1">
            <a:spLocks/>
          </p:cNvSpPr>
          <p:nvPr userDrawn="1"/>
        </p:nvSpPr>
        <p:spPr>
          <a:xfrm>
            <a:off x="8014654" y="6335240"/>
            <a:ext cx="1178700" cy="287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ehrcscotland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Communication\Team Access\Publications\EHRC logos\EHRC logo variations\EHRC logo variations\EHRC Logo WHITE\EHRC png White\EHRC Scotland logo 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029376" cy="18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09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233" y="0"/>
            <a:ext cx="9144000" cy="6857999"/>
            <a:chOff x="0" y="0"/>
            <a:chExt cx="9144000" cy="6857999"/>
          </a:xfrm>
        </p:grpSpPr>
        <p:sp>
          <p:nvSpPr>
            <p:cNvPr id="12" name="object 2"/>
            <p:cNvSpPr/>
            <p:nvPr userDrawn="1"/>
          </p:nvSpPr>
          <p:spPr>
            <a:xfrm>
              <a:off x="0" y="0"/>
              <a:ext cx="9144000" cy="6857999"/>
            </a:xfrm>
            <a:custGeom>
              <a:avLst/>
              <a:gdLst/>
              <a:ahLst/>
              <a:cxnLst/>
              <a:rect l="l" t="t" r="r" b="b"/>
              <a:pathLst>
                <a:path w="9137650" h="6833654">
                  <a:moveTo>
                    <a:pt x="0" y="6833654"/>
                  </a:moveTo>
                  <a:lnTo>
                    <a:pt x="9137650" y="6833654"/>
                  </a:lnTo>
                  <a:lnTo>
                    <a:pt x="9137650" y="0"/>
                  </a:lnTo>
                  <a:lnTo>
                    <a:pt x="0" y="0"/>
                  </a:lnTo>
                  <a:lnTo>
                    <a:pt x="0" y="6833654"/>
                  </a:lnTo>
                  <a:close/>
                </a:path>
              </a:pathLst>
            </a:custGeom>
            <a:solidFill>
              <a:srgbClr val="AB1D8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7"/>
            <p:cNvSpPr/>
            <p:nvPr userDrawn="1"/>
          </p:nvSpPr>
          <p:spPr>
            <a:xfrm>
              <a:off x="540000" y="5919703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0"/>
            <p:cNvSpPr/>
            <p:nvPr userDrawn="1"/>
          </p:nvSpPr>
          <p:spPr>
            <a:xfrm>
              <a:off x="540000" y="552702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2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88913"/>
            <a:ext cx="3312368" cy="287759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52120" y="188640"/>
            <a:ext cx="3024336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858304" y="2386980"/>
            <a:ext cx="6564162" cy="720080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1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48510" y="3047980"/>
            <a:ext cx="6574710" cy="246925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Descriptor goes here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63" y="6378123"/>
            <a:ext cx="274754" cy="233929"/>
          </a:xfrm>
          <a:prstGeom prst="rect">
            <a:avLst/>
          </a:prstGeom>
        </p:spPr>
      </p:pic>
      <p:sp>
        <p:nvSpPr>
          <p:cNvPr id="3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812360" y="5981266"/>
            <a:ext cx="900574" cy="256022"/>
          </a:xfrm>
        </p:spPr>
        <p:txBody>
          <a:bodyPr>
            <a:noAutofit/>
          </a:bodyPr>
          <a:lstStyle>
            <a:lvl1pPr marL="12700" indent="0"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  <p:sp>
        <p:nvSpPr>
          <p:cNvPr id="17" name="Text Placeholder 14"/>
          <p:cNvSpPr txBox="1">
            <a:spLocks/>
          </p:cNvSpPr>
          <p:nvPr userDrawn="1"/>
        </p:nvSpPr>
        <p:spPr>
          <a:xfrm>
            <a:off x="7911386" y="6346254"/>
            <a:ext cx="1178700" cy="287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ehrcscotland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2" descr="G:\Communication\Team Access\Publications\EHRC logos\EHRC logo variations\EHRC logo variations\EHRC Logo WHITE\EHRC png White\EHRC Scotland logo 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93012"/>
            <a:ext cx="2664000" cy="70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2"/>
            <a:ext cx="9144000" cy="6857988"/>
            <a:chOff x="0" y="12"/>
            <a:chExt cx="9144000" cy="6857988"/>
          </a:xfrm>
        </p:grpSpPr>
        <p:sp>
          <p:nvSpPr>
            <p:cNvPr id="9" name="object 2"/>
            <p:cNvSpPr/>
            <p:nvPr userDrawn="1"/>
          </p:nvSpPr>
          <p:spPr>
            <a:xfrm>
              <a:off x="0" y="12"/>
              <a:ext cx="9144000" cy="6857988"/>
            </a:xfrm>
            <a:custGeom>
              <a:avLst/>
              <a:gdLst/>
              <a:ahLst/>
              <a:cxnLst/>
              <a:rect l="l" t="t" r="r" b="b"/>
              <a:pathLst>
                <a:path w="9144000" h="6839991">
                  <a:moveTo>
                    <a:pt x="0" y="6839991"/>
                  </a:moveTo>
                  <a:lnTo>
                    <a:pt x="9144000" y="683999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39991"/>
                  </a:lnTo>
                  <a:close/>
                </a:path>
              </a:pathLst>
            </a:custGeom>
            <a:solidFill>
              <a:srgbClr val="39525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46"/>
            <p:cNvSpPr/>
            <p:nvPr userDrawn="1"/>
          </p:nvSpPr>
          <p:spPr>
            <a:xfrm>
              <a:off x="540000" y="5919703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B5D33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47"/>
            <p:cNvSpPr/>
            <p:nvPr userDrawn="1"/>
          </p:nvSpPr>
          <p:spPr>
            <a:xfrm>
              <a:off x="540000" y="552702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B5D33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61479" y="2386980"/>
            <a:ext cx="6564162" cy="720080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2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48510" y="3047980"/>
            <a:ext cx="6574710" cy="246925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Descriptor goes here</a:t>
            </a:r>
            <a:endParaRPr lang="en-GB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88913"/>
            <a:ext cx="4248472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188640"/>
            <a:ext cx="3888432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845" y="6391305"/>
            <a:ext cx="274754" cy="233929"/>
          </a:xfrm>
          <a:prstGeom prst="rect">
            <a:avLst/>
          </a:prstGeom>
        </p:spPr>
      </p:pic>
      <p:sp>
        <p:nvSpPr>
          <p:cNvPr id="3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884368" y="5981266"/>
            <a:ext cx="828566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  <p:sp>
        <p:nvSpPr>
          <p:cNvPr id="21" name="Text Placeholder 14"/>
          <p:cNvSpPr txBox="1">
            <a:spLocks/>
          </p:cNvSpPr>
          <p:nvPr userDrawn="1"/>
        </p:nvSpPr>
        <p:spPr>
          <a:xfrm>
            <a:off x="7917801" y="6364513"/>
            <a:ext cx="1178700" cy="287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ehrcscotland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" name="Picture 2" descr="G:\Communication\Team Access\Publications\EHRC logos\EHRC logo variations\EHRC logo variations\EHRC Logo WHITE\EHRC png White\EHRC Scotland logo 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93012"/>
            <a:ext cx="2664000" cy="70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2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546354" y="747001"/>
            <a:ext cx="8051304" cy="4896002"/>
          </a:xfrm>
          <a:custGeom>
            <a:avLst/>
            <a:gdLst/>
            <a:ahLst/>
            <a:cxnLst/>
            <a:rect l="l" t="t" r="r" b="b"/>
            <a:pathLst>
              <a:path w="8051304" h="4896002">
                <a:moveTo>
                  <a:pt x="0" y="4896002"/>
                </a:moveTo>
                <a:lnTo>
                  <a:pt x="8051304" y="4896002"/>
                </a:lnTo>
                <a:lnTo>
                  <a:pt x="8051304" y="0"/>
                </a:lnTo>
                <a:lnTo>
                  <a:pt x="0" y="0"/>
                </a:lnTo>
                <a:lnTo>
                  <a:pt x="0" y="4896002"/>
                </a:lnTo>
                <a:close/>
              </a:path>
            </a:pathLst>
          </a:custGeom>
          <a:solidFill>
            <a:srgbClr val="AB1D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59632" y="1700808"/>
            <a:ext cx="6552728" cy="720080"/>
          </a:xfrm>
        </p:spPr>
        <p:txBody>
          <a:bodyPr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 title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59632" y="2565400"/>
            <a:ext cx="6552728" cy="2663800"/>
          </a:xfrm>
        </p:spPr>
        <p:txBody>
          <a:bodyPr>
            <a:normAutofit/>
          </a:bodyPr>
          <a:lstStyle>
            <a:lvl1pPr marL="12700" indent="0" algn="ctr">
              <a:buNone/>
              <a:defRPr sz="16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2700" marR="12700" indent="186690">
              <a:lnSpc>
                <a:spcPct val="109600"/>
              </a:lnSpc>
            </a:pPr>
            <a:r>
              <a:rPr lang="en-GB" sz="1600" spc="-10" dirty="0" smtClean="0">
                <a:solidFill>
                  <a:srgbClr val="FFFFFF"/>
                </a:solidFill>
                <a:latin typeface="Arial"/>
                <a:cs typeface="Arial"/>
              </a:rPr>
              <a:t>“Quote or statement goes here”</a:t>
            </a:r>
            <a:endParaRPr lang="en-GB" sz="1700" dirty="0" smtClean="0">
              <a:latin typeface="Arial"/>
              <a:cs typeface="Arial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88913"/>
            <a:ext cx="4248472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188640"/>
            <a:ext cx="3888432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884368" y="5981266"/>
            <a:ext cx="828566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89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9992" y="1196752"/>
            <a:ext cx="3888432" cy="792088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Slide title to be added here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88913"/>
            <a:ext cx="4176464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88640"/>
            <a:ext cx="3960440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956376" y="5981266"/>
            <a:ext cx="756558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9750" y="801000"/>
            <a:ext cx="3600202" cy="489600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99992" y="2205781"/>
            <a:ext cx="3888432" cy="3311451"/>
          </a:xfrm>
        </p:spPr>
        <p:txBody>
          <a:bodyPr/>
          <a:lstStyle>
            <a:lvl1pPr marL="12700" indent="0">
              <a:buNone/>
              <a:defRPr baseline="0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>
                <a:solidFill>
                  <a:schemeClr val="accent3"/>
                </a:solidFill>
              </a:rPr>
              <a:t>Body copy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929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97479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 to be added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1844824"/>
            <a:ext cx="6984332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12700">
              <a:lnSpc>
                <a:spcPct val="109000"/>
              </a:lnSpc>
            </a:pPr>
            <a:r>
              <a:rPr lang="en-GB" sz="1600" dirty="0" smtClean="0">
                <a:latin typeface="Arial"/>
                <a:cs typeface="Arial"/>
              </a:rPr>
              <a:t>Body copy</a:t>
            </a:r>
            <a:endParaRPr lang="en-GB" sz="1300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8200" y="552702"/>
            <a:ext cx="8065804" cy="5998745"/>
            <a:chOff x="538200" y="552702"/>
            <a:chExt cx="8065804" cy="5998745"/>
          </a:xfrm>
        </p:grpSpPr>
        <p:sp>
          <p:nvSpPr>
            <p:cNvPr id="9" name="object 3"/>
            <p:cNvSpPr/>
            <p:nvPr userDrawn="1"/>
          </p:nvSpPr>
          <p:spPr>
            <a:xfrm>
              <a:off x="538200" y="6363627"/>
              <a:ext cx="704608" cy="187820"/>
            </a:xfrm>
            <a:custGeom>
              <a:avLst/>
              <a:gdLst/>
              <a:ahLst/>
              <a:cxnLst/>
              <a:rect l="l" t="t" r="r" b="b"/>
              <a:pathLst>
                <a:path w="704608" h="187820">
                  <a:moveTo>
                    <a:pt x="0" y="0"/>
                  </a:moveTo>
                  <a:lnTo>
                    <a:pt x="704608" y="0"/>
                  </a:lnTo>
                  <a:lnTo>
                    <a:pt x="704608" y="187820"/>
                  </a:lnTo>
                  <a:lnTo>
                    <a:pt x="0" y="187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25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5"/>
            <p:cNvSpPr/>
            <p:nvPr userDrawn="1"/>
          </p:nvSpPr>
          <p:spPr>
            <a:xfrm>
              <a:off x="540000" y="5919703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AB1D8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8"/>
            <p:cNvSpPr/>
            <p:nvPr userDrawn="1"/>
          </p:nvSpPr>
          <p:spPr>
            <a:xfrm>
              <a:off x="540000" y="552702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AB1D8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14" name="Text Placeholder 14"/>
          <p:cNvSpPr txBox="1">
            <a:spLocks/>
          </p:cNvSpPr>
          <p:nvPr/>
        </p:nvSpPr>
        <p:spPr>
          <a:xfrm>
            <a:off x="7785788" y="6370590"/>
            <a:ext cx="1178700" cy="287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@</a:t>
            </a:r>
            <a:r>
              <a:rPr lang="en-GB" dirty="0" err="1" smtClean="0"/>
              <a:t>ehrcscotland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96" y="6370590"/>
            <a:ext cx="291583" cy="2482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12256"/>
            <a:ext cx="2664296" cy="70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70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accent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984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»"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alityhumanrights.com/scotland/legal-news-in-scotland/equality-law-bulleti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alityhumanrights.com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1520" y="4797425"/>
            <a:ext cx="8471544" cy="1295871"/>
          </a:xfrm>
        </p:spPr>
        <p:txBody>
          <a:bodyPr/>
          <a:lstStyle/>
          <a:p>
            <a:pPr algn="l"/>
            <a:r>
              <a:rPr lang="en-GB" dirty="0" smtClean="0"/>
              <a:t>Good practices to combat discrimination on the grounds of race and ethnic origin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10.11.2016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01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1" b="1255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5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Protected characteristics under the Equality 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Age</a:t>
            </a:r>
          </a:p>
          <a:p>
            <a:r>
              <a:rPr lang="en-GB" sz="1800" dirty="0" smtClean="0"/>
              <a:t>Disability</a:t>
            </a:r>
          </a:p>
          <a:p>
            <a:r>
              <a:rPr lang="en-GB" sz="1800" dirty="0" smtClean="0"/>
              <a:t>Gender reassignment</a:t>
            </a:r>
          </a:p>
          <a:p>
            <a:r>
              <a:rPr lang="en-GB" sz="1800" dirty="0" smtClean="0"/>
              <a:t>Marriage or civil partnership</a:t>
            </a:r>
          </a:p>
          <a:p>
            <a:r>
              <a:rPr lang="en-GB" sz="1800" dirty="0" smtClean="0"/>
              <a:t>Pregnancy and maternity </a:t>
            </a:r>
          </a:p>
          <a:p>
            <a:r>
              <a:rPr lang="en-GB" sz="2800" u="sng" dirty="0" smtClean="0"/>
              <a:t>Race – includes colour, nationality or ethnic or national origins</a:t>
            </a:r>
          </a:p>
          <a:p>
            <a:r>
              <a:rPr lang="en-GB" sz="1800" dirty="0" smtClean="0"/>
              <a:t>Religion or belief </a:t>
            </a:r>
          </a:p>
          <a:p>
            <a:r>
              <a:rPr lang="en-GB" sz="1800" dirty="0" smtClean="0"/>
              <a:t>Sex</a:t>
            </a:r>
          </a:p>
          <a:p>
            <a:r>
              <a:rPr lang="en-GB" sz="1800" dirty="0" smtClean="0"/>
              <a:t>Sexual orientation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49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974797" cy="720080"/>
          </a:xfrm>
        </p:spPr>
        <p:txBody>
          <a:bodyPr/>
          <a:lstStyle/>
          <a:p>
            <a:r>
              <a:rPr lang="en-GB" dirty="0" smtClean="0"/>
              <a:t>Case examples – </a:t>
            </a:r>
            <a:r>
              <a:rPr lang="en-GB" dirty="0" err="1" smtClean="0"/>
              <a:t>Taiwo</a:t>
            </a:r>
            <a:r>
              <a:rPr lang="en-GB" dirty="0" smtClean="0"/>
              <a:t> v </a:t>
            </a:r>
            <a:r>
              <a:rPr lang="en-GB" dirty="0" err="1" smtClean="0"/>
              <a:t>Olaigbe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Supreme Court case</a:t>
            </a:r>
          </a:p>
          <a:p>
            <a:r>
              <a:rPr lang="en-GB" sz="2400" dirty="0" smtClean="0"/>
              <a:t>Funded by EHRC </a:t>
            </a:r>
          </a:p>
          <a:p>
            <a:r>
              <a:rPr lang="en-GB" sz="2400" dirty="0" smtClean="0"/>
              <a:t>CERD provisions referenced</a:t>
            </a:r>
          </a:p>
          <a:p>
            <a:r>
              <a:rPr lang="en-GB" sz="2400" dirty="0" smtClean="0"/>
              <a:t>Workers: “treated disgracefully, in a way which employees who did not share their vulnerable immigration status would not have been treated.”</a:t>
            </a:r>
          </a:p>
          <a:p>
            <a:r>
              <a:rPr lang="en-GB" sz="2400" dirty="0" smtClean="0"/>
              <a:t>BUT the treatment was due to their immigration status, which is not a protected characteristic  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2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examples- </a:t>
            </a:r>
            <a:r>
              <a:rPr lang="en-GB" dirty="0" err="1" smtClean="0"/>
              <a:t>Chandhok</a:t>
            </a:r>
            <a:r>
              <a:rPr lang="en-GB" dirty="0" smtClean="0"/>
              <a:t> v </a:t>
            </a:r>
            <a:r>
              <a:rPr lang="en-GB" dirty="0" err="1" smtClean="0"/>
              <a:t>Tirkey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Employment Appeal Tribunal case, </a:t>
            </a:r>
            <a:r>
              <a:rPr lang="en-GB" sz="2400" dirty="0">
                <a:solidFill>
                  <a:schemeClr val="tx1"/>
                </a:solidFill>
              </a:rPr>
              <a:t>EHRC intervened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Claimed </a:t>
            </a:r>
            <a:r>
              <a:rPr lang="en-GB" sz="2400" dirty="0">
                <a:solidFill>
                  <a:schemeClr val="tx1"/>
                </a:solidFill>
              </a:rPr>
              <a:t>that her employer’s treatment of her was bound up in their perception of her </a:t>
            </a:r>
            <a:r>
              <a:rPr lang="en-GB" sz="2400" dirty="0" smtClean="0">
                <a:solidFill>
                  <a:schemeClr val="tx1"/>
                </a:solidFill>
              </a:rPr>
              <a:t>caste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Caste provisions in Equality Act not in force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EAT held ethnic origin can include Caste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CERD General Recommendation 29, states should </a:t>
            </a:r>
            <a:r>
              <a:rPr lang="en-GB" sz="2400" dirty="0">
                <a:solidFill>
                  <a:schemeClr val="tx1"/>
                </a:solidFill>
              </a:rPr>
              <a:t>enact or amend legislation in order to outlaw all forms of discrimination based on descent in accordance with the Convention</a:t>
            </a:r>
            <a:endParaRPr lang="en-GB" sz="2400" dirty="0" smtClean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48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Case examples- Traveller Movement and others 	 v JD Wetherspoon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 smtClean="0"/>
              <a:t>EHRC funded case</a:t>
            </a:r>
          </a:p>
          <a:p>
            <a:r>
              <a:rPr lang="en-GB" sz="3200" dirty="0"/>
              <a:t>Delegates of an annual Irish traveller movement conference excluded from a pub </a:t>
            </a:r>
          </a:p>
          <a:p>
            <a:r>
              <a:rPr lang="en-GB" sz="3200" dirty="0" smtClean="0"/>
              <a:t>19 claimants claimed direct race discrimination (1 was the traveller movement) </a:t>
            </a:r>
          </a:p>
          <a:p>
            <a:r>
              <a:rPr lang="en-GB" sz="3200" dirty="0" smtClean="0"/>
              <a:t>Strong evidence 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9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examples- </a:t>
            </a:r>
            <a:r>
              <a:rPr lang="en-GB" dirty="0" err="1" smtClean="0"/>
              <a:t>Hounga</a:t>
            </a:r>
            <a:r>
              <a:rPr lang="en-GB" dirty="0" smtClean="0"/>
              <a:t> v Allen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Supreme Court </a:t>
            </a:r>
          </a:p>
          <a:p>
            <a:r>
              <a:rPr lang="en-GB" sz="3200" dirty="0" smtClean="0"/>
              <a:t>Appeal funded by Commission</a:t>
            </a:r>
          </a:p>
          <a:p>
            <a:r>
              <a:rPr lang="en-GB" sz="3200" dirty="0" smtClean="0"/>
              <a:t>14 year old Nigerian girl on a visitor’s visa with no permission to work </a:t>
            </a:r>
          </a:p>
          <a:p>
            <a:r>
              <a:rPr lang="en-GB" sz="3200" dirty="0" smtClean="0"/>
              <a:t>Illegally employed as an au pair </a:t>
            </a:r>
          </a:p>
          <a:p>
            <a:r>
              <a:rPr lang="en-GB" sz="3200" dirty="0" smtClean="0"/>
              <a:t>Physical abuse and threats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7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</a:t>
            </a:r>
            <a:r>
              <a:rPr lang="en-GB" smtClean="0"/>
              <a:t>examples- </a:t>
            </a:r>
            <a:r>
              <a:rPr lang="en-GB" smtClean="0"/>
              <a:t>O </a:t>
            </a:r>
            <a:r>
              <a:rPr lang="en-GB"/>
              <a:t>v </a:t>
            </a:r>
            <a:r>
              <a:rPr lang="en-GB" smtClean="0"/>
              <a:t>SSHD - </a:t>
            </a:r>
            <a:r>
              <a:rPr lang="en-GB" smtClean="0"/>
              <a:t>ongoing </a:t>
            </a:r>
            <a:r>
              <a:rPr lang="en-GB" dirty="0" smtClean="0"/>
              <a:t>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Cuts to asylum support payments (27%)</a:t>
            </a:r>
          </a:p>
          <a:p>
            <a:r>
              <a:rPr lang="en-GB" sz="2800" dirty="0" smtClean="0"/>
              <a:t>Not a race discrimination case</a:t>
            </a:r>
          </a:p>
          <a:p>
            <a:r>
              <a:rPr lang="en-GB" sz="2800" dirty="0" err="1" smtClean="0"/>
              <a:t>Invervention</a:t>
            </a:r>
            <a:r>
              <a:rPr lang="en-GB" sz="2800" dirty="0" smtClean="0"/>
              <a:t> argues indirect discrimination against women (single mothers) and breach of </a:t>
            </a:r>
            <a:r>
              <a:rPr lang="en-GB" sz="2800" u="sng" dirty="0" smtClean="0"/>
              <a:t>Public Sector Equality Duty  </a:t>
            </a:r>
          </a:p>
          <a:p>
            <a:r>
              <a:rPr lang="en-GB" sz="2800" dirty="0" smtClean="0"/>
              <a:t>an example of how we can use our powers to try to improve conditions for asylum seekers 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96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68538" y="1112838"/>
            <a:ext cx="8197850" cy="720725"/>
          </a:xfrm>
        </p:spPr>
        <p:txBody>
          <a:bodyPr/>
          <a:lstStyle/>
          <a:p>
            <a:pPr eaLnBrk="1" hangingPunct="1"/>
            <a:r>
              <a:rPr lang="en-GB" altLang="en-US" sz="4000" dirty="0" smtClean="0"/>
              <a:t>Stay in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844675"/>
            <a:ext cx="8569325" cy="381635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000" b="1" dirty="0" smtClean="0">
              <a:solidFill>
                <a:schemeClr val="accent3"/>
              </a:solidFill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600" b="1" dirty="0" smtClean="0">
                <a:solidFill>
                  <a:schemeClr val="accent3"/>
                </a:solidFill>
              </a:rPr>
              <a:t>Sign </a:t>
            </a:r>
            <a:r>
              <a:rPr lang="en-GB" altLang="en-US" sz="2600" b="1" dirty="0">
                <a:solidFill>
                  <a:schemeClr val="accent3"/>
                </a:solidFill>
              </a:rPr>
              <a:t>up to our </a:t>
            </a:r>
            <a:r>
              <a:rPr lang="en-GB" altLang="en-US" sz="2600" b="1" u="sng" dirty="0">
                <a:solidFill>
                  <a:schemeClr val="accent3"/>
                </a:solidFill>
              </a:rPr>
              <a:t>free</a:t>
            </a:r>
            <a:r>
              <a:rPr lang="en-GB" altLang="en-US" sz="2600" b="1" dirty="0">
                <a:solidFill>
                  <a:schemeClr val="accent3"/>
                </a:solidFill>
              </a:rPr>
              <a:t> Scotland Legal Team </a:t>
            </a:r>
            <a:r>
              <a:rPr lang="en-GB" altLang="en-US" sz="2600" b="1" dirty="0" smtClean="0">
                <a:solidFill>
                  <a:schemeClr val="accent3"/>
                </a:solidFill>
              </a:rPr>
              <a:t>e-Bulletin</a:t>
            </a:r>
            <a:endParaRPr lang="en-GB" altLang="en-US" sz="2600" b="1" dirty="0">
              <a:solidFill>
                <a:schemeClr val="accent3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000" b="1" dirty="0">
              <a:solidFill>
                <a:schemeClr val="accent3"/>
              </a:solidFill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solidFill>
                  <a:schemeClr val="accent3"/>
                </a:solidFill>
              </a:rPr>
              <a:t>Overview of latest discrimination news. Includes: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accent3"/>
                </a:solidFill>
              </a:rPr>
              <a:t>concise reports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accent3"/>
                </a:solidFill>
              </a:rPr>
              <a:t>recent court cases &amp; links to decisions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accent3"/>
                </a:solidFill>
              </a:rPr>
              <a:t>changes in the law &amp; new guidance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accent3"/>
                </a:solidFill>
              </a:rPr>
              <a:t>details of training &amp; events.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000" b="1" dirty="0">
              <a:solidFill>
                <a:schemeClr val="accent3"/>
              </a:solidFill>
              <a:latin typeface="Verdana" pitchFamily="34" charset="0"/>
            </a:endParaRPr>
          </a:p>
          <a:p>
            <a:pPr marL="0" indent="127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b="1" u="sng" dirty="0" smtClean="0">
                <a:solidFill>
                  <a:srgbClr val="000000"/>
                </a:solidFill>
                <a:latin typeface="Verdana" pitchFamily="34" charset="0"/>
                <a:hlinkClick r:id="rId3"/>
              </a:rPr>
              <a:t>www.equalityhumanrights.com/scotland/legal-news in-scotland/equality-law-bulletin</a:t>
            </a:r>
            <a:r>
              <a:rPr lang="en-GB" altLang="en-US" sz="2000" b="1" u="sng" dirty="0">
                <a:solidFill>
                  <a:srgbClr val="000000"/>
                </a:solidFill>
                <a:latin typeface="Verdana" pitchFamily="34" charset="0"/>
                <a:hlinkClick r:id="rId3"/>
              </a:rPr>
              <a:t>/</a:t>
            </a:r>
            <a:endParaRPr lang="en-GB" altLang="en-US" sz="2000" b="1" dirty="0">
              <a:solidFill>
                <a:srgbClr val="000000"/>
              </a:solidFill>
              <a:latin typeface="Verdana" pitchFamily="34" charset="0"/>
            </a:endParaRPr>
          </a:p>
          <a:p>
            <a:pPr marL="171450" indent="-171450" eaLnBrk="1" fontAlgn="auto" hangingPunct="1">
              <a:spcAft>
                <a:spcPts val="0"/>
              </a:spcAft>
              <a:defRPr/>
            </a:pPr>
            <a:endParaRPr lang="en-GB" altLang="en-US" dirty="0">
              <a:solidFill>
                <a:schemeClr val="accent3"/>
              </a:solidFill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dirty="0">
              <a:solidFill>
                <a:schemeClr val="accent3"/>
              </a:solidFill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>
              <a:solidFill>
                <a:schemeClr val="accent3"/>
              </a:solidFill>
            </a:endParaRPr>
          </a:p>
        </p:txBody>
      </p:sp>
      <p:sp>
        <p:nvSpPr>
          <p:cNvPr id="4403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88913"/>
            <a:ext cx="3959225" cy="215900"/>
          </a:xfrm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4403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00563" y="188913"/>
            <a:ext cx="4175125" cy="215900"/>
          </a:xfrm>
        </p:spPr>
        <p:txBody>
          <a:bodyPr/>
          <a:lstStyle/>
          <a:p>
            <a:pPr eaLnBrk="1" hangingPunct="1"/>
            <a:endParaRPr lang="en-GB" altLang="en-US" smtClean="0">
              <a:solidFill>
                <a:srgbClr val="505759"/>
              </a:solidFill>
              <a:latin typeface="Arial" charset="0"/>
              <a:cs typeface="Arial" charset="0"/>
            </a:endParaRP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812360" y="5981266"/>
            <a:ext cx="900574" cy="256022"/>
          </a:xfrm>
        </p:spPr>
        <p:txBody>
          <a:bodyPr/>
          <a:lstStyle/>
          <a:p>
            <a:r>
              <a:rPr lang="en-GB" dirty="0" smtClean="0"/>
              <a:t>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9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7910513" cy="10795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820863"/>
            <a:ext cx="8713787" cy="4344987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600" dirty="0" smtClean="0">
                <a:solidFill>
                  <a:schemeClr val="accent3"/>
                </a:solidFill>
                <a:cs typeface="Arial" charset="0"/>
              </a:rPr>
              <a:t> Our </a:t>
            </a:r>
            <a:r>
              <a:rPr lang="en-GB" altLang="en-US" sz="2600" dirty="0">
                <a:solidFill>
                  <a:schemeClr val="accent3"/>
                </a:solidFill>
                <a:cs typeface="Arial" charset="0"/>
              </a:rPr>
              <a:t>website </a:t>
            </a:r>
            <a:r>
              <a:rPr lang="en-GB" altLang="en-US" sz="2600" b="1" dirty="0">
                <a:solidFill>
                  <a:schemeClr val="accent3"/>
                </a:solidFill>
                <a:cs typeface="Arial" charset="0"/>
                <a:hlinkClick r:id="rId3"/>
              </a:rPr>
              <a:t>www.equalityhumanrights.com</a:t>
            </a:r>
            <a:endParaRPr lang="en-GB" altLang="en-US" sz="2600" b="1" dirty="0">
              <a:solidFill>
                <a:schemeClr val="accent3"/>
              </a:solidFill>
              <a:cs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600" b="1" dirty="0" smtClean="0">
                <a:solidFill>
                  <a:srgbClr val="00B0F0"/>
                </a:solidFill>
              </a:rPr>
              <a:t>                        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600" b="1" dirty="0">
                <a:solidFill>
                  <a:srgbClr val="00B0F0"/>
                </a:solidFill>
              </a:rPr>
              <a:t> </a:t>
            </a:r>
            <a:r>
              <a:rPr lang="en-GB" sz="2600" b="1" dirty="0" smtClean="0">
                <a:solidFill>
                  <a:srgbClr val="00B0F0"/>
                </a:solidFill>
              </a:rPr>
              <a:t>                         </a:t>
            </a:r>
            <a:r>
              <a:rPr lang="en-GB" sz="2600" b="1" dirty="0" err="1" smtClean="0">
                <a:solidFill>
                  <a:srgbClr val="00B0F0"/>
                </a:solidFill>
              </a:rPr>
              <a:t>Twitter</a:t>
            </a:r>
            <a:r>
              <a:rPr lang="en-GB" sz="2600" b="1" u="sng" dirty="0" err="1" smtClean="0">
                <a:solidFill>
                  <a:srgbClr val="CC3399"/>
                </a:solidFill>
                <a:latin typeface="Arial" charset="0"/>
                <a:cs typeface="Arial" charset="0"/>
              </a:rPr>
              <a:t>@EHRC</a:t>
            </a:r>
            <a:endParaRPr lang="en-GB" sz="2600" b="1" u="sng" dirty="0">
              <a:solidFill>
                <a:srgbClr val="CC3399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600" b="1" dirty="0" smtClean="0">
                <a:solidFill>
                  <a:srgbClr val="00B0F0"/>
                </a:solidFill>
              </a:rPr>
              <a:t>                        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600" b="1" dirty="0">
                <a:solidFill>
                  <a:srgbClr val="00B0F0"/>
                </a:solidFill>
              </a:rPr>
              <a:t> </a:t>
            </a:r>
            <a:r>
              <a:rPr lang="en-GB" sz="2600" b="1" dirty="0" smtClean="0">
                <a:solidFill>
                  <a:srgbClr val="00B0F0"/>
                </a:solidFill>
              </a:rPr>
              <a:t>                         Facebook.com/</a:t>
            </a:r>
            <a:r>
              <a:rPr lang="en-GB" sz="2600" b="1" u="sng" dirty="0" err="1" smtClean="0">
                <a:solidFill>
                  <a:srgbClr val="CC3399"/>
                </a:solidFill>
                <a:latin typeface="Arial" charset="0"/>
                <a:cs typeface="Arial" charset="0"/>
              </a:rPr>
              <a:t>equalityhumanrights</a:t>
            </a:r>
            <a:endParaRPr lang="en-GB" sz="2600" b="1" dirty="0">
              <a:solidFill>
                <a:schemeClr val="accent3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600" dirty="0" smtClean="0">
              <a:solidFill>
                <a:schemeClr val="accent3"/>
              </a:solidFill>
              <a:cs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600" dirty="0" smtClean="0">
              <a:solidFill>
                <a:schemeClr val="accent3"/>
              </a:solidFill>
              <a:cs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dirty="0">
              <a:solidFill>
                <a:schemeClr val="accent3"/>
              </a:solidFill>
              <a:cs typeface="Arial" charset="0"/>
            </a:endParaRPr>
          </a:p>
          <a:p>
            <a:pPr marL="171450" indent="-171450" eaLnBrk="1" fontAlgn="auto" hangingPunct="1">
              <a:spcAft>
                <a:spcPts val="0"/>
              </a:spcAft>
              <a:defRPr/>
            </a:pPr>
            <a:endParaRPr lang="en-GB" altLang="en-US" dirty="0">
              <a:solidFill>
                <a:schemeClr val="accent3"/>
              </a:solidFill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dirty="0">
              <a:solidFill>
                <a:schemeClr val="accent3"/>
              </a:solidFill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>
              <a:solidFill>
                <a:schemeClr val="accent3"/>
              </a:solidFill>
            </a:endParaRPr>
          </a:p>
        </p:txBody>
      </p:sp>
      <p:sp>
        <p:nvSpPr>
          <p:cNvPr id="4506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88913"/>
            <a:ext cx="3959225" cy="215900"/>
          </a:xfrm>
        </p:spPr>
        <p:txBody>
          <a:bodyPr/>
          <a:lstStyle/>
          <a:p>
            <a:pPr eaLnBrk="1" hangingPunct="1"/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506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00563" y="188913"/>
            <a:ext cx="4175125" cy="215900"/>
          </a:xfrm>
        </p:spPr>
        <p:txBody>
          <a:bodyPr/>
          <a:lstStyle/>
          <a:p>
            <a:pPr eaLnBrk="1" hangingPunct="1"/>
            <a:endParaRPr lang="en-GB" altLang="en-US" dirty="0" smtClean="0">
              <a:solidFill>
                <a:srgbClr val="505759"/>
              </a:solidFill>
              <a:latin typeface="Arial" charset="0"/>
              <a:cs typeface="Arial" charset="0"/>
            </a:endParaRPr>
          </a:p>
        </p:txBody>
      </p:sp>
      <p:pic>
        <p:nvPicPr>
          <p:cNvPr id="45062" name="Picture 3" descr="C:\Users\nmanison\AppData\Local\Microsoft\Windows\Temporary Internet Files\Content.IE5\I81KXAKL\email_icon-295x3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365625"/>
            <a:ext cx="6746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4" descr="C:\Users\nmanison\AppData\Local\Microsoft\Windows\Temporary Internet Files\Content.IE5\GMJJYM3L\Phone_Shiny_Icon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194300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Box 8"/>
          <p:cNvSpPr txBox="1">
            <a:spLocks noChangeArrowheads="1"/>
          </p:cNvSpPr>
          <p:nvPr/>
        </p:nvSpPr>
        <p:spPr bwMode="auto">
          <a:xfrm>
            <a:off x="2627313" y="55895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600">
                <a:solidFill>
                  <a:srgbClr val="50575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50575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600">
                <a:solidFill>
                  <a:srgbClr val="5057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600">
                <a:solidFill>
                  <a:srgbClr val="5057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1600">
                <a:solidFill>
                  <a:srgbClr val="5057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rgbClr val="5057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rgbClr val="5057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rgbClr val="5057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rgbClr val="50575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5065" name="Picture 8" descr="C:\Users\nmanison\AppData\Local\Microsoft\Windows\Temporary Internet Files\Content.IE5\GMJJYM3L\twitter-ico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2" descr="C:\Users\nmanison\AppData\Local\Microsoft\Windows\Temporary Internet Files\Content.IE5\AW11BTZ6\facebook_logo-300x30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962275"/>
            <a:ext cx="609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812360" y="5981266"/>
            <a:ext cx="900574" cy="256022"/>
          </a:xfrm>
        </p:spPr>
        <p:txBody>
          <a:bodyPr/>
          <a:lstStyle/>
          <a:p>
            <a:r>
              <a:rPr lang="en-GB" dirty="0" smtClean="0"/>
              <a:t>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4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28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9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502" y="2996952"/>
            <a:ext cx="6984776" cy="1944216"/>
          </a:xfrm>
        </p:spPr>
        <p:txBody>
          <a:bodyPr>
            <a:normAutofit/>
          </a:bodyPr>
          <a:lstStyle/>
          <a:p>
            <a:r>
              <a:rPr lang="en-GB" dirty="0" smtClean="0"/>
              <a:t>Lindsey Reynolds, senior solicitor, Equality and Human Rights Commission, GB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10.11.2016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will cover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Introduction to the Equality and Human Rights Commission</a:t>
            </a:r>
          </a:p>
          <a:p>
            <a:r>
              <a:rPr lang="en-GB" sz="2800" dirty="0" smtClean="0"/>
              <a:t>Introduction to our legal powers</a:t>
            </a:r>
          </a:p>
          <a:p>
            <a:r>
              <a:rPr lang="en-GB" sz="2800" dirty="0" smtClean="0"/>
              <a:t>Our litigation strategy</a:t>
            </a:r>
          </a:p>
          <a:p>
            <a:r>
              <a:rPr lang="en-GB" sz="2800" dirty="0" smtClean="0"/>
              <a:t>Our strategic priorities relevant for race/ ethnicity discrimination</a:t>
            </a:r>
          </a:p>
          <a:p>
            <a:r>
              <a:rPr lang="en-GB" sz="2800" dirty="0" smtClean="0"/>
              <a:t>Examples of our past and present cases relevant for race/ ethnicity discrimination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03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6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8304" y="1772816"/>
            <a:ext cx="6564162" cy="1334244"/>
          </a:xfrm>
        </p:spPr>
        <p:txBody>
          <a:bodyPr/>
          <a:lstStyle/>
          <a:p>
            <a:r>
              <a:rPr lang="en-GB" dirty="0" smtClean="0"/>
              <a:t>Introduction to the EHRC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0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58888" y="981075"/>
            <a:ext cx="6975475" cy="719138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What we do: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916113"/>
            <a:ext cx="6985000" cy="3889375"/>
          </a:xfrm>
        </p:spPr>
        <p:txBody>
          <a:bodyPr>
            <a:noAutofit/>
          </a:bodyPr>
          <a:lstStyle/>
          <a:p>
            <a:pPr marL="269875" indent="-269875" eaLnBrk="1" fontAlgn="auto" hangingPunct="1"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3"/>
                </a:solidFill>
                <a:ea typeface="ＭＳ Ｐゴシック" pitchFamily="-84" charset="-128"/>
              </a:rPr>
              <a:t>Promote and enforce compliance with discrimination </a:t>
            </a:r>
            <a:r>
              <a:rPr lang="en-GB" sz="2400" dirty="0" smtClean="0">
                <a:solidFill>
                  <a:schemeClr val="accent3"/>
                </a:solidFill>
                <a:ea typeface="ＭＳ Ｐゴシック" pitchFamily="-84" charset="-128"/>
              </a:rPr>
              <a:t>law</a:t>
            </a:r>
            <a:endParaRPr lang="en-GB" sz="2400" dirty="0">
              <a:solidFill>
                <a:schemeClr val="accent3"/>
              </a:solidFill>
              <a:ea typeface="ＭＳ Ｐゴシック" pitchFamily="-84" charset="-128"/>
            </a:endParaRPr>
          </a:p>
          <a:p>
            <a:pPr marL="269875" indent="-269875" eaLnBrk="1" fontAlgn="auto" hangingPunct="1"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3"/>
                </a:solidFill>
                <a:ea typeface="ＭＳ Ｐゴシック" pitchFamily="-84" charset="-128"/>
              </a:rPr>
              <a:t>Protect and promote human </a:t>
            </a:r>
            <a:r>
              <a:rPr lang="en-GB" sz="2400" dirty="0" smtClean="0">
                <a:solidFill>
                  <a:schemeClr val="accent3"/>
                </a:solidFill>
                <a:ea typeface="ＭＳ Ｐゴシック" pitchFamily="-84" charset="-128"/>
              </a:rPr>
              <a:t>rights</a:t>
            </a:r>
          </a:p>
          <a:p>
            <a:pPr marL="269875" indent="-269875" eaLnBrk="1" fontAlgn="auto" hangingPunct="1"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accent3"/>
                </a:solidFill>
                <a:ea typeface="ＭＳ Ｐゴシック" pitchFamily="-84" charset="-128"/>
              </a:rPr>
              <a:t>Examples </a:t>
            </a:r>
            <a:r>
              <a:rPr lang="en-GB" sz="2400" dirty="0">
                <a:solidFill>
                  <a:schemeClr val="accent3"/>
                </a:solidFill>
                <a:ea typeface="ＭＳ Ｐゴシック" pitchFamily="-84" charset="-128"/>
              </a:rPr>
              <a:t>of our work </a:t>
            </a:r>
          </a:p>
          <a:p>
            <a:pPr marL="539750" lvl="1" indent="-26987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>
                <a:solidFill>
                  <a:schemeClr val="accent3"/>
                </a:solidFill>
                <a:ea typeface="ＭＳ Ｐゴシック" pitchFamily="-84" charset="-128"/>
              </a:rPr>
              <a:t>Provide </a:t>
            </a:r>
            <a:r>
              <a:rPr lang="en-GB" sz="2400" dirty="0" smtClean="0">
                <a:solidFill>
                  <a:schemeClr val="accent3"/>
                </a:solidFill>
                <a:ea typeface="ＭＳ Ｐゴシック" pitchFamily="-84" charset="-128"/>
              </a:rPr>
              <a:t>guidance</a:t>
            </a:r>
          </a:p>
          <a:p>
            <a:pPr marL="539750" lvl="1" indent="-26987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accent3"/>
                </a:solidFill>
                <a:ea typeface="ＭＳ Ｐゴシック" pitchFamily="-84" charset="-128"/>
              </a:rPr>
              <a:t>Carry </a:t>
            </a:r>
            <a:r>
              <a:rPr lang="en-GB" sz="2400" dirty="0">
                <a:solidFill>
                  <a:schemeClr val="accent3"/>
                </a:solidFill>
                <a:ea typeface="ＭＳ Ｐゴシック" pitchFamily="-84" charset="-128"/>
              </a:rPr>
              <a:t>out inquiries and take enforcement </a:t>
            </a:r>
            <a:r>
              <a:rPr lang="en-GB" sz="2400" dirty="0" smtClean="0">
                <a:solidFill>
                  <a:schemeClr val="accent3"/>
                </a:solidFill>
                <a:ea typeface="ＭＳ Ｐゴシック" pitchFamily="-84" charset="-128"/>
              </a:rPr>
              <a:t>action</a:t>
            </a:r>
          </a:p>
          <a:p>
            <a:pPr marL="539750" lvl="1" indent="-269875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accent3"/>
                </a:solidFill>
                <a:ea typeface="ＭＳ Ｐゴシック" pitchFamily="-84" charset="-128"/>
              </a:rPr>
              <a:t>Support </a:t>
            </a:r>
            <a:r>
              <a:rPr lang="en-GB" sz="2400" dirty="0">
                <a:solidFill>
                  <a:schemeClr val="accent3"/>
                </a:solidFill>
                <a:ea typeface="ＭＳ Ｐゴシック" pitchFamily="-84" charset="-128"/>
              </a:rPr>
              <a:t>strategic legal cases and interventions</a:t>
            </a:r>
          </a:p>
          <a:p>
            <a:pPr marL="127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chemeClr val="accent3"/>
              </a:solidFill>
            </a:endParaRPr>
          </a:p>
          <a:p>
            <a:pPr marL="127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chemeClr val="accent3"/>
              </a:solidFill>
            </a:endParaRPr>
          </a:p>
          <a:p>
            <a:pPr marL="127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chemeClr val="accent3"/>
              </a:solidFill>
            </a:endParaRPr>
          </a:p>
        </p:txBody>
      </p:sp>
      <p:sp>
        <p:nvSpPr>
          <p:cNvPr id="133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88913"/>
            <a:ext cx="3959225" cy="215900"/>
          </a:xfrm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331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00563" y="188913"/>
            <a:ext cx="4175125" cy="215900"/>
          </a:xfrm>
        </p:spPr>
        <p:txBody>
          <a:bodyPr/>
          <a:lstStyle/>
          <a:p>
            <a:pPr eaLnBrk="1" hangingPunct="1"/>
            <a:endParaRPr lang="en-US" altLang="en-US" smtClean="0">
              <a:solidFill>
                <a:srgbClr val="50575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812360" y="5981266"/>
            <a:ext cx="900574" cy="256022"/>
          </a:xfrm>
        </p:spPr>
        <p:txBody>
          <a:bodyPr/>
          <a:lstStyle/>
          <a:p>
            <a:r>
              <a:rPr lang="en-GB" dirty="0" smtClean="0"/>
              <a:t>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1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258888" y="981075"/>
            <a:ext cx="6975475" cy="719138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Our powers - how can we can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844675"/>
            <a:ext cx="6983412" cy="4105275"/>
          </a:xfrm>
        </p:spPr>
        <p:txBody>
          <a:bodyPr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GB" altLang="en-US" sz="2600" dirty="0" smtClean="0">
                <a:solidFill>
                  <a:schemeClr val="accent3"/>
                </a:solidFill>
                <a:ea typeface="ＭＳ Ｐゴシック" pitchFamily="34" charset="-128"/>
              </a:rPr>
              <a:t>Advisors / solicitors</a:t>
            </a:r>
          </a:p>
          <a:p>
            <a:pPr marL="722313" lvl="1" indent="-277813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808038" algn="l"/>
              </a:tabLst>
              <a:defRPr/>
            </a:pPr>
            <a:r>
              <a:rPr lang="en-GB" altLang="en-US" sz="2600" dirty="0" smtClean="0">
                <a:solidFill>
                  <a:schemeClr val="accent3"/>
                </a:solidFill>
                <a:ea typeface="ＭＳ Ｐゴシック" pitchFamily="34" charset="-128"/>
              </a:rPr>
              <a:t>Strategic casework</a:t>
            </a:r>
          </a:p>
          <a:p>
            <a:pPr marL="722313" lvl="1" indent="-277813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808038" algn="l"/>
              </a:tabLst>
              <a:defRPr/>
            </a:pPr>
            <a:r>
              <a:rPr lang="en-GB" altLang="en-US" sz="2600" dirty="0" smtClean="0">
                <a:solidFill>
                  <a:schemeClr val="accent3"/>
                </a:solidFill>
                <a:ea typeface="ＭＳ Ｐゴシック" pitchFamily="34" charset="-128"/>
              </a:rPr>
              <a:t>Second-tier advice </a:t>
            </a:r>
          </a:p>
          <a:p>
            <a:pPr marL="722313" lvl="1" indent="-277813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808038" algn="l"/>
              </a:tabLst>
              <a:defRPr/>
            </a:pPr>
            <a:r>
              <a:rPr lang="en-GB" altLang="en-US" sz="2600" dirty="0" smtClean="0">
                <a:solidFill>
                  <a:schemeClr val="accent3"/>
                </a:solidFill>
                <a:ea typeface="ＭＳ Ｐゴシック" pitchFamily="34" charset="-128"/>
              </a:rPr>
              <a:t>Funding </a:t>
            </a:r>
            <a:r>
              <a:rPr lang="en-GB" altLang="en-US" sz="2600" dirty="0">
                <a:solidFill>
                  <a:schemeClr val="accent3"/>
                </a:solidFill>
                <a:ea typeface="ＭＳ Ｐゴシック" pitchFamily="34" charset="-128"/>
              </a:rPr>
              <a:t>cases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600" dirty="0" smtClean="0">
              <a:solidFill>
                <a:schemeClr val="accent3"/>
              </a:solidFill>
              <a:ea typeface="ＭＳ Ｐゴシック" pitchFamily="34" charset="-128"/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GB" altLang="en-US" sz="2600" dirty="0" smtClean="0">
                <a:solidFill>
                  <a:schemeClr val="accent3"/>
                </a:solidFill>
                <a:ea typeface="ＭＳ Ｐゴシック" pitchFamily="34" charset="-128"/>
              </a:rPr>
              <a:t>Own-name enforcement</a:t>
            </a:r>
          </a:p>
          <a:p>
            <a:pPr marL="901700" lvl="1" indent="-4572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altLang="en-US" sz="2600" dirty="0" smtClean="0">
                <a:solidFill>
                  <a:schemeClr val="accent3"/>
                </a:solidFill>
                <a:ea typeface="ＭＳ Ｐゴシック" pitchFamily="34" charset="-128"/>
              </a:rPr>
              <a:t>Inquiries </a:t>
            </a:r>
            <a:endParaRPr lang="en-GB" altLang="en-US" sz="2600" dirty="0">
              <a:solidFill>
                <a:schemeClr val="accent3"/>
              </a:solidFill>
              <a:ea typeface="ＭＳ Ｐゴシック" pitchFamily="34" charset="-128"/>
            </a:endParaRPr>
          </a:p>
          <a:p>
            <a:pPr marL="901700" lvl="1" indent="-4572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altLang="en-US" sz="2600" dirty="0">
                <a:solidFill>
                  <a:schemeClr val="accent3"/>
                </a:solidFill>
                <a:ea typeface="ＭＳ Ｐゴシック" pitchFamily="34" charset="-128"/>
              </a:rPr>
              <a:t>Investigations </a:t>
            </a:r>
          </a:p>
          <a:p>
            <a:pPr marL="901700" lvl="1" indent="-4572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altLang="en-US" sz="2600" dirty="0" smtClean="0">
                <a:solidFill>
                  <a:schemeClr val="accent3"/>
                </a:solidFill>
                <a:ea typeface="ＭＳ Ｐゴシック" pitchFamily="34" charset="-128"/>
              </a:rPr>
              <a:t>Agreements</a:t>
            </a:r>
            <a:endParaRPr lang="en-GB" altLang="en-US" sz="2600" dirty="0">
              <a:solidFill>
                <a:schemeClr val="accent3"/>
              </a:solidFill>
              <a:ea typeface="ＭＳ Ｐゴシック" pitchFamily="34" charset="-128"/>
            </a:endParaRPr>
          </a:p>
          <a:p>
            <a:pPr marL="901700" lvl="1" indent="-4572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altLang="en-US" sz="2600" dirty="0" smtClean="0">
                <a:solidFill>
                  <a:schemeClr val="accent3"/>
                </a:solidFill>
                <a:ea typeface="ＭＳ Ｐゴシック" pitchFamily="34" charset="-128"/>
              </a:rPr>
              <a:t>Assessments</a:t>
            </a:r>
          </a:p>
          <a:p>
            <a:pPr marL="901700" lvl="1" indent="-4572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altLang="en-US" sz="2600" dirty="0" smtClean="0">
                <a:ea typeface="ＭＳ Ｐゴシック" pitchFamily="34" charset="-128"/>
              </a:rPr>
              <a:t>Legal powers</a:t>
            </a:r>
            <a:endParaRPr lang="en-GB" altLang="en-US" sz="2600" dirty="0" smtClean="0">
              <a:solidFill>
                <a:schemeClr val="accent3"/>
              </a:solidFill>
              <a:ea typeface="ＭＳ Ｐゴシック" pitchFamily="34" charset="-128"/>
            </a:endParaRPr>
          </a:p>
          <a:p>
            <a:pPr marL="171450" indent="-171450" eaLnBrk="1" fontAlgn="auto" hangingPunct="1">
              <a:spcAft>
                <a:spcPts val="0"/>
              </a:spcAft>
              <a:defRPr/>
            </a:pPr>
            <a:endParaRPr lang="en-GB" altLang="en-US" dirty="0">
              <a:solidFill>
                <a:schemeClr val="accent3"/>
              </a:solidFill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dirty="0">
              <a:solidFill>
                <a:schemeClr val="accent3"/>
              </a:solidFill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>
              <a:solidFill>
                <a:schemeClr val="accent3"/>
              </a:solidFill>
            </a:endParaRPr>
          </a:p>
        </p:txBody>
      </p:sp>
      <p:sp>
        <p:nvSpPr>
          <p:cNvPr id="430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88913"/>
            <a:ext cx="3959225" cy="215900"/>
          </a:xfrm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430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00563" y="188913"/>
            <a:ext cx="4175125" cy="215900"/>
          </a:xfrm>
        </p:spPr>
        <p:txBody>
          <a:bodyPr/>
          <a:lstStyle/>
          <a:p>
            <a:pPr eaLnBrk="1" hangingPunct="1"/>
            <a:endParaRPr lang="en-GB" altLang="en-US" smtClean="0">
              <a:solidFill>
                <a:srgbClr val="50575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812360" y="5981266"/>
            <a:ext cx="900574" cy="256022"/>
          </a:xfrm>
        </p:spPr>
        <p:txBody>
          <a:bodyPr/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46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5500688" cy="1500187"/>
          </a:xfrm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altLang="en-US" sz="3200" smtClean="0">
                <a:ea typeface="ＭＳ Ｐゴシック" charset="-128"/>
                <a:cs typeface="Arial" charset="0"/>
              </a:rPr>
              <a:t>Legal powers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28625" y="1571625"/>
            <a:ext cx="8258175" cy="48815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GB" altLang="en-US" sz="2800" dirty="0" smtClean="0">
                <a:ea typeface="ＭＳ Ｐゴシック" charset="-128"/>
                <a:cs typeface="Arial" charset="0"/>
              </a:rPr>
              <a:t>Intervene in Commission’s name </a:t>
            </a:r>
            <a:r>
              <a:rPr lang="en-GB" altLang="en-US" sz="2800" i="1" dirty="0" smtClean="0">
                <a:ea typeface="ＭＳ Ｐゴシック" charset="-128"/>
                <a:cs typeface="Arial" charset="0"/>
              </a:rPr>
              <a:t>[equality or human rights or both]</a:t>
            </a:r>
          </a:p>
          <a:p>
            <a:pPr eaLnBrk="1" hangingPunct="1">
              <a:buFont typeface="Arial" charset="0"/>
              <a:buChar char="•"/>
            </a:pPr>
            <a:endParaRPr lang="en-GB" altLang="en-US" sz="2800" dirty="0" smtClean="0">
              <a:ea typeface="ＭＳ Ｐゴシック" charset="-128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altLang="en-US" sz="2800" dirty="0" smtClean="0">
                <a:ea typeface="ＭＳ Ｐゴシック" charset="-128"/>
                <a:cs typeface="Arial" charset="0"/>
              </a:rPr>
              <a:t>Judicial Review proceedings in Commission’s name </a:t>
            </a:r>
            <a:r>
              <a:rPr lang="en-GB" altLang="en-US" sz="2800" i="1" dirty="0" smtClean="0">
                <a:ea typeface="ＭＳ Ｐゴシック" charset="-128"/>
                <a:cs typeface="Arial" charset="0"/>
              </a:rPr>
              <a:t>[equality or  human rights or both]</a:t>
            </a:r>
          </a:p>
          <a:p>
            <a:pPr>
              <a:buFont typeface="Arial" charset="0"/>
              <a:buChar char="•"/>
            </a:pPr>
            <a:endParaRPr lang="en-GB" altLang="en-US" sz="2800" dirty="0" smtClean="0">
              <a:ea typeface="ＭＳ Ｐゴシック" charset="-128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altLang="en-US" sz="2800" dirty="0" smtClean="0">
                <a:ea typeface="ＭＳ Ｐゴシック" charset="-128"/>
                <a:cs typeface="Arial" charset="0"/>
              </a:rPr>
              <a:t>Provide legal assistance to an individual bringing proceedings under the EA </a:t>
            </a:r>
            <a:r>
              <a:rPr lang="en-GB" altLang="en-US" sz="2800" i="1" dirty="0" smtClean="0">
                <a:ea typeface="ＭＳ Ｐゴシック" charset="-128"/>
                <a:cs typeface="Arial" charset="0"/>
              </a:rPr>
              <a:t>[equality or both, but not human rights alone]</a:t>
            </a:r>
          </a:p>
          <a:p>
            <a:pPr>
              <a:buFont typeface="Arial" charset="0"/>
              <a:buNone/>
            </a:pPr>
            <a:endParaRPr lang="en-GB" altLang="en-US" sz="2400" dirty="0" smtClean="0">
              <a:ea typeface="ＭＳ Ｐゴシック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624F1-06C0-447C-987F-007920D9C72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4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00" cy="1143000"/>
          </a:xfrm>
        </p:spPr>
        <p:txBody>
          <a:bodyPr/>
          <a:lstStyle/>
          <a:p>
            <a:r>
              <a:rPr lang="en-GB" altLang="en-US" dirty="0" smtClean="0"/>
              <a:t>EHRC Litigation strategy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51387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GB" altLang="en-US" sz="2400" b="1" dirty="0" smtClean="0"/>
              <a:t>Is the case an appropriate means of addressing the underlying issue?</a:t>
            </a:r>
          </a:p>
          <a:p>
            <a:pPr marL="342900" lvl="3" indent="-342900">
              <a:buFont typeface="Arial" pitchFamily="34" charset="0"/>
              <a:buChar char="•"/>
              <a:defRPr/>
            </a:pPr>
            <a:r>
              <a:rPr lang="en-GB" sz="2400" dirty="0"/>
              <a:t>The extent of the opportunity to clarify or strengthen the law or to extend or test compliance</a:t>
            </a:r>
          </a:p>
          <a:p>
            <a:pPr marL="342900" lvl="3" indent="-342900">
              <a:buFont typeface="Arial" pitchFamily="34" charset="0"/>
              <a:buChar char="•"/>
              <a:defRPr/>
            </a:pPr>
            <a:r>
              <a:rPr lang="en-GB" sz="2400" dirty="0"/>
              <a:t>The extent of the opportunity to secure better understanding of rights and obligations</a:t>
            </a:r>
          </a:p>
          <a:p>
            <a:pPr>
              <a:defRPr/>
            </a:pPr>
            <a:r>
              <a:rPr lang="en-GB" sz="2400" dirty="0"/>
              <a:t>The nature, scale and/or severity of the underlying detriment </a:t>
            </a:r>
            <a:endParaRPr lang="en-GB" sz="2400" dirty="0" smtClean="0"/>
          </a:p>
          <a:p>
            <a:pPr>
              <a:defRPr/>
            </a:pPr>
            <a:r>
              <a:rPr lang="en-GB" sz="2400" dirty="0"/>
              <a:t>The opportunity to improve the compliance with the </a:t>
            </a:r>
            <a:r>
              <a:rPr lang="en-GB" sz="2400" dirty="0" smtClean="0"/>
              <a:t>law</a:t>
            </a:r>
          </a:p>
          <a:p>
            <a:pPr marL="342900" lvl="3" indent="-342900">
              <a:buFont typeface="Arial" pitchFamily="34" charset="0"/>
              <a:buChar char="•"/>
              <a:defRPr/>
            </a:pPr>
            <a:r>
              <a:rPr lang="en-GB" sz="2400" dirty="0"/>
              <a:t>The opportunity to address widespread or systematic breaches of the </a:t>
            </a:r>
            <a:r>
              <a:rPr lang="en-GB" sz="2400" dirty="0" smtClean="0"/>
              <a:t>law </a:t>
            </a:r>
            <a:r>
              <a:rPr lang="en-GB" sz="2400" dirty="0"/>
              <a:t>where litigation by others has failed to resolve the issue.</a:t>
            </a:r>
          </a:p>
          <a:p>
            <a:pPr>
              <a:defRPr/>
            </a:pPr>
            <a:endParaRPr lang="en-GB" altLang="en-US" dirty="0" smtClean="0"/>
          </a:p>
          <a:p>
            <a:pPr>
              <a:defRPr/>
            </a:pPr>
            <a:endParaRPr lang="en-GB" altLang="en-US" dirty="0" smtClean="0"/>
          </a:p>
          <a:p>
            <a:pPr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</a:t>
            </a:r>
            <a:fld id="{CBAC026B-6712-4845-8892-18423CB1022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31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258888" y="981075"/>
            <a:ext cx="6975475" cy="719138"/>
          </a:xfrm>
        </p:spPr>
        <p:txBody>
          <a:bodyPr/>
          <a:lstStyle/>
          <a:p>
            <a:r>
              <a:rPr lang="en-GB" sz="3200" dirty="0"/>
              <a:t>Priority areas for 2016 / 17 include:</a:t>
            </a:r>
            <a:endParaRPr lang="en-GB" alt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844675"/>
            <a:ext cx="6983412" cy="4105275"/>
          </a:xfrm>
        </p:spPr>
        <p:txBody>
          <a:bodyPr>
            <a:normAutofit/>
          </a:bodyPr>
          <a:lstStyle/>
          <a:p>
            <a:pPr marL="171450" indent="-171450" eaLnBrk="1" fontAlgn="auto" hangingPunct="1">
              <a:spcAft>
                <a:spcPts val="0"/>
              </a:spcAft>
              <a:defRPr/>
            </a:pPr>
            <a:endParaRPr lang="en-GB" altLang="en-US" dirty="0">
              <a:solidFill>
                <a:schemeClr val="accent3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en-GB" sz="2400" dirty="0" smtClean="0"/>
              <a:t>Improving access to justice and treatment in the criminal justice system</a:t>
            </a:r>
            <a:endParaRPr lang="en-GB" sz="2400" dirty="0" smtClean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en-GB" sz="2400" dirty="0" smtClean="0"/>
              <a:t>Tackling identity based prejudice and violence, hate crime and stereotyped media reporting </a:t>
            </a:r>
          </a:p>
          <a:p>
            <a:pPr>
              <a:defRPr/>
            </a:pPr>
            <a:r>
              <a:rPr lang="en-GB" sz="2400" dirty="0"/>
              <a:t>Promoting equality in routes into work, fair treatment at work and fair opportunities for progression </a:t>
            </a:r>
            <a:endParaRPr lang="en-GB" sz="2400" dirty="0" smtClean="0"/>
          </a:p>
          <a:p>
            <a:pPr>
              <a:defRPr/>
            </a:pPr>
            <a:r>
              <a:rPr lang="en-GB" sz="2400" dirty="0" smtClean="0">
                <a:solidFill>
                  <a:schemeClr val="accent3"/>
                </a:solidFill>
              </a:rPr>
              <a:t>Liberty from freedom and harm</a:t>
            </a:r>
          </a:p>
        </p:txBody>
      </p:sp>
      <p:sp>
        <p:nvSpPr>
          <p:cNvPr id="430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88913"/>
            <a:ext cx="3959225" cy="215900"/>
          </a:xfrm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430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00563" y="188913"/>
            <a:ext cx="4175125" cy="215900"/>
          </a:xfrm>
        </p:spPr>
        <p:txBody>
          <a:bodyPr/>
          <a:lstStyle/>
          <a:p>
            <a:pPr eaLnBrk="1" hangingPunct="1"/>
            <a:endParaRPr lang="en-GB" altLang="en-US" smtClean="0">
              <a:solidFill>
                <a:srgbClr val="50575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812360" y="5981266"/>
            <a:ext cx="900574" cy="256022"/>
          </a:xfrm>
        </p:spPr>
        <p:txBody>
          <a:bodyPr/>
          <a:lstStyle/>
          <a:p>
            <a:r>
              <a:rPr lang="en-GB" dirty="0" smtClean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0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RC template">
  <a:themeElements>
    <a:clrScheme name="EHR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D600"/>
      </a:accent1>
      <a:accent2>
        <a:srgbClr val="AF1685"/>
      </a:accent2>
      <a:accent3>
        <a:srgbClr val="505759"/>
      </a:accent3>
      <a:accent4>
        <a:srgbClr val="F4DA40"/>
      </a:accent4>
      <a:accent5>
        <a:srgbClr val="009FDF"/>
      </a:accent5>
      <a:accent6>
        <a:srgbClr val="ED8B00"/>
      </a:accent6>
      <a:hlink>
        <a:srgbClr val="D40F7D"/>
      </a:hlink>
      <a:folHlink>
        <a:srgbClr val="D9D9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15A80DD954C4F946177AB59E7EDC0" ma:contentTypeVersion="1" ma:contentTypeDescription="Create a new document." ma:contentTypeScope="" ma:versionID="1d27771f46814e188cb1bbd58fff205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D8724C5-18A2-47EF-A901-A24D900B2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6DDC1C-702B-4E94-90F2-75D0763F43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1DF3D9-BC9A-4998-AE3A-54BD6984F52B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EHRC template</Template>
  <TotalTime>1669</TotalTime>
  <Words>708</Words>
  <Application>Microsoft Office PowerPoint</Application>
  <PresentationFormat>On-screen Show (4:3)</PresentationFormat>
  <Paragraphs>151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EHRC template</vt:lpstr>
      <vt:lpstr>PowerPoint Presentation</vt:lpstr>
      <vt:lpstr>Welcome</vt:lpstr>
      <vt:lpstr>What we will cover …</vt:lpstr>
      <vt:lpstr>Introduction to the EHRC</vt:lpstr>
      <vt:lpstr>What we do: </vt:lpstr>
      <vt:lpstr>Our powers - how can we can help?</vt:lpstr>
      <vt:lpstr>Legal powers</vt:lpstr>
      <vt:lpstr>EHRC Litigation strategy</vt:lpstr>
      <vt:lpstr>Priority areas for 2016 / 17 include:</vt:lpstr>
      <vt:lpstr>Protected characteristics under the Equality Act</vt:lpstr>
      <vt:lpstr>Case examples – Taiwo v Olaigbe </vt:lpstr>
      <vt:lpstr>Case examples- Chandhok v Tirkey</vt:lpstr>
      <vt:lpstr>Case examples- Traveller Movement and others   v JD Wetherspoon </vt:lpstr>
      <vt:lpstr>Case examples- Hounga v Allen</vt:lpstr>
      <vt:lpstr>Case examples- O v SSHD - ongoing case</vt:lpstr>
      <vt:lpstr>Stay in touch</vt:lpstr>
      <vt:lpstr>Further Information</vt:lpstr>
      <vt:lpstr>Thank you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Brookes</dc:creator>
  <cp:lastModifiedBy>Silvana Roebstorf</cp:lastModifiedBy>
  <cp:revision>136</cp:revision>
  <cp:lastPrinted>2016-11-04T16:31:31Z</cp:lastPrinted>
  <dcterms:created xsi:type="dcterms:W3CDTF">2015-10-02T12:54:42Z</dcterms:created>
  <dcterms:modified xsi:type="dcterms:W3CDTF">2016-12-02T10:11:07Z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0x01010048015A80DD954C4F946177AB59E7EDC0</vt:lpwstr>
  </property>
</Properties>
</file>