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384" y="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550388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ím és feli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</a:lstStyle>
          <a:p>
            <a:r>
              <a:t>Dátum</a:t>
            </a:r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r>
              <a:t>Címszöveg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déz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sz="quarter" idx="13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ClrTx/>
              <a:buSzTx/>
              <a:buFontTx/>
              <a:buNone/>
              <a:defRPr sz="3000"/>
            </a:lvl1pPr>
          </a:lstStyle>
          <a:p>
            <a:r>
              <a:t>„Írjon be ide egy idézetet.”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>
                <a:solidFill>
                  <a:srgbClr val="5C86B9"/>
                </a:solidFill>
              </a:defRPr>
            </a:lvl1pPr>
          </a:lstStyle>
          <a:p>
            <a:r>
              <a:t>–Kiss János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ény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énykép - vízszin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</a:lstStyle>
          <a:p>
            <a:r>
              <a:t>Dátum</a:t>
            </a:r>
          </a:p>
        </p:txBody>
      </p:sp>
      <p:sp>
        <p:nvSpPr>
          <p:cNvPr id="28" name="Shape 28"/>
          <p:cNvSpPr>
            <a:spLocks noGrp="1"/>
          </p:cNvSpPr>
          <p:nvPr>
            <p:ph type="pic" idx="14"/>
          </p:nvPr>
        </p:nvSpPr>
        <p:spPr>
          <a:xfrm>
            <a:off x="368300" y="444500"/>
            <a:ext cx="12268200" cy="6324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r>
              <a:t>Címszöveg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ím – középre igazít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06400" y="486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406400" y="49149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r>
              <a:t>Címszöveg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ó - függől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406400" y="52705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406400" y="53213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r>
              <a:t>Címszöveg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- felü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és listaj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ím, listajelek és fény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406400" y="25654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406400" y="26162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staj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énykép - hár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half" idx="13"/>
          </p:nvPr>
        </p:nvSpPr>
        <p:spPr>
          <a:xfrm>
            <a:off x="6502400" y="4813300"/>
            <a:ext cx="6121400" cy="4356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sz="half" idx="14"/>
          </p:nvPr>
        </p:nvSpPr>
        <p:spPr>
          <a:xfrm>
            <a:off x="6502400" y="444500"/>
            <a:ext cx="612140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15"/>
          </p:nvPr>
        </p:nvSpPr>
        <p:spPr>
          <a:xfrm>
            <a:off x="368300" y="444500"/>
            <a:ext cx="6121400" cy="872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06400" y="25654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406400" y="26162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Címszöveg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hyperlink" Target="mailto:lilla.Farkas@eui.e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Lilla Farkas, Budapest, 10 November 2017   </a:t>
            </a:r>
            <a:r>
              <a:rPr u="sng">
                <a:hlinkClick r:id="rId2"/>
              </a:rPr>
              <a:t>lilla.Farkas@eui.eu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Strategic litigation challenging discrimination based on racial or ethnic origin</a:t>
            </a:r>
          </a:p>
        </p:txBody>
      </p:sp>
      <p:pic>
        <p:nvPicPr>
          <p:cNvPr id="135" name="student-graduate-walking-brick-maze-path-searching-seeking-future-picture-id14392257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6134100" cy="450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successful-game-picture-id18491738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6184900" cy="445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maze-with-confused-business-people-searching-path-for-strategy-picture-id506918826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4305300" cy="6464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graduaction-maze-young-woman-searching-employment-occupation-career-picture-id184966946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0"/>
            <a:ext cx="4864100" cy="571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graduating-student-facing-puzzling-maze-to-their-future-path-picture-id11714489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4292600" cy="6438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business-woman-looking-at-employment-maze-of-complexity-strategy-picture-id182867649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0"/>
            <a:ext cx="4305300" cy="645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maze-with-confused-business-people-searching-path-for-strategy-picture-id109721012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0"/>
            <a:ext cx="4292600" cy="6438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maze-with-confused-businessman-pondering-strategic-path-and-picture-id157615697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0"/>
            <a:ext cx="4292600" cy="6438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businessman-planning-strategic-path-and-problem-solving-corporate-picture-id108348523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0" y="0"/>
            <a:ext cx="4292600" cy="6438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searching-maze-for-career-job-business-corporate-future-strategy-picture-id506919166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4622800" cy="601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searching-maze-for-career-job-business-corporate-future-strategy-picture-id598157736.jp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0" y="-1492017"/>
            <a:ext cx="6292702" cy="9448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business-people-in-maze-finding-path-solution-strategy-job-employment-picture-id157640056.jp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760633" y="-923925"/>
            <a:ext cx="5541434" cy="831215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0" y="-139700"/>
            <a:ext cx="562943" cy="279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>
                <a:solidFill>
                  <a:srgbClr val="1A1A1A"/>
                </a:solidFill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 need a strategy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3520" indent="-223520" defTabSz="257047">
              <a:spcBef>
                <a:spcPts val="1800"/>
              </a:spcBef>
              <a:buClrTx/>
              <a:buSzPct val="45000"/>
              <a:buFontTx/>
              <a:buBlip>
                <a:blip r:embed="rId2"/>
              </a:buBlip>
              <a:defRPr sz="1671"/>
            </a:pPr>
            <a:r>
              <a:t>The goal: client (Meister) or issue driven (Feryn, Belov and CHEZ, Achbita)</a:t>
            </a:r>
          </a:p>
          <a:p>
            <a:pPr marL="447040" lvl="1" indent="-223520" defTabSz="257047">
              <a:spcBef>
                <a:spcPts val="1800"/>
              </a:spcBef>
              <a:buClrTx/>
              <a:buSzPct val="45000"/>
              <a:buFontTx/>
              <a:buBlip>
                <a:blip r:embed="rId2"/>
              </a:buBlip>
              <a:defRPr sz="1671"/>
            </a:pPr>
            <a:r>
              <a:t>legal or policy reform: group recognition (Travellers, European Muslims under RED), legally defining segregation                                   </a:t>
            </a:r>
          </a:p>
          <a:p>
            <a:pPr marL="447040" lvl="1" indent="-223520" defTabSz="257047">
              <a:spcBef>
                <a:spcPts val="1800"/>
              </a:spcBef>
              <a:buClrTx/>
              <a:buSzPct val="45000"/>
              <a:buFontTx/>
              <a:buBlip>
                <a:blip r:embed="rId2"/>
              </a:buBlip>
              <a:defRPr sz="1671"/>
            </a:pPr>
            <a:r>
              <a:t>tackling most egregious practices: Islamophobia, housing and school segregation</a:t>
            </a:r>
          </a:p>
          <a:p>
            <a:pPr marL="223520" indent="-223520" defTabSz="257047">
              <a:spcBef>
                <a:spcPts val="1800"/>
              </a:spcBef>
              <a:buClrTx/>
              <a:buSzPct val="45000"/>
              <a:buFontTx/>
              <a:buBlip>
                <a:blip r:embed="rId2"/>
              </a:buBlip>
              <a:defRPr sz="1671"/>
            </a:pPr>
            <a:r>
              <a:t>The forum</a:t>
            </a:r>
          </a:p>
          <a:p>
            <a:pPr marL="447040" lvl="1" indent="-223520" defTabSz="257047">
              <a:spcBef>
                <a:spcPts val="1800"/>
              </a:spcBef>
              <a:buClrTx/>
              <a:buSzPct val="45000"/>
              <a:buFontTx/>
              <a:buBlip>
                <a:blip r:embed="rId2"/>
              </a:buBlip>
              <a:defRPr sz="1671"/>
            </a:pPr>
            <a:r>
              <a:t>domestic</a:t>
            </a:r>
          </a:p>
          <a:p>
            <a:pPr marL="447040" lvl="1" indent="-223520" defTabSz="257047">
              <a:spcBef>
                <a:spcPts val="1800"/>
              </a:spcBef>
              <a:buClrTx/>
              <a:buSzPct val="45000"/>
              <a:buFontTx/>
              <a:buBlip>
                <a:blip r:embed="rId2"/>
              </a:buBlip>
              <a:defRPr sz="1671"/>
            </a:pPr>
            <a:r>
              <a:t>regional: CJEU, ECtHR, CERD</a:t>
            </a:r>
          </a:p>
          <a:p>
            <a:pPr marL="223520" indent="-223520" defTabSz="257047">
              <a:spcBef>
                <a:spcPts val="1800"/>
              </a:spcBef>
              <a:buClrTx/>
              <a:buSzPct val="45000"/>
              <a:buFontTx/>
              <a:buBlip>
                <a:blip r:embed="rId2"/>
              </a:buBlip>
              <a:defRPr sz="1671"/>
            </a:pPr>
            <a:r>
              <a:t>Allies</a:t>
            </a:r>
          </a:p>
          <a:p>
            <a:pPr marL="447040" lvl="1" indent="-223520" defTabSz="257047">
              <a:spcBef>
                <a:spcPts val="1800"/>
              </a:spcBef>
              <a:buClrTx/>
              <a:buSzPct val="45000"/>
              <a:buFontTx/>
              <a:buBlip>
                <a:blip r:embed="rId2"/>
              </a:buBlip>
              <a:defRPr sz="1671"/>
            </a:pPr>
            <a:r>
              <a:t>pro-bono lawyers</a:t>
            </a:r>
          </a:p>
          <a:p>
            <a:pPr marL="447040" lvl="1" indent="-223520" defTabSz="257047">
              <a:spcBef>
                <a:spcPts val="1800"/>
              </a:spcBef>
              <a:buClrTx/>
              <a:buSzPct val="45000"/>
              <a:buFontTx/>
              <a:buBlip>
                <a:blip r:embed="rId2"/>
              </a:buBlip>
              <a:defRPr sz="1671"/>
            </a:pPr>
            <a:r>
              <a:t>NGOs, Trade Unions</a:t>
            </a:r>
          </a:p>
          <a:p>
            <a:pPr marL="223520" indent="-223520" defTabSz="257047">
              <a:spcBef>
                <a:spcPts val="1800"/>
              </a:spcBef>
              <a:buClrTx/>
              <a:buSzPct val="45000"/>
              <a:buFontTx/>
              <a:buBlip>
                <a:blip r:embed="rId2"/>
              </a:buBlip>
              <a:defRPr sz="1671"/>
            </a:pPr>
            <a:r>
              <a:t>Resources</a:t>
            </a:r>
          </a:p>
          <a:p>
            <a:pPr marL="447040" lvl="1" indent="-223520" defTabSz="257047">
              <a:spcBef>
                <a:spcPts val="1800"/>
              </a:spcBef>
              <a:buClrTx/>
              <a:buSzPct val="45000"/>
              <a:buFontTx/>
              <a:buBlip>
                <a:blip r:embed="rId2"/>
              </a:buBlip>
              <a:defRPr sz="1671"/>
            </a:pPr>
            <a:r>
              <a:t>financial</a:t>
            </a:r>
          </a:p>
          <a:p>
            <a:pPr marL="447040" lvl="1" indent="-223520" defTabSz="257047">
              <a:spcBef>
                <a:spcPts val="1800"/>
              </a:spcBef>
              <a:buClrTx/>
              <a:buSzPct val="45000"/>
              <a:buFontTx/>
              <a:buBlip>
                <a:blip r:embed="rId2"/>
              </a:buBlip>
              <a:defRPr sz="1671"/>
            </a:pPr>
            <a:r>
              <a:t>legal opportunity structure (powers of equality body): ex officio investigation, legal standing, intervention, representation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 models of networking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9079" indent="-259079" defTabSz="297941">
              <a:spcBef>
                <a:spcPts val="2100"/>
              </a:spcBef>
              <a:buClrTx/>
              <a:buSzPct val="45000"/>
              <a:buFontTx/>
              <a:buBlip>
                <a:blip r:embed="rId2"/>
              </a:buBlip>
              <a:defRPr sz="1937"/>
            </a:pPr>
            <a:r>
              <a:t>Equal Opportunities Commission (Barnard, 1998)</a:t>
            </a:r>
          </a:p>
          <a:p>
            <a:pPr marL="518159" lvl="1" indent="-259079" defTabSz="297941">
              <a:spcBef>
                <a:spcPts val="2100"/>
              </a:spcBef>
              <a:buClrTx/>
              <a:buSzPct val="45000"/>
              <a:buFontTx/>
              <a:buBlip>
                <a:blip r:embed="rId2"/>
              </a:buBlip>
              <a:defRPr sz="1937"/>
            </a:pPr>
            <a:r>
              <a:t>state funded domestic equality body seeking legal reform</a:t>
            </a:r>
          </a:p>
          <a:p>
            <a:pPr marL="518159" lvl="1" indent="-259079" defTabSz="297941">
              <a:spcBef>
                <a:spcPts val="2100"/>
              </a:spcBef>
              <a:buClrTx/>
              <a:buSzPct val="45000"/>
              <a:buFontTx/>
              <a:buBlip>
                <a:blip r:embed="rId2"/>
              </a:buBlip>
              <a:defRPr sz="1937"/>
            </a:pPr>
            <a:r>
              <a:t>preliminary referrals to ECJ through Employment Appeals Tribunal</a:t>
            </a:r>
          </a:p>
          <a:p>
            <a:pPr marL="518159" lvl="1" indent="-259079" defTabSz="297941">
              <a:spcBef>
                <a:spcPts val="2100"/>
              </a:spcBef>
              <a:buClrTx/>
              <a:buSzPct val="45000"/>
              <a:buFontTx/>
              <a:buBlip>
                <a:blip r:embed="rId2"/>
              </a:buBlip>
              <a:defRPr sz="1937"/>
            </a:pPr>
            <a:r>
              <a:t>direct cooperation with the European Commission</a:t>
            </a:r>
          </a:p>
          <a:p>
            <a:pPr marL="259079" indent="-259079" defTabSz="297941">
              <a:spcBef>
                <a:spcPts val="2100"/>
              </a:spcBef>
              <a:buClrTx/>
              <a:buSzPct val="45000"/>
              <a:buFontTx/>
              <a:buBlip>
                <a:blip r:embed="rId2"/>
              </a:buBlip>
              <a:defRPr sz="1937"/>
            </a:pPr>
            <a:r>
              <a:t>Open Society Foundations: from the ERRC to the Justice Initiative</a:t>
            </a:r>
          </a:p>
          <a:p>
            <a:pPr marL="518159" lvl="1" indent="-259079" defTabSz="297941">
              <a:spcBef>
                <a:spcPts val="2100"/>
              </a:spcBef>
              <a:buClrTx/>
              <a:buSzPct val="45000"/>
              <a:buFontTx/>
              <a:buBlip>
                <a:blip r:embed="rId2"/>
              </a:buBlip>
              <a:defRPr sz="1937"/>
            </a:pPr>
            <a:r>
              <a:t>donor created/funded regional structure based on NGOs: vertical, later horizontal networking</a:t>
            </a:r>
          </a:p>
          <a:p>
            <a:pPr marL="518159" lvl="1" indent="-259079" defTabSz="297941">
              <a:spcBef>
                <a:spcPts val="2100"/>
              </a:spcBef>
              <a:buClrTx/>
              <a:buSzPct val="45000"/>
              <a:buFontTx/>
              <a:buBlip>
                <a:blip r:embed="rId2"/>
              </a:buBlip>
              <a:defRPr sz="1937"/>
            </a:pPr>
            <a:r>
              <a:t>over 70 Roma rights cases from ECtHR, cca 15 % discrimination found</a:t>
            </a:r>
          </a:p>
          <a:p>
            <a:pPr marL="518159" lvl="1" indent="-259079" defTabSz="297941">
              <a:spcBef>
                <a:spcPts val="2100"/>
              </a:spcBef>
              <a:buClrTx/>
              <a:buSzPct val="45000"/>
              <a:buFontTx/>
              <a:buBlip>
                <a:blip r:embed="rId2"/>
              </a:buBlip>
              <a:defRPr sz="1937"/>
            </a:pPr>
            <a:r>
              <a:t>identifying leading cases across Europe - from Meister to CHEZ</a:t>
            </a:r>
          </a:p>
          <a:p>
            <a:pPr marL="259079" indent="-259079" defTabSz="297941">
              <a:spcBef>
                <a:spcPts val="2100"/>
              </a:spcBef>
              <a:buClrTx/>
              <a:buSzPct val="45000"/>
              <a:buFontTx/>
              <a:buBlip>
                <a:blip r:embed="rId2"/>
              </a:buBlip>
              <a:defRPr sz="1937"/>
            </a:pPr>
            <a:r>
              <a:t>ILGA Europe and domestic LGBTI NGOs</a:t>
            </a:r>
          </a:p>
          <a:p>
            <a:pPr marL="518159" lvl="1" indent="-259079" defTabSz="297941">
              <a:spcBef>
                <a:spcPts val="2100"/>
              </a:spcBef>
              <a:buClrTx/>
              <a:buSzPct val="45000"/>
              <a:buFontTx/>
              <a:buBlip>
                <a:blip r:embed="rId2"/>
              </a:buBlip>
              <a:defRPr sz="1937"/>
            </a:pPr>
            <a:r>
              <a:t>regional, domestic and individual initiatives forming a network: horizontal</a:t>
            </a:r>
          </a:p>
          <a:p>
            <a:pPr marL="518159" lvl="1" indent="-259079" defTabSz="297941">
              <a:spcBef>
                <a:spcPts val="2100"/>
              </a:spcBef>
              <a:buClrTx/>
              <a:buSzPct val="45000"/>
              <a:buFontTx/>
              <a:buBlip>
                <a:blip r:embed="rId2"/>
              </a:buBlip>
              <a:defRPr sz="1937"/>
            </a:pPr>
            <a:r>
              <a:t>academics, NGOs and activist lawyers (Maruko and Römer)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6144" spc="-122"/>
            </a:lvl1pPr>
          </a:lstStyle>
          <a:p>
            <a:r>
              <a:t>Model I: the EOC and sex discrimination litigation in the UK</a:t>
            </a:r>
          </a:p>
        </p:txBody>
      </p:sp>
      <p:sp>
        <p:nvSpPr>
          <p:cNvPr id="156" name="Shape 156"/>
          <p:cNvSpPr/>
          <p:nvPr/>
        </p:nvSpPr>
        <p:spPr>
          <a:xfrm>
            <a:off x="3073400" y="5511800"/>
            <a:ext cx="1270000" cy="1270000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 flipV="1">
            <a:off x="1865585" y="7575550"/>
            <a:ext cx="445815" cy="445815"/>
          </a:xfrm>
          <a:prstGeom prst="line">
            <a:avLst/>
          </a:prstGeom>
          <a:ln w="12700">
            <a:solidFill>
              <a:schemeClr val="accent5">
                <a:lumOff val="-6018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 flipV="1">
            <a:off x="3708400" y="7280604"/>
            <a:ext cx="0" cy="650118"/>
          </a:xfrm>
          <a:prstGeom prst="line">
            <a:avLst/>
          </a:prstGeom>
          <a:ln w="12700">
            <a:solidFill>
              <a:schemeClr val="accent5">
                <a:lumOff val="-6018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 flipH="1" flipV="1">
            <a:off x="4838700" y="7475643"/>
            <a:ext cx="433398" cy="433399"/>
          </a:xfrm>
          <a:prstGeom prst="line">
            <a:avLst/>
          </a:prstGeom>
          <a:ln w="12700">
            <a:solidFill>
              <a:schemeClr val="accent5">
                <a:lumOff val="-6018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5867400" y="5732412"/>
            <a:ext cx="1270000" cy="650118"/>
          </a:xfrm>
          <a:prstGeom prst="rightArrow">
            <a:avLst>
              <a:gd name="adj1" fmla="val 32000"/>
              <a:gd name="adj2" fmla="val 125024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0248089" y="5822950"/>
            <a:ext cx="462047" cy="126359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9308311" y="5060950"/>
            <a:ext cx="462916" cy="126359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8661400" y="5975350"/>
            <a:ext cx="465282" cy="126359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3073400" y="3010346"/>
            <a:ext cx="1270000" cy="650118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5537200" y="3010346"/>
            <a:ext cx="1646833" cy="527844"/>
          </a:xfrm>
          <a:prstGeom prst="rightArrow">
            <a:avLst>
              <a:gd name="adj1" fmla="val 32000"/>
              <a:gd name="adj2" fmla="val 153985"/>
            </a:avLst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9461500" y="3155950"/>
            <a:ext cx="1270000" cy="650118"/>
          </a:xfrm>
          <a:prstGeom prst="rect">
            <a:avLst/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" name="Shape 167"/>
          <p:cNvSpPr/>
          <p:nvPr/>
        </p:nvSpPr>
        <p:spPr>
          <a:xfrm flipH="1">
            <a:off x="7573367" y="3613150"/>
            <a:ext cx="1646833" cy="527844"/>
          </a:xfrm>
          <a:prstGeom prst="rightArrow">
            <a:avLst>
              <a:gd name="adj1" fmla="val 32000"/>
              <a:gd name="adj2" fmla="val 153985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8" name="Picture 167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6200000">
            <a:off x="3241111" y="4422424"/>
            <a:ext cx="934578" cy="246565"/>
          </a:xfrm>
          <a:prstGeom prst="rect">
            <a:avLst/>
          </a:prstGeom>
        </p:spPr>
      </p:pic>
      <p:sp>
        <p:nvSpPr>
          <p:cNvPr id="170" name="Shape 170"/>
          <p:cNvSpPr/>
          <p:nvPr/>
        </p:nvSpPr>
        <p:spPr>
          <a:xfrm>
            <a:off x="1154565" y="5842000"/>
            <a:ext cx="91667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EOC</a:t>
            </a:r>
          </a:p>
        </p:txBody>
      </p:sp>
      <p:sp>
        <p:nvSpPr>
          <p:cNvPr id="171" name="Shape 171"/>
          <p:cNvSpPr/>
          <p:nvPr/>
        </p:nvSpPr>
        <p:spPr>
          <a:xfrm>
            <a:off x="1188516" y="3030604"/>
            <a:ext cx="84876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EAT</a:t>
            </a:r>
          </a:p>
        </p:txBody>
      </p:sp>
      <p:sp>
        <p:nvSpPr>
          <p:cNvPr id="172" name="Shape 172"/>
          <p:cNvSpPr/>
          <p:nvPr/>
        </p:nvSpPr>
        <p:spPr>
          <a:xfrm>
            <a:off x="11400885" y="3176208"/>
            <a:ext cx="74403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ECJ</a:t>
            </a:r>
          </a:p>
        </p:txBody>
      </p:sp>
      <p:sp>
        <p:nvSpPr>
          <p:cNvPr id="173" name="Shape 173"/>
          <p:cNvSpPr/>
          <p:nvPr/>
        </p:nvSpPr>
        <p:spPr>
          <a:xfrm>
            <a:off x="500198" y="8223249"/>
            <a:ext cx="148880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t>trades unions</a:t>
            </a:r>
          </a:p>
        </p:txBody>
      </p:sp>
      <p:sp>
        <p:nvSpPr>
          <p:cNvPr id="174" name="Shape 174"/>
          <p:cNvSpPr/>
          <p:nvPr/>
        </p:nvSpPr>
        <p:spPr>
          <a:xfrm>
            <a:off x="2903779" y="8210550"/>
            <a:ext cx="1380642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women</a:t>
            </a:r>
          </a:p>
        </p:txBody>
      </p:sp>
      <p:sp>
        <p:nvSpPr>
          <p:cNvPr id="175" name="Shape 175"/>
          <p:cNvSpPr/>
          <p:nvPr/>
        </p:nvSpPr>
        <p:spPr>
          <a:xfrm>
            <a:off x="5023907" y="7918450"/>
            <a:ext cx="186478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>
                <a:solidFill>
                  <a:srgbClr val="000000"/>
                </a:solidFill>
              </a:defRPr>
            </a:pPr>
            <a:r>
              <a:t>citizens’ advice </a:t>
            </a:r>
          </a:p>
          <a:p>
            <a:pPr>
              <a:defRPr sz="1900">
                <a:solidFill>
                  <a:srgbClr val="000000"/>
                </a:solidFill>
              </a:defRPr>
            </a:pPr>
            <a:r>
              <a:t>bureaus</a:t>
            </a:r>
          </a:p>
        </p:txBody>
      </p:sp>
      <p:sp>
        <p:nvSpPr>
          <p:cNvPr id="176" name="Shape 176"/>
          <p:cNvSpPr/>
          <p:nvPr/>
        </p:nvSpPr>
        <p:spPr>
          <a:xfrm>
            <a:off x="9026314" y="7670800"/>
            <a:ext cx="2140372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>
                <a:solidFill>
                  <a:srgbClr val="000000"/>
                </a:solidFill>
              </a:defRPr>
            </a:lvl1pPr>
          </a:lstStyle>
          <a:p>
            <a:r>
              <a:t>(pro bono) lawyers</a:t>
            </a:r>
          </a:p>
        </p:txBody>
      </p:sp>
      <p:sp>
        <p:nvSpPr>
          <p:cNvPr id="177" name="Shape 177"/>
          <p:cNvSpPr/>
          <p:nvPr/>
        </p:nvSpPr>
        <p:spPr>
          <a:xfrm>
            <a:off x="10922000" y="4241800"/>
            <a:ext cx="1270000" cy="1270000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8" name="Picture 177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1216735">
            <a:off x="4478302" y="4938398"/>
            <a:ext cx="6016855" cy="246565"/>
          </a:xfrm>
          <a:prstGeom prst="rect">
            <a:avLst/>
          </a:prstGeom>
        </p:spPr>
      </p:pic>
      <p:sp>
        <p:nvSpPr>
          <p:cNvPr id="180" name="Shape 180"/>
          <p:cNvSpPr/>
          <p:nvPr/>
        </p:nvSpPr>
        <p:spPr>
          <a:xfrm>
            <a:off x="11455778" y="5594350"/>
            <a:ext cx="1497844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EComm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Model II: OSF and the Roma</a:t>
            </a:r>
          </a:p>
        </p:txBody>
      </p:sp>
      <p:sp>
        <p:nvSpPr>
          <p:cNvPr id="183" name="Shape 183"/>
          <p:cNvSpPr/>
          <p:nvPr/>
        </p:nvSpPr>
        <p:spPr>
          <a:xfrm>
            <a:off x="1752600" y="3727450"/>
            <a:ext cx="1270000" cy="1270000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3848100" y="3727450"/>
            <a:ext cx="1270000" cy="1270000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5765800" y="3727450"/>
            <a:ext cx="1270000" cy="1270000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1176059" y="3362899"/>
            <a:ext cx="6310314" cy="1968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05" y="21315"/>
                </a:moveTo>
                <a:lnTo>
                  <a:pt x="21502" y="20548"/>
                </a:lnTo>
                <a:lnTo>
                  <a:pt x="21600" y="0"/>
                </a:lnTo>
                <a:lnTo>
                  <a:pt x="0" y="85"/>
                </a:lnTo>
                <a:lnTo>
                  <a:pt x="44" y="21600"/>
                </a:lnTo>
                <a:lnTo>
                  <a:pt x="11053" y="21473"/>
                </a:lnTo>
              </a:path>
            </a:pathLst>
          </a:custGeom>
          <a:ln w="12700">
            <a:solidFill>
              <a:schemeClr val="accent5">
                <a:lumOff val="-601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10388600" y="3917950"/>
            <a:ext cx="1270000" cy="59903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11264900" y="4667250"/>
            <a:ext cx="1270000" cy="1270000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9" name="Picture 188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479528">
            <a:off x="7667013" y="5084900"/>
            <a:ext cx="3450509" cy="246565"/>
          </a:xfrm>
          <a:prstGeom prst="rect">
            <a:avLst/>
          </a:prstGeom>
        </p:spPr>
      </p:pic>
      <p:sp>
        <p:nvSpPr>
          <p:cNvPr id="191" name="Shape 191"/>
          <p:cNvSpPr/>
          <p:nvPr/>
        </p:nvSpPr>
        <p:spPr>
          <a:xfrm>
            <a:off x="8305709" y="4052690"/>
            <a:ext cx="1270001" cy="589160"/>
          </a:xfrm>
          <a:prstGeom prst="rightArrow">
            <a:avLst>
              <a:gd name="adj1" fmla="val 32000"/>
              <a:gd name="adj2" fmla="val 137959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5863933" y="4042470"/>
            <a:ext cx="112614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ERRC</a:t>
            </a:r>
          </a:p>
        </p:txBody>
      </p:sp>
      <p:sp>
        <p:nvSpPr>
          <p:cNvPr id="193" name="Shape 193"/>
          <p:cNvSpPr/>
          <p:nvPr/>
        </p:nvSpPr>
        <p:spPr>
          <a:xfrm>
            <a:off x="4165289" y="3917950"/>
            <a:ext cx="813422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REF</a:t>
            </a:r>
          </a:p>
        </p:txBody>
      </p:sp>
      <p:sp>
        <p:nvSpPr>
          <p:cNvPr id="194" name="Shape 194"/>
          <p:cNvSpPr/>
          <p:nvPr/>
        </p:nvSpPr>
        <p:spPr>
          <a:xfrm>
            <a:off x="1989261" y="4042470"/>
            <a:ext cx="79667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RIO</a:t>
            </a:r>
          </a:p>
        </p:txBody>
      </p:sp>
      <p:sp>
        <p:nvSpPr>
          <p:cNvPr id="195" name="Shape 195"/>
          <p:cNvSpPr/>
          <p:nvPr/>
        </p:nvSpPr>
        <p:spPr>
          <a:xfrm>
            <a:off x="11309529" y="6087516"/>
            <a:ext cx="82514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CoE</a:t>
            </a:r>
          </a:p>
        </p:txBody>
      </p:sp>
      <p:sp>
        <p:nvSpPr>
          <p:cNvPr id="196" name="Shape 196"/>
          <p:cNvSpPr/>
          <p:nvPr/>
        </p:nvSpPr>
        <p:spPr>
          <a:xfrm>
            <a:off x="11065637" y="2965513"/>
            <a:ext cx="131292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ECtHR</a:t>
            </a:r>
          </a:p>
        </p:txBody>
      </p:sp>
      <p:sp>
        <p:nvSpPr>
          <p:cNvPr id="197" name="Shape 197"/>
          <p:cNvSpPr/>
          <p:nvPr/>
        </p:nvSpPr>
        <p:spPr>
          <a:xfrm>
            <a:off x="1073050" y="5327650"/>
            <a:ext cx="82570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OSF</a:t>
            </a:r>
          </a:p>
        </p:txBody>
      </p:sp>
      <p:sp>
        <p:nvSpPr>
          <p:cNvPr id="198" name="Shape 198"/>
          <p:cNvSpPr/>
          <p:nvPr/>
        </p:nvSpPr>
        <p:spPr>
          <a:xfrm flipV="1">
            <a:off x="5230984" y="5957563"/>
            <a:ext cx="865016" cy="865017"/>
          </a:xfrm>
          <a:prstGeom prst="line">
            <a:avLst/>
          </a:prstGeom>
          <a:ln w="12700">
            <a:solidFill>
              <a:schemeClr val="accent5">
                <a:lumOff val="-6018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 flipV="1">
            <a:off x="6667500" y="6070600"/>
            <a:ext cx="0" cy="1270001"/>
          </a:xfrm>
          <a:prstGeom prst="line">
            <a:avLst/>
          </a:prstGeom>
          <a:ln w="12700">
            <a:solidFill>
              <a:schemeClr val="accent5">
                <a:lumOff val="-6018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 flipH="1" flipV="1">
            <a:off x="7442200" y="6122663"/>
            <a:ext cx="820651" cy="820652"/>
          </a:xfrm>
          <a:prstGeom prst="line">
            <a:avLst/>
          </a:prstGeom>
          <a:ln w="12700">
            <a:solidFill>
              <a:schemeClr val="accent5">
                <a:lumOff val="-6018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4368800" y="6940550"/>
            <a:ext cx="1270000" cy="609600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6159500" y="7588250"/>
            <a:ext cx="1270000" cy="609600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8153400" y="6991350"/>
            <a:ext cx="1270000" cy="609600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5100773" y="8604250"/>
            <a:ext cx="2803254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domestic NGOs</a:t>
            </a:r>
          </a:p>
        </p:txBody>
      </p:sp>
      <p:sp>
        <p:nvSpPr>
          <p:cNvPr id="205" name="Shape 205"/>
          <p:cNvSpPr/>
          <p:nvPr/>
        </p:nvSpPr>
        <p:spPr>
          <a:xfrm>
            <a:off x="4541958" y="6613550"/>
            <a:ext cx="313191" cy="126360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9007564" y="6664350"/>
            <a:ext cx="317514" cy="126360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7005859" y="7143750"/>
            <a:ext cx="317131" cy="126359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6891525" y="3730650"/>
            <a:ext cx="315763" cy="126360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1885801" y="5757316"/>
            <a:ext cx="1708299" cy="778968"/>
          </a:xfrm>
          <a:prstGeom prst="rightArrow">
            <a:avLst>
              <a:gd name="adj1" fmla="val 32000"/>
              <a:gd name="adj2" fmla="val 104343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Model III: ILGA Europe +</a:t>
            </a:r>
          </a:p>
        </p:txBody>
      </p:sp>
      <p:sp>
        <p:nvSpPr>
          <p:cNvPr id="212" name="Shape 212"/>
          <p:cNvSpPr/>
          <p:nvPr/>
        </p:nvSpPr>
        <p:spPr>
          <a:xfrm>
            <a:off x="4127500" y="4464050"/>
            <a:ext cx="1270000" cy="1270000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393700" y="2952750"/>
            <a:ext cx="1270000" cy="1270000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1220797" y="7352094"/>
            <a:ext cx="1270001" cy="675334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4216400" y="7854950"/>
            <a:ext cx="1270000" cy="675333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7212002" y="7263194"/>
            <a:ext cx="1270001" cy="675334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217" name="Connector 217"/>
          <p:cNvCxnSpPr>
            <a:stCxn id="214" idx="0"/>
            <a:endCxn id="216" idx="0"/>
          </p:cNvCxnSpPr>
          <p:nvPr/>
        </p:nvCxnSpPr>
        <p:spPr>
          <a:xfrm flipV="1">
            <a:off x="1855797" y="7600861"/>
            <a:ext cx="5991206" cy="88901"/>
          </a:xfrm>
          <a:prstGeom prst="straightConnector1">
            <a:avLst/>
          </a:prstGeom>
          <a:ln w="12700">
            <a:solidFill>
              <a:schemeClr val="accent3">
                <a:satOff val="6778"/>
                <a:lumOff val="-9171"/>
              </a:schemeClr>
            </a:solidFill>
            <a:miter lim="400000"/>
          </a:ln>
        </p:spPr>
      </p:cxnSp>
      <p:cxnSp>
        <p:nvCxnSpPr>
          <p:cNvPr id="218" name="Connector 218"/>
          <p:cNvCxnSpPr>
            <a:stCxn id="214" idx="0"/>
            <a:endCxn id="216" idx="0"/>
          </p:cNvCxnSpPr>
          <p:nvPr/>
        </p:nvCxnSpPr>
        <p:spPr>
          <a:xfrm flipV="1">
            <a:off x="1855797" y="7600861"/>
            <a:ext cx="5991206" cy="88901"/>
          </a:xfrm>
          <a:prstGeom prst="straightConnector1">
            <a:avLst/>
          </a:prstGeom>
          <a:ln w="12700">
            <a:solidFill>
              <a:schemeClr val="accent5">
                <a:lumOff val="-6018"/>
              </a:schemeClr>
            </a:solidFill>
            <a:miter lim="400000"/>
          </a:ln>
        </p:spPr>
      </p:cxnSp>
      <p:sp>
        <p:nvSpPr>
          <p:cNvPr id="219" name="Shape 219"/>
          <p:cNvSpPr/>
          <p:nvPr/>
        </p:nvSpPr>
        <p:spPr>
          <a:xfrm flipV="1">
            <a:off x="4763293" y="5578326"/>
            <a:ext cx="1" cy="2499752"/>
          </a:xfrm>
          <a:prstGeom prst="line">
            <a:avLst/>
          </a:prstGeom>
          <a:ln w="12700">
            <a:solidFill>
              <a:schemeClr val="accent5">
                <a:lumOff val="-601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1536700" y="4686300"/>
            <a:ext cx="1872903" cy="825500"/>
          </a:xfrm>
          <a:prstGeom prst="rightArrow">
            <a:avLst>
              <a:gd name="adj1" fmla="val 32000"/>
              <a:gd name="adj2" fmla="val 98462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5115841" y="4289514"/>
            <a:ext cx="405808" cy="126359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7350145" y="6969062"/>
            <a:ext cx="253613" cy="126359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5997050" y="6775450"/>
            <a:ext cx="408244" cy="126359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4" name="Picture 223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850247">
            <a:off x="5777958" y="5331320"/>
            <a:ext cx="4158414" cy="246565"/>
          </a:xfrm>
          <a:prstGeom prst="rect">
            <a:avLst/>
          </a:prstGeom>
        </p:spPr>
      </p:pic>
      <p:sp>
        <p:nvSpPr>
          <p:cNvPr id="226" name="Shape 226"/>
          <p:cNvSpPr/>
          <p:nvPr/>
        </p:nvSpPr>
        <p:spPr>
          <a:xfrm>
            <a:off x="9486900" y="3250083"/>
            <a:ext cx="1270000" cy="67533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11455400" y="3250083"/>
            <a:ext cx="1270000" cy="67533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8" name="Picture 227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8900000">
            <a:off x="7399547" y="5724501"/>
            <a:ext cx="4590532" cy="246565"/>
          </a:xfrm>
          <a:prstGeom prst="rect">
            <a:avLst/>
          </a:prstGeom>
        </p:spPr>
      </p:pic>
      <p:sp>
        <p:nvSpPr>
          <p:cNvPr id="230" name="Shape 230"/>
          <p:cNvSpPr/>
          <p:nvPr/>
        </p:nvSpPr>
        <p:spPr>
          <a:xfrm>
            <a:off x="4018390" y="3498850"/>
            <a:ext cx="166602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ILGA EU</a:t>
            </a:r>
          </a:p>
        </p:txBody>
      </p:sp>
      <p:sp>
        <p:nvSpPr>
          <p:cNvPr id="231" name="Shape 231"/>
          <p:cNvSpPr/>
          <p:nvPr/>
        </p:nvSpPr>
        <p:spPr>
          <a:xfrm>
            <a:off x="279778" y="4289514"/>
            <a:ext cx="149784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EComm</a:t>
            </a:r>
          </a:p>
        </p:txBody>
      </p:sp>
      <p:sp>
        <p:nvSpPr>
          <p:cNvPr id="232" name="Shape 232"/>
          <p:cNvSpPr/>
          <p:nvPr/>
        </p:nvSpPr>
        <p:spPr>
          <a:xfrm>
            <a:off x="8115808" y="2743326"/>
            <a:ext cx="104038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CJEU</a:t>
            </a:r>
          </a:p>
        </p:txBody>
      </p:sp>
      <p:sp>
        <p:nvSpPr>
          <p:cNvPr id="233" name="Shape 233"/>
          <p:cNvSpPr/>
          <p:nvPr/>
        </p:nvSpPr>
        <p:spPr>
          <a:xfrm>
            <a:off x="11433937" y="4237984"/>
            <a:ext cx="131292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ECtHR</a:t>
            </a:r>
          </a:p>
        </p:txBody>
      </p:sp>
      <p:sp>
        <p:nvSpPr>
          <p:cNvPr id="234" name="Shape 234"/>
          <p:cNvSpPr/>
          <p:nvPr/>
        </p:nvSpPr>
        <p:spPr>
          <a:xfrm>
            <a:off x="4171150" y="8693150"/>
            <a:ext cx="1182700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NGOs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model for Equinet?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310">
              <a:spcBef>
                <a:spcPts val="2300"/>
              </a:spcBef>
              <a:buClrTx/>
              <a:buSzTx/>
              <a:buFontTx/>
              <a:buNone/>
              <a:defRPr sz="2090"/>
            </a:pPr>
            <a:r>
              <a:t>Diverse status, powers and legal standing</a:t>
            </a:r>
          </a:p>
          <a:p>
            <a:pPr marL="0" lvl="1" indent="125730" defTabSz="321310">
              <a:spcBef>
                <a:spcPts val="2300"/>
              </a:spcBef>
              <a:buClrTx/>
              <a:buSzTx/>
              <a:buFontTx/>
              <a:buNone/>
              <a:defRPr sz="2090"/>
            </a:pPr>
            <a:r>
              <a:t>quasi judicial: RO, BG, HU, FR, BE, IE, DK</a:t>
            </a:r>
          </a:p>
          <a:p>
            <a:pPr marL="0" lvl="1" indent="125730" defTabSz="321310">
              <a:spcBef>
                <a:spcPts val="2300"/>
              </a:spcBef>
              <a:buClrTx/>
              <a:buSzTx/>
              <a:buFontTx/>
              <a:buNone/>
              <a:defRPr sz="2090"/>
            </a:pPr>
            <a:r>
              <a:t>ombuds type: AT, NL, HR, GR</a:t>
            </a:r>
          </a:p>
          <a:p>
            <a:pPr marL="0" indent="0" defTabSz="321310">
              <a:spcBef>
                <a:spcPts val="2300"/>
              </a:spcBef>
              <a:buClrTx/>
              <a:buSzTx/>
              <a:buFontTx/>
              <a:buNone/>
              <a:defRPr sz="2090"/>
            </a:pPr>
            <a:r>
              <a:t>Diverse ethos</a:t>
            </a:r>
          </a:p>
          <a:p>
            <a:pPr marL="0" lvl="1" indent="125730" defTabSz="321310">
              <a:spcBef>
                <a:spcPts val="2300"/>
              </a:spcBef>
              <a:buClrTx/>
              <a:buSzTx/>
              <a:buFontTx/>
              <a:buNone/>
              <a:defRPr sz="2090"/>
            </a:pPr>
            <a:r>
              <a:t>pro-active: BE (Feryn, Achbita, Adecco - with SOS Racisme FR), BG, FR, SE, UK</a:t>
            </a:r>
          </a:p>
          <a:p>
            <a:pPr marL="0" lvl="1" indent="125730" defTabSz="321310">
              <a:spcBef>
                <a:spcPts val="2300"/>
              </a:spcBef>
              <a:buClrTx/>
              <a:buSzTx/>
              <a:buFontTx/>
              <a:buNone/>
              <a:defRPr sz="2090"/>
            </a:pPr>
            <a:r>
              <a:t>corporativist-consultative: NL (but see its role in Garib v The Netherlands)</a:t>
            </a:r>
          </a:p>
          <a:p>
            <a:pPr marL="0" indent="0" defTabSz="321310">
              <a:spcBef>
                <a:spcPts val="2300"/>
              </a:spcBef>
              <a:buClrTx/>
              <a:buSzTx/>
              <a:buFontTx/>
              <a:buNone/>
              <a:defRPr sz="2090"/>
            </a:pPr>
            <a:r>
              <a:t>Diverse political and social realities, but issues are squarely the same</a:t>
            </a:r>
          </a:p>
          <a:p>
            <a:pPr marL="0" indent="0" defTabSz="321310">
              <a:spcBef>
                <a:spcPts val="2300"/>
              </a:spcBef>
              <a:buClrTx/>
              <a:buSzTx/>
              <a:buFontTx/>
              <a:buNone/>
              <a:defRPr sz="2090"/>
            </a:pPr>
            <a:r>
              <a:t>Cooperation with NGOs, trade unions and client (groups): legitimacy</a:t>
            </a:r>
          </a:p>
          <a:p>
            <a:pPr marL="0" indent="0" defTabSz="321310">
              <a:spcBef>
                <a:spcPts val="2300"/>
              </a:spcBef>
              <a:buClrTx/>
              <a:buSzTx/>
              <a:buFontTx/>
              <a:buNone/>
              <a:defRPr sz="2090"/>
            </a:pPr>
            <a:r>
              <a:t>Legal services: in-house, pro bono or paid</a:t>
            </a:r>
          </a:p>
          <a:p>
            <a:pPr marL="0" indent="0" defTabSz="321310">
              <a:spcBef>
                <a:spcPts val="2300"/>
              </a:spcBef>
              <a:buClrTx/>
              <a:buSzTx/>
              <a:buFontTx/>
              <a:buNone/>
              <a:defRPr sz="2090"/>
            </a:pPr>
            <a:r>
              <a:t>What role for the Commission: infringement proceedings and role in preliminary reference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Custom</PresentationFormat>
  <Paragraphs>62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Editorial</vt:lpstr>
      <vt:lpstr>PowerPoint Presentation</vt:lpstr>
      <vt:lpstr>We need a strategy</vt:lpstr>
      <vt:lpstr>3 models of networking</vt:lpstr>
      <vt:lpstr>Model I: the EOC and sex discrimination litigation in the UK</vt:lpstr>
      <vt:lpstr>Model II: OSF and the Roma</vt:lpstr>
      <vt:lpstr>Model III: ILGA Europe +</vt:lpstr>
      <vt:lpstr>What model for Equinet?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Silvana Röbstorf</dc:creator>
  <cp:lastModifiedBy>Silvana Roebstorf</cp:lastModifiedBy>
  <cp:revision>1</cp:revision>
  <dcterms:modified xsi:type="dcterms:W3CDTF">2016-11-07T10:04:42Z</dcterms:modified>
</cp:coreProperties>
</file>