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58" r:id="rId6"/>
    <p:sldId id="274" r:id="rId7"/>
    <p:sldId id="270" r:id="rId8"/>
    <p:sldId id="278" r:id="rId9"/>
    <p:sldId id="286" r:id="rId10"/>
    <p:sldId id="285" r:id="rId11"/>
    <p:sldId id="279" r:id="rId12"/>
    <p:sldId id="280" r:id="rId13"/>
    <p:sldId id="282" r:id="rId14"/>
    <p:sldId id="283" r:id="rId15"/>
    <p:sldId id="284" r:id="rId16"/>
    <p:sldId id="269" r:id="rId17"/>
    <p:sldId id="261"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2">
          <p15:clr>
            <a:srgbClr val="A4A3A4"/>
          </p15:clr>
        </p15:guide>
        <p15:guide id="2" pos="70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51381" autoAdjust="0"/>
  </p:normalViewPr>
  <p:slideViewPr>
    <p:cSldViewPr>
      <p:cViewPr>
        <p:scale>
          <a:sx n="118" d="100"/>
          <a:sy n="118" d="100"/>
        </p:scale>
        <p:origin x="1480" y="-2024"/>
      </p:cViewPr>
      <p:guideLst>
        <p:guide orient="horz" pos="1842"/>
        <p:guide pos="70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716" y="-8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notesMaster" Target="notesMasters/notes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422D7D1-D0B2-4DB0-AC6D-5EEDACA596B5}" type="datetimeFigureOut">
              <a:rPr lang="en-GB" smtClean="0"/>
              <a:t>08/11/2016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EDB694B-AAD2-4CE5-A8A8-B1778BF6C4A4}" type="slidenum">
              <a:rPr lang="en-GB" smtClean="0"/>
              <a:t>‹Nr.›</a:t>
            </a:fld>
            <a:endParaRPr lang="en-GB"/>
          </a:p>
        </p:txBody>
      </p:sp>
    </p:spTree>
    <p:extLst>
      <p:ext uri="{BB962C8B-B14F-4D97-AF65-F5344CB8AC3E}">
        <p14:creationId xmlns:p14="http://schemas.microsoft.com/office/powerpoint/2010/main" val="3946319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79FF7E2-5BC9-4A08-AA96-F5923F5EC30F}" type="datetimeFigureOut">
              <a:rPr lang="en-GB" smtClean="0"/>
              <a:t>08/11/2016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CEC8420-72D8-498F-A0BD-670ED1F0F940}" type="slidenum">
              <a:rPr lang="en-GB" smtClean="0"/>
              <a:t>‹Nr.›</a:t>
            </a:fld>
            <a:endParaRPr lang="en-GB"/>
          </a:p>
        </p:txBody>
      </p:sp>
    </p:spTree>
    <p:extLst>
      <p:ext uri="{BB962C8B-B14F-4D97-AF65-F5344CB8AC3E}">
        <p14:creationId xmlns:p14="http://schemas.microsoft.com/office/powerpoint/2010/main" val="38839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equineteurope.org/Positive-Action-Measures" TargetMode="External"/><Relationship Id="rId4" Type="http://schemas.openxmlformats.org/officeDocument/2006/relationships/hyperlink" Target="http://www.equineteurope.org/Strategic-Enforcement-Powers-and"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1" Type="http://schemas.openxmlformats.org/officeDocument/2006/relationships/hyperlink" Target="http://www.egyenlobanasmod.hu/tamop/data/EBH_english_localgovernment.pdf" TargetMode="External"/><Relationship Id="rId12" Type="http://schemas.openxmlformats.org/officeDocument/2006/relationships/hyperlink" Target="http://www.egyenlobanasmod.hu/tamop/data/angol_nyelvu_osszefoglalo.pdf" TargetMode="External"/><Relationship Id="rId13" Type="http://schemas.openxmlformats.org/officeDocument/2006/relationships/hyperlink" Target="http://www.ochrance.cz/fileadmin/user_upload/DISKRIMINACE/Vyzkum/diskriminace_EN_fin.pdf" TargetMode="External"/><Relationship Id="rId14" Type="http://schemas.openxmlformats.org/officeDocument/2006/relationships/hyperlink" Target="http://unia.be/files/Documenten/2014_Rapport_annuel_convention-FR_FINAL.pdf" TargetMode="External"/><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www.ediv.be/" TargetMode="External"/><Relationship Id="rId4" Type="http://schemas.openxmlformats.org/officeDocument/2006/relationships/hyperlink" Target="http://www.egalitecontreracisme.fr/" TargetMode="External"/><Relationship Id="rId5" Type="http://schemas.openxmlformats.org/officeDocument/2006/relationships/hyperlink" Target="http://www.defenseurdesdroits.fr/sites/default/files/atoms/files/dp-droits_des_etrangers_-_03052016_en_verifie_apr.pdf" TargetMode="External"/><Relationship Id="rId6" Type="http://schemas.openxmlformats.org/officeDocument/2006/relationships/hyperlink" Target="http://unia.be/fr/articles/journee-internationale-des-roms-la-parole-est-donnee-a-4-personnes-dorigine-rom" TargetMode="External"/><Relationship Id="rId7" Type="http://schemas.openxmlformats.org/officeDocument/2006/relationships/hyperlink" Target="http://sigfranu.dk/index.php/english" TargetMode="External"/><Relationship Id="rId8" Type="http://schemas.openxmlformats.org/officeDocument/2006/relationships/hyperlink" Target="http://www.acm.gov.pt/-/kit-intercultural" TargetMode="External"/><Relationship Id="rId9" Type="http://schemas.openxmlformats.org/officeDocument/2006/relationships/hyperlink" Target="http://www.egyenlobanasmod.hu/tamop/data/MTA_1hullam_english_summary-2.pdf" TargetMode="External"/><Relationship Id="rId10" Type="http://schemas.openxmlformats.org/officeDocument/2006/relationships/hyperlink" Target="http://www.egyenlobanasmod.hu/tamop/data/EBH_english_Ipsos_I.pdf"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ec.europa.eu/justice/discrimination/files/com_2014_2_en.pdf" TargetMode="External"/><Relationship Id="rId4" Type="http://schemas.openxmlformats.org/officeDocument/2006/relationships/hyperlink" Target="http://www.equineteurope.org/Equinet-Working-Paper-on-Developing-Standards-for-Equality-Bodies" TargetMode="External"/><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europa.eu/legislation_summaries/glossary/subsidiarity_en.htm"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www.equalityhumanrights.com/en/publication-download/research-report-52-refugees-and-asylum-seekers-review-equality-and-human-right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EC8420-72D8-498F-A0BD-670ED1F0F940}" type="slidenum">
              <a:rPr lang="en-GB" smtClean="0"/>
              <a:t>1</a:t>
            </a:fld>
            <a:endParaRPr lang="en-GB"/>
          </a:p>
        </p:txBody>
      </p:sp>
    </p:spTree>
    <p:extLst>
      <p:ext uri="{BB962C8B-B14F-4D97-AF65-F5344CB8AC3E}">
        <p14:creationId xmlns:p14="http://schemas.microsoft.com/office/powerpoint/2010/main" val="558448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This chapter will begin by considering</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some of the useful tools provided by the Council Directive 2000/43/EC (“the Directive”), such as burden of proof, victimization, protection of the legal person and positive action but will highlight some examples of difficulties in implementing these principles in national legal systems. </a:t>
            </a:r>
          </a:p>
          <a:p>
            <a:r>
              <a:rPr lang="en-GB" sz="1200" kern="1200" dirty="0" smtClean="0">
                <a:solidFill>
                  <a:schemeClr val="tx1"/>
                </a:solidFill>
                <a:effectLst/>
                <a:latin typeface="+mn-lt"/>
                <a:ea typeface="+mn-ea"/>
                <a:cs typeface="+mn-cs"/>
              </a:rPr>
              <a:t>We will then discuss practical aspects of taking and proving racial and ethnic origin discrimination cases, focussing on awareness of rights and evidence gathering. Finally, we will examine examples of the tools most commonly used by Equality Bodies to combat race/ethnic origin discrimination but conclude that there is a need to strengthen that toolbox in order to achieve greater progress.</a:t>
            </a:r>
          </a:p>
          <a:p>
            <a:r>
              <a:rPr lang="en-GB" sz="1200" b="1" kern="1200" dirty="0" smtClean="0">
                <a:solidFill>
                  <a:schemeClr val="tx1"/>
                </a:solidFill>
                <a:effectLst/>
                <a:latin typeface="+mn-lt"/>
                <a:ea typeface="+mn-ea"/>
                <a:cs typeface="+mn-cs"/>
              </a:rPr>
              <a:t>Legal challenges</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Tools within in the Race Directive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Legal persons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recital states that it is important to protect all natural persons against discrimination on grounds of racial or ethnic origin. Member States should also provide, where appropriate and in accordance with their national traditions and practice, protection for legal persons where they suffer discrimination on grounds of the racial or ethnic origin of their members. Protection against discrimination of the legal person could be a useful tool for NGOs. In circumstances where a group/NGO has been discriminated against, e.g. refusal of a service, an individual member may not wish to or have the means to pursue an action. In addition, the discrimination against one of the individuals is only part of the picture and it may be more appropriate for the NGO to take an own name challenge.  </a:t>
            </a:r>
          </a:p>
          <a:p>
            <a:r>
              <a:rPr lang="en-GB" sz="1200" kern="1200" dirty="0" smtClean="0">
                <a:solidFill>
                  <a:schemeClr val="tx1"/>
                </a:solidFill>
                <a:effectLst/>
                <a:latin typeface="+mn-lt"/>
                <a:ea typeface="+mn-ea"/>
                <a:cs typeface="+mn-cs"/>
              </a:rPr>
              <a:t>Some disparity between members was reported on this point. In Belgium, Croatia, Lithuania and Slovenia the legal person is expressly protected in Equality law. However this is not the case in Denmark or Sweden. There remains some ambiguity on this point in Great Britain and Portugal. This issue was discussed in the recent English case of </a:t>
            </a:r>
            <a:r>
              <a:rPr lang="en-GB" sz="1200" i="1" kern="1200" dirty="0" smtClean="0">
                <a:solidFill>
                  <a:schemeClr val="tx1"/>
                </a:solidFill>
                <a:effectLst/>
                <a:latin typeface="+mn-lt"/>
                <a:ea typeface="+mn-ea"/>
                <a:cs typeface="+mn-cs"/>
              </a:rPr>
              <a:t>The Traveller Movement and Others - v - J D Wetherspoon Pl</a:t>
            </a:r>
            <a:r>
              <a:rPr lang="en-GB" sz="1200" kern="1200" dirty="0" smtClean="0">
                <a:solidFill>
                  <a:schemeClr val="tx1"/>
                </a:solidFill>
                <a:effectLst/>
                <a:latin typeface="+mn-lt"/>
                <a:ea typeface="+mn-ea"/>
                <a:cs typeface="+mn-cs"/>
              </a:rPr>
              <a:t>. Delegates of an annual Traveller movement conference who attempted to enter the Coronet Pub were excluded from entry. One of the claimants was the Traveller Movement. The Court accepted that the group could make a claim for discrimination but that a legal personality cannot suffer injury to feelings as it does not have the sensibility of an actual person and it had not suffered any loss calling for compensation. This case is only persuasive as it is at a lower court level.  </a:t>
            </a:r>
          </a:p>
          <a:p>
            <a:r>
              <a:rPr lang="en-GB" sz="1200" i="1" u="sng" kern="1200" dirty="0" smtClean="0">
                <a:solidFill>
                  <a:schemeClr val="tx1"/>
                </a:solidFill>
                <a:effectLst/>
                <a:latin typeface="+mn-lt"/>
                <a:ea typeface="+mn-ea"/>
                <a:cs typeface="+mn-cs"/>
              </a:rPr>
              <a:t>Discrimination by association</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Directive protects against direct discrimination “on the grounds of” racial or ethnic origin and this broad formulation allows for claims of associative discrimination, which could also be a useful tool for NGOs. The concept of discrimination by association was first introduced by the Court of Justice of the EU in the Coleman case relating to Directive 2000/78/EC and the ground of disability. It ensures protection for persons who do not belong to the protected group themselves, but are suffering discrimination due to their close link with members of the protected group. Examples could include ethnic majority members of a group of friends  who are not allowed to use certain services or enter certain places together with their ethnic minority friends.</a:t>
            </a:r>
          </a:p>
          <a:p>
            <a:r>
              <a:rPr lang="en-GB" sz="1200" kern="1200" dirty="0" smtClean="0">
                <a:solidFill>
                  <a:schemeClr val="tx1"/>
                </a:solidFill>
                <a:effectLst/>
                <a:latin typeface="+mn-lt"/>
                <a:ea typeface="+mn-ea"/>
                <a:cs typeface="+mn-cs"/>
              </a:rPr>
              <a:t>The recent CJEU case of </a:t>
            </a:r>
            <a:r>
              <a:rPr lang="en-GB" sz="1200" i="1" kern="1200" dirty="0" smtClean="0">
                <a:solidFill>
                  <a:schemeClr val="tx1"/>
                </a:solidFill>
                <a:effectLst/>
                <a:latin typeface="+mn-lt"/>
                <a:ea typeface="+mn-ea"/>
                <a:cs typeface="+mn-cs"/>
              </a:rPr>
              <a:t>CHEZ </a:t>
            </a:r>
            <a:r>
              <a:rPr lang="en-GB" sz="1200" i="1" kern="1200" dirty="0" err="1" smtClean="0">
                <a:solidFill>
                  <a:schemeClr val="tx1"/>
                </a:solidFill>
                <a:effectLst/>
                <a:latin typeface="+mn-lt"/>
                <a:ea typeface="+mn-ea"/>
                <a:cs typeface="+mn-cs"/>
              </a:rPr>
              <a:t>Razpredelenie</a:t>
            </a:r>
            <a:r>
              <a:rPr lang="en-GB" sz="1200" i="1" kern="1200" dirty="0" smtClean="0">
                <a:solidFill>
                  <a:schemeClr val="tx1"/>
                </a:solidFill>
                <a:effectLst/>
                <a:latin typeface="+mn-lt"/>
                <a:ea typeface="+mn-ea"/>
                <a:cs typeface="+mn-cs"/>
              </a:rPr>
              <a:t> Bulgaria AD v </a:t>
            </a:r>
            <a:r>
              <a:rPr lang="en-GB" sz="1200" i="1" kern="1200" dirty="0" err="1" smtClean="0">
                <a:solidFill>
                  <a:schemeClr val="tx1"/>
                </a:solidFill>
                <a:effectLst/>
                <a:latin typeface="+mn-lt"/>
                <a:ea typeface="+mn-ea"/>
                <a:cs typeface="+mn-cs"/>
              </a:rPr>
              <a:t>Kamisia</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za</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zashita</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ot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diskriminatsia</a:t>
            </a:r>
            <a:r>
              <a:rPr lang="en-GB" sz="1200" kern="1200" dirty="0" err="1" smtClean="0">
                <a:solidFill>
                  <a:schemeClr val="tx1"/>
                </a:solidFill>
                <a:effectLst/>
                <a:latin typeface="+mn-lt"/>
                <a:ea typeface="+mn-ea"/>
                <a:cs typeface="+mn-cs"/>
              </a:rPr>
              <a:t>established</a:t>
            </a:r>
            <a:r>
              <a:rPr lang="en-GB" sz="1200" kern="1200" dirty="0" smtClean="0">
                <a:solidFill>
                  <a:schemeClr val="tx1"/>
                </a:solidFill>
                <a:effectLst/>
                <a:latin typeface="+mn-lt"/>
                <a:ea typeface="+mn-ea"/>
                <a:cs typeface="+mn-cs"/>
              </a:rPr>
              <a:t> that implementation of the directive also requires protection against associative indirect discrimination. The case concerned the practice of the local electricity supplier in an area mainly inhabited by Roma to place electricity meters at a height where it was impossible for consumers to read them without assistance. The complainant was not part of the Roma minority but lived in the area affected.</a:t>
            </a:r>
          </a:p>
          <a:p>
            <a:r>
              <a:rPr lang="en-US"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Positive action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Article 5 of the Race Directive allows for positive action, defined as ‘</a:t>
            </a:r>
            <a:r>
              <a:rPr lang="en-GB" sz="1200" i="1" kern="1200" dirty="0" smtClean="0">
                <a:solidFill>
                  <a:schemeClr val="tx1"/>
                </a:solidFill>
                <a:effectLst/>
                <a:latin typeface="+mn-lt"/>
                <a:ea typeface="+mn-ea"/>
                <a:cs typeface="+mn-cs"/>
              </a:rPr>
              <a:t>specific measures to prevent or compensate for disadvantages linked to racial or ethnic origin.’ </a:t>
            </a:r>
            <a:r>
              <a:rPr lang="en-GB" sz="1200" kern="1200" dirty="0" smtClean="0">
                <a:solidFill>
                  <a:schemeClr val="tx1"/>
                </a:solidFill>
                <a:effectLst/>
                <a:latin typeface="+mn-lt"/>
                <a:ea typeface="+mn-ea"/>
                <a:cs typeface="+mn-cs"/>
              </a:rPr>
              <a:t>More information can be found in the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report on the complex legal issues relating to the application of positive action measures.</a:t>
            </a:r>
          </a:p>
          <a:p>
            <a:r>
              <a:rPr lang="en-GB" sz="1200" kern="1200" dirty="0" smtClean="0">
                <a:solidFill>
                  <a:schemeClr val="tx1"/>
                </a:solidFill>
                <a:effectLst/>
                <a:latin typeface="+mn-lt"/>
                <a:ea typeface="+mn-ea"/>
                <a:cs typeface="+mn-cs"/>
              </a:rPr>
              <a:t>Some equality bodies raised concerns that positive action can be difficult to implement and can lead to complaints. In Great Britain, the Equality Body received complaints and queries about positive action in the context of recruitment for an internship where information for prospective applicants included express “diversity preferences” and a “target of recruiting three people who are either disabled or from black and ethnic minority backgrounds.” On enquiry, the organisation was able to demonstrate that they had considered research and evidence which highlighted disproportionately low representation people from ethnic minority backgrounds within their sector. Therefore, the aim they sought to achieve was to increase participation from these protected groups. They were clear that whilst information about disability and race was collected for monitoring purposes, it had been separated and had not been taken into account in the short-listing process and that only in the event of a tie-break (which had not been necessary), would the disability component alone be taken into account.</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Burden of proof</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Article 8 of the Directive provides that when a person establishes facts from which it may be presumed that there has been direct or indirect discrimination, it shall be for the respondent to prove that there has been no breach of the principle of equal treatment. This reversal of the burden of proof can be a useful tool for claimants. </a:t>
            </a:r>
          </a:p>
          <a:p>
            <a:r>
              <a:rPr lang="en-GB" sz="1200" kern="1200" dirty="0" smtClean="0">
                <a:solidFill>
                  <a:schemeClr val="tx1"/>
                </a:solidFill>
                <a:effectLst/>
                <a:latin typeface="+mn-lt"/>
                <a:ea typeface="+mn-ea"/>
                <a:cs typeface="+mn-cs"/>
              </a:rPr>
              <a:t>The Swedish Equality Body has concerns about the way the burden of proof is implemented and interpreted in their national courts in three cases. In two of the three cases, the Equality Body is pressing for a reference for a preliminary ruling on this matter. </a:t>
            </a:r>
            <a:r>
              <a:rPr lang="en-GB" sz="1200" i="1" kern="1200" dirty="0" smtClean="0">
                <a:solidFill>
                  <a:schemeClr val="tx1"/>
                </a:solidFill>
                <a:effectLst/>
                <a:latin typeface="+mn-lt"/>
                <a:ea typeface="+mn-ea"/>
                <a:cs typeface="+mn-cs"/>
              </a:rPr>
              <a:t>There is however a useful example of the reversal of the burden of proof in action. In Serbia, a social worker was found to have harassed and discriminated against five Roma women. There were sufficient separate accounts of sexual harassment, threats and physical attacks against the same perpetrator to transfer the burden of proof and the social worker was unable to refute the allegations.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Victimisation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race directive provides some protection against victimisation. Article 9 provides that Member States shall introduce into their national legal systems such measures as are necessary to protect individuals from any adverse treatment or adverse consequence as a reaction to a complaint or to proceedings aimed at enforcing compliance with the principle of equal treatment. </a:t>
            </a:r>
          </a:p>
          <a:p>
            <a:r>
              <a:rPr lang="en-GB" sz="1200" kern="1200" dirty="0" smtClean="0">
                <a:solidFill>
                  <a:schemeClr val="tx1"/>
                </a:solidFill>
                <a:effectLst/>
                <a:latin typeface="+mn-lt"/>
                <a:ea typeface="+mn-ea"/>
                <a:cs typeface="+mn-cs"/>
              </a:rPr>
              <a:t>However, the protection from victimisation has practical limitations. The Equality Body for Croatia reported a case in which a direct, first hand witness to Roma education discrimination changed the statement at the Court hearing. They suspect this was due to pressure from the small town community not to testify.</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Practical obstacles</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Awareness of rights/ expense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Equality Bodies reported that awareness of rights and access to advice and funding for cases is fundamental to enforcement. The Slovakian Equality Body reported that for Roma people in particular, awareness of rights can be a barrier reporting discrimination. The Italian and British Equality Bodies commented on the expense of litigation as a potential deterrent. </a:t>
            </a:r>
          </a:p>
          <a:p>
            <a:r>
              <a:rPr lang="en-GB" sz="1200" u="sng" kern="1200" dirty="0" smtClean="0">
                <a:solidFill>
                  <a:schemeClr val="tx1"/>
                </a:solidFill>
                <a:effectLst/>
                <a:latin typeface="+mn-lt"/>
                <a:ea typeface="+mn-ea"/>
                <a:cs typeface="+mn-cs"/>
              </a:rPr>
              <a:t>Gathering evidence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Equality Bodies for Croatia, Denmark, Great Britain, Italy, Latvia, Serbia and Sweden all reported difficulties related to evidence gathering and proving discrimination. Austria, France and Hungary reported that data collection based on ethnicity is unlawful, which can pose difficulties in finding a comparator. </a:t>
            </a:r>
          </a:p>
          <a:p>
            <a:r>
              <a:rPr lang="en-GB" sz="1200" kern="1200" dirty="0" smtClean="0">
                <a:solidFill>
                  <a:schemeClr val="tx1"/>
                </a:solidFill>
                <a:effectLst/>
                <a:latin typeface="+mn-lt"/>
                <a:ea typeface="+mn-ea"/>
                <a:cs typeface="+mn-cs"/>
              </a:rPr>
              <a:t>There may be problems finding witnesses who are willing to give evidence. For example, the Equality Body for Serbia pointed out that it is especially difficult to secure proof in the area of employment and healthcare service provision since victims of discrimination are usually alone with the discriminator. </a:t>
            </a:r>
          </a:p>
          <a:p>
            <a:r>
              <a:rPr lang="en-GB" sz="1200" kern="1200" dirty="0" smtClean="0">
                <a:solidFill>
                  <a:schemeClr val="tx1"/>
                </a:solidFill>
                <a:effectLst/>
                <a:latin typeface="+mn-lt"/>
                <a:ea typeface="+mn-ea"/>
                <a:cs typeface="+mn-cs"/>
              </a:rPr>
              <a:t>The impact of pursuing one strong case can be seen in the case from Great Britain (England) of </a:t>
            </a:r>
            <a:r>
              <a:rPr lang="en-GB" sz="1200" i="1" kern="1200" dirty="0" smtClean="0">
                <a:solidFill>
                  <a:schemeClr val="tx1"/>
                </a:solidFill>
                <a:effectLst/>
                <a:latin typeface="+mn-lt"/>
                <a:ea typeface="+mn-ea"/>
                <a:cs typeface="+mn-cs"/>
              </a:rPr>
              <a:t>The Traveller Movement and Others - v - J D Wetherspoon Pl. In this case, discussed above, the</a:t>
            </a:r>
            <a:r>
              <a:rPr lang="en-GB" sz="1200" kern="1200" dirty="0" smtClean="0">
                <a:solidFill>
                  <a:schemeClr val="tx1"/>
                </a:solidFill>
                <a:effectLst/>
                <a:latin typeface="+mn-lt"/>
                <a:ea typeface="+mn-ea"/>
                <a:cs typeface="+mn-cs"/>
              </a:rPr>
              <a:t> Claimants included a policeman, a priest and a lawyer who were not Gypsies or Travellers and who could provide strong testimony of what had happened.  After reviewing all the evidence and the CCTV footage that was available, the Judge found that 9 out of the 19 Claimants) had been discriminated against on racial grounds.  </a:t>
            </a:r>
          </a:p>
          <a:p>
            <a:r>
              <a:rPr lang="en-GB" sz="1200" kern="1200" dirty="0" smtClean="0">
                <a:solidFill>
                  <a:schemeClr val="tx1"/>
                </a:solidFill>
                <a:effectLst/>
                <a:latin typeface="+mn-lt"/>
                <a:ea typeface="+mn-ea"/>
                <a:cs typeface="+mn-cs"/>
              </a:rPr>
              <a:t>As a result of the publicity this case received, Gypsies and Travellers are now more likely to take their case forward and understand the requirement to have strong evidence to bring a case. The Equality Body is aware of (and has supported) a number of refusal of service cases where the offending service providers have settled the case without the need to litigate because of the mobile phone footage produced.</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Equality Body Toolbox</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Article 13 of the Directive requires member states to designate a body or bodies for the promotion of equal treatment without racial discrimination. Member states are free to determine what powers the Equality Body holds, but the competences must include providing independent assistance to victims of discrimination in pursuing their complaints about discrimination, conducting independent surveys concerning discrimination, publishing independent reports and making recommendations on any issue relating to such discrimination. </a:t>
            </a:r>
          </a:p>
          <a:p>
            <a:r>
              <a:rPr lang="en-GB" sz="1200" kern="1200" dirty="0" smtClean="0">
                <a:solidFill>
                  <a:schemeClr val="tx1"/>
                </a:solidFill>
                <a:effectLst/>
                <a:latin typeface="+mn-lt"/>
                <a:ea typeface="+mn-ea"/>
                <a:cs typeface="+mn-cs"/>
              </a:rPr>
              <a:t>The powers of Equality Bodies to enforce laws which combat racial discrimination therefore vary between member states. More detailed information can be found in the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Report on the competencies and powers available to equality bodies. Equality Bodies have reported both useful tools as well as limitations in their enforcement powers, and this disparity was reported to present one of the greatest challenges. </a:t>
            </a:r>
          </a:p>
          <a:p>
            <a:r>
              <a:rPr lang="en-GB" sz="1200" u="sng" kern="1200" dirty="0" smtClean="0">
                <a:solidFill>
                  <a:schemeClr val="tx1"/>
                </a:solidFill>
                <a:effectLst/>
                <a:latin typeface="+mn-lt"/>
                <a:ea typeface="+mn-ea"/>
                <a:cs typeface="+mn-cs"/>
              </a:rPr>
              <a:t>Tools for data and evidence gathering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Situation testing has proven to be a powerful tool available to some Equality Bodies (</a:t>
            </a:r>
            <a:r>
              <a:rPr lang="en-GB" sz="1200" kern="1200" dirty="0" err="1" smtClean="0">
                <a:solidFill>
                  <a:schemeClr val="tx1"/>
                </a:solidFill>
                <a:effectLst/>
                <a:latin typeface="+mn-lt"/>
                <a:ea typeface="+mn-ea"/>
                <a:cs typeface="+mn-cs"/>
              </a:rPr>
              <a:t>eg</a:t>
            </a:r>
            <a:r>
              <a:rPr lang="en-GB" sz="1200" kern="1200" dirty="0" smtClean="0">
                <a:solidFill>
                  <a:schemeClr val="tx1"/>
                </a:solidFill>
                <a:effectLst/>
                <a:latin typeface="+mn-lt"/>
                <a:ea typeface="+mn-ea"/>
                <a:cs typeface="+mn-cs"/>
              </a:rPr>
              <a:t> Italy, France) but not others such as Austria. The French Equality Body has been asked to provide methodological support on situation testing to the State Prosecutor’s Offices. An Austrian University study on the influence of different names on the job application process concluded that applicants with a foreign name are at a disadvantage and this study has been used in cases and for awareness raising purposes.</a:t>
            </a:r>
          </a:p>
          <a:p>
            <a:r>
              <a:rPr lang="en-GB" sz="1200" kern="1200" dirty="0" smtClean="0">
                <a:solidFill>
                  <a:schemeClr val="tx1"/>
                </a:solidFill>
                <a:effectLst/>
                <a:latin typeface="+mn-lt"/>
                <a:ea typeface="+mn-ea"/>
                <a:cs typeface="+mn-cs"/>
              </a:rPr>
              <a:t>Examples of successful use of situation testing:</a:t>
            </a:r>
          </a:p>
          <a:p>
            <a:pPr lvl="0"/>
            <a:r>
              <a:rPr lang="en-GB" sz="1200" kern="1200" dirty="0" smtClean="0">
                <a:solidFill>
                  <a:schemeClr val="tx1"/>
                </a:solidFill>
                <a:effectLst/>
                <a:latin typeface="+mn-lt"/>
                <a:ea typeface="+mn-ea"/>
                <a:cs typeface="+mn-cs"/>
              </a:rPr>
              <a:t>France: this has been successfully used to tackle the discriminatory refusal to access housing as well as Parisian taxis declining guide dogs.</a:t>
            </a:r>
          </a:p>
          <a:p>
            <a:pPr lvl="0"/>
            <a:r>
              <a:rPr lang="en-GB" sz="1200" kern="1200" dirty="0" smtClean="0">
                <a:solidFill>
                  <a:schemeClr val="tx1"/>
                </a:solidFill>
                <a:effectLst/>
                <a:latin typeface="+mn-lt"/>
                <a:ea typeface="+mn-ea"/>
                <a:cs typeface="+mn-cs"/>
              </a:rPr>
              <a:t>Austria: individuals have carried out situation testing by using fake email accounts to enquire about jobs. This has reportedly been very effective in creating doubts about the reasons for a rejection.</a:t>
            </a:r>
          </a:p>
          <a:p>
            <a:r>
              <a:rPr lang="en-GB" sz="1200" kern="1200" dirty="0" smtClean="0">
                <a:solidFill>
                  <a:schemeClr val="tx1"/>
                </a:solidFill>
                <a:effectLst/>
                <a:latin typeface="+mn-lt"/>
                <a:ea typeface="+mn-ea"/>
                <a:cs typeface="+mn-cs"/>
              </a:rPr>
              <a:t>The Bulgarian Equality Body can appoint a rapporteur with full investigative powers including gathering written evidence, using officers and external experts, obtaining classified information, questioning witnesses and demanding explanations about matters under investigation. Those refusing to comply face a fine. Whereas in Denmark, where the Board of Equal Treatment has no authority to summon witnesses, evidence such as a text, letter or video would be required to prove discrimination. </a:t>
            </a:r>
          </a:p>
          <a:p>
            <a:r>
              <a:rPr lang="en-GB" sz="1200" kern="1200" dirty="0" smtClean="0">
                <a:solidFill>
                  <a:schemeClr val="tx1"/>
                </a:solidFill>
                <a:effectLst/>
                <a:latin typeface="+mn-lt"/>
                <a:ea typeface="+mn-ea"/>
                <a:cs typeface="+mn-cs"/>
              </a:rPr>
              <a:t>The Equality Body for Great Britain has powers to conduct inquiries, investigations and assessments. In the course of these, the Equality Body can require any person to provide information, produce documents and give oral evidence. </a:t>
            </a:r>
          </a:p>
          <a:p>
            <a:r>
              <a:rPr lang="en-GB" sz="1200" u="sng" kern="1200" dirty="0" smtClean="0">
                <a:solidFill>
                  <a:schemeClr val="tx1"/>
                </a:solidFill>
                <a:effectLst/>
                <a:latin typeface="+mn-lt"/>
                <a:ea typeface="+mn-ea"/>
                <a:cs typeface="+mn-cs"/>
              </a:rPr>
              <a:t>Tools for enforcement</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Equality Bodies also have a wide range of enforcement powers. Some Equality Bodies are able to file </a:t>
            </a:r>
            <a:r>
              <a:rPr lang="en-GB" sz="1200" kern="1200" dirty="0" err="1" smtClean="0">
                <a:solidFill>
                  <a:schemeClr val="tx1"/>
                </a:solidFill>
                <a:effectLst/>
                <a:latin typeface="+mn-lt"/>
                <a:ea typeface="+mn-ea"/>
                <a:cs typeface="+mn-cs"/>
              </a:rPr>
              <a:t>actio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popularis</a:t>
            </a:r>
            <a:r>
              <a:rPr lang="en-GB" sz="1200" kern="1200" dirty="0" smtClean="0">
                <a:solidFill>
                  <a:schemeClr val="tx1"/>
                </a:solidFill>
                <a:effectLst/>
                <a:latin typeface="+mn-lt"/>
                <a:ea typeface="+mn-ea"/>
                <a:cs typeface="+mn-cs"/>
              </a:rPr>
              <a:t> / class actions, and others are not. The Equality Body for the Czech Republic highlights this as an example of an obstacle to tackling systemic discrimination. In France class actions are not yet possible but a change in law is under discussion at the French National Assembly. The Equality Body for Great Britain has legal powers which enable the Equality Body to support cases (by bringing cases in-house or providing financial support), intervene in cases and raise own name judicial reviews. The Equality Body undertakes strategic litigation to clarify the law and establish clear precedents for future cases. </a:t>
            </a:r>
          </a:p>
          <a:p>
            <a:r>
              <a:rPr lang="en-GB" sz="1200" kern="1200" dirty="0" smtClean="0">
                <a:solidFill>
                  <a:schemeClr val="tx1"/>
                </a:solidFill>
                <a:effectLst/>
                <a:latin typeface="+mn-lt"/>
                <a:ea typeface="+mn-ea"/>
                <a:cs typeface="+mn-cs"/>
              </a:rPr>
              <a:t>Examples of different sanctions:</a:t>
            </a:r>
          </a:p>
          <a:p>
            <a:pPr lvl="0"/>
            <a:r>
              <a:rPr lang="en-GB" sz="1200" kern="1200" dirty="0" smtClean="0">
                <a:solidFill>
                  <a:schemeClr val="tx1"/>
                </a:solidFill>
                <a:effectLst/>
                <a:latin typeface="+mn-lt"/>
                <a:ea typeface="+mn-ea"/>
                <a:cs typeface="+mn-cs"/>
              </a:rPr>
              <a:t>Hungary: the Equality Body ordered the municipality to develop an action plan, required publication of a discrimination decision on the website of the municipality for 90 days as well as imposing a fine. </a:t>
            </a:r>
          </a:p>
          <a:p>
            <a:pPr lvl="0"/>
            <a:r>
              <a:rPr lang="en-GB" sz="1200" kern="1200" dirty="0" smtClean="0">
                <a:solidFill>
                  <a:schemeClr val="tx1"/>
                </a:solidFill>
                <a:effectLst/>
                <a:latin typeface="+mn-lt"/>
                <a:ea typeface="+mn-ea"/>
                <a:cs typeface="+mn-cs"/>
              </a:rPr>
              <a:t>Serbia: a social worker had to write an apology and the social work department had to publish the decision and the apology.</a:t>
            </a:r>
          </a:p>
          <a:p>
            <a:pPr lvl="0"/>
            <a:r>
              <a:rPr lang="en-GB" sz="1200" kern="1200" dirty="0" smtClean="0">
                <a:solidFill>
                  <a:schemeClr val="tx1"/>
                </a:solidFill>
                <a:effectLst/>
                <a:latin typeface="+mn-lt"/>
                <a:ea typeface="+mn-ea"/>
                <a:cs typeface="+mn-cs"/>
              </a:rPr>
              <a:t>The Equality Bodies for Bulgaria, Portugal and Hungary can impose fines</a:t>
            </a:r>
          </a:p>
          <a:p>
            <a:pPr lvl="0"/>
            <a:r>
              <a:rPr lang="en-GB" sz="1200" kern="1200" dirty="0" smtClean="0">
                <a:solidFill>
                  <a:schemeClr val="tx1"/>
                </a:solidFill>
                <a:effectLst/>
                <a:latin typeface="+mn-lt"/>
                <a:ea typeface="+mn-ea"/>
                <a:cs typeface="+mn-cs"/>
              </a:rPr>
              <a:t>The Equality Body for Sweden remarked that the compensation levels that are being awarded by Swedish courts are insufficient to deter discrimination, or might only deter small actors. Individuals must then balance the risk of an award of expenses against the prospects of a low award of damages. In addition, whilst the Equality Body can take action where there is no victim, there is no pecuniary sanction available.</a:t>
            </a:r>
          </a:p>
          <a:p>
            <a:pPr lvl="0"/>
            <a:r>
              <a:rPr lang="en-GB" sz="1200" kern="1200" dirty="0" smtClean="0">
                <a:solidFill>
                  <a:schemeClr val="tx1"/>
                </a:solidFill>
                <a:effectLst/>
                <a:latin typeface="+mn-lt"/>
                <a:ea typeface="+mn-ea"/>
                <a:cs typeface="+mn-cs"/>
              </a:rPr>
              <a:t>In Great Britain, the Equality Body can enter into binding agreements, issue compliance notices and apply for injunctions/ interdicts.</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Conclusion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This chapter has posed the question of what legal obstacles and practical challenges exist when tackling racial/ ethnic origin discrimination. Analysis of the responses suggests that the most commonly encountered practical challenges are a lack of awareness of rights, difficulties gathering data as well as evidence where the victim is the only witness or other witnesses are reluctant to come forward. However, some important tools have been identified which may assist in facing these challenges. We have mentioned five important tools in the Race Directive itself; protection for the legal person, protection for discrimination by association, positive action, the reversal of the burden of proof and victimisation measures. Some Equality Bodies reported on the important role of their robust powers, such as including calling witnesses, situation testing and imposing fines for non-compliance. However other Equality Body powers are more limited and there was acknowledgement of the need to strengthen the toolbox of the equality bodies in order to achieve greater progress. </a:t>
            </a:r>
          </a:p>
          <a:p>
            <a:r>
              <a:rPr lang="en-GB" sz="1200" kern="1200" dirty="0" smtClean="0">
                <a:solidFill>
                  <a:schemeClr val="tx1"/>
                </a:solidFill>
                <a:effectLst/>
                <a:latin typeface="+mn-lt"/>
                <a:ea typeface="+mn-ea"/>
                <a:cs typeface="+mn-cs"/>
              </a:rPr>
              <a:t> </a:t>
            </a:r>
          </a:p>
          <a:p>
            <a:r>
              <a:rPr lang="fr-BE" sz="1200" kern="1200" dirty="0" err="1" smtClean="0">
                <a:solidFill>
                  <a:schemeClr val="tx1"/>
                </a:solidFill>
                <a:effectLst/>
                <a:latin typeface="+mn-lt"/>
                <a:ea typeface="+mn-ea"/>
                <a:cs typeface="+mn-cs"/>
              </a:rPr>
              <a:t>Recital</a:t>
            </a:r>
            <a:r>
              <a:rPr lang="fr-BE" sz="1200" kern="1200" dirty="0" smtClean="0">
                <a:solidFill>
                  <a:schemeClr val="tx1"/>
                </a:solidFill>
                <a:effectLst/>
                <a:latin typeface="+mn-lt"/>
                <a:ea typeface="+mn-ea"/>
                <a:cs typeface="+mn-cs"/>
              </a:rPr>
              <a:t> 16 of the Race Directive</a:t>
            </a:r>
            <a:endParaRPr lang="en-GB" sz="1200" kern="1200" dirty="0" smtClean="0">
              <a:solidFill>
                <a:schemeClr val="tx1"/>
              </a:solidFill>
              <a:effectLst/>
              <a:latin typeface="+mn-lt"/>
              <a:ea typeface="+mn-ea"/>
              <a:cs typeface="+mn-cs"/>
            </a:endParaRPr>
          </a:p>
          <a:p>
            <a:r>
              <a:rPr lang="fr-BE" sz="1200" kern="1200" dirty="0" smtClean="0">
                <a:solidFill>
                  <a:schemeClr val="tx1"/>
                </a:solidFill>
                <a:effectLst/>
                <a:latin typeface="+mn-lt"/>
                <a:ea typeface="+mn-ea"/>
                <a:cs typeface="+mn-cs"/>
              </a:rPr>
              <a:t>C-83/14 CJEU</a:t>
            </a:r>
            <a:endParaRPr lang="en-GB" sz="1200" kern="1200" dirty="0" smtClean="0">
              <a:solidFill>
                <a:schemeClr val="tx1"/>
              </a:solidFill>
              <a:effectLst/>
              <a:latin typeface="+mn-lt"/>
              <a:ea typeface="+mn-ea"/>
              <a:cs typeface="+mn-cs"/>
            </a:endParaRPr>
          </a:p>
          <a:p>
            <a:r>
              <a:rPr lang="fr-BE" sz="1200" u="sng" kern="1200" dirty="0" smtClean="0">
                <a:solidFill>
                  <a:schemeClr val="tx1"/>
                </a:solidFill>
                <a:effectLst/>
                <a:latin typeface="+mn-lt"/>
                <a:ea typeface="+mn-ea"/>
                <a:cs typeface="+mn-cs"/>
                <a:hlinkClick r:id="rId3"/>
              </a:rPr>
              <a:t>http://www.equineteurope.org/Positive-Action-Measures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recital and Article 8 clarify that Member States need not apply this rule to proceedings in which it is for the court or other competent body to investigate the facts of the case e.g. where the plaintiff is not required to prove the facts, which it is for the court or competent body to investigate.</a:t>
            </a:r>
          </a:p>
          <a:p>
            <a:r>
              <a:rPr lang="en-US" sz="1200" u="sng" kern="1200" dirty="0" smtClean="0">
                <a:solidFill>
                  <a:schemeClr val="tx1"/>
                </a:solidFill>
                <a:effectLst/>
                <a:latin typeface="+mn-lt"/>
                <a:ea typeface="+mn-ea"/>
                <a:cs typeface="+mn-cs"/>
                <a:hlinkClick r:id="rId4"/>
              </a:rPr>
              <a:t>http://www.equineteurope.org/Strategic-Enforcement-Powers-and</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I think this is a really clear explanation and a very useful addition/expansion. thanks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I separated this part from the legal persons part and added some more info.</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10</a:t>
            </a:fld>
            <a:endParaRPr lang="en-GB"/>
          </a:p>
        </p:txBody>
      </p:sp>
    </p:spTree>
    <p:extLst>
      <p:ext uri="{BB962C8B-B14F-4D97-AF65-F5344CB8AC3E}">
        <p14:creationId xmlns:p14="http://schemas.microsoft.com/office/powerpoint/2010/main" val="1496792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Equality bodies identified several good practices in combating discrimination on the ground of race and ethnicity. This chapter lists the good practices reported by the equality bodies and describes some of them in detail. There are areas of complaint handling, training, awareness raising, research and cooperation with stakeholders.</a:t>
            </a:r>
          </a:p>
          <a:p>
            <a:r>
              <a:rPr lang="en-GB" sz="1200" kern="1200" dirty="0" smtClean="0">
                <a:solidFill>
                  <a:schemeClr val="tx1"/>
                </a:solidFill>
                <a:effectLst/>
                <a:latin typeface="+mn-lt"/>
                <a:ea typeface="+mn-ea"/>
                <a:cs typeface="+mn-cs"/>
              </a:rPr>
              <a:t> </a:t>
            </a:r>
          </a:p>
          <a:p>
            <a:r>
              <a:rPr lang="en-GB" sz="1200" b="1" kern="1200" dirty="0" smtClean="0">
                <a:solidFill>
                  <a:schemeClr val="tx1"/>
                </a:solidFill>
                <a:effectLst/>
                <a:latin typeface="+mn-lt"/>
                <a:ea typeface="+mn-ea"/>
                <a:cs typeface="+mn-cs"/>
              </a:rPr>
              <a:t>Complaint handling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 equality bodies reported practises that enable the victims of discrimination to obtain help more easily. For example, the Italian Equality Body</a:t>
            </a:r>
            <a:r>
              <a:rPr lang="en-GB" sz="1200" i="1" kern="1200" dirty="0" smtClean="0">
                <a:solidFill>
                  <a:schemeClr val="tx1"/>
                </a:solidFill>
                <a:effectLst/>
                <a:latin typeface="+mn-lt"/>
                <a:ea typeface="+mn-ea"/>
                <a:cs typeface="+mn-cs"/>
              </a:rPr>
              <a:t> established a </a:t>
            </a:r>
            <a:r>
              <a:rPr lang="en-GB" sz="1200" b="1" i="1" kern="1200" dirty="0" smtClean="0">
                <a:solidFill>
                  <a:schemeClr val="tx1"/>
                </a:solidFill>
                <a:effectLst/>
                <a:latin typeface="+mn-lt"/>
                <a:ea typeface="+mn-ea"/>
                <a:cs typeface="+mn-cs"/>
              </a:rPr>
              <a:t>Solidarity Fund</a:t>
            </a:r>
            <a:r>
              <a:rPr lang="en-GB" sz="1200" i="1" kern="1200" dirty="0" smtClean="0">
                <a:solidFill>
                  <a:schemeClr val="tx1"/>
                </a:solidFill>
                <a:effectLst/>
                <a:latin typeface="+mn-lt"/>
                <a:ea typeface="+mn-ea"/>
                <a:cs typeface="+mn-cs"/>
              </a:rPr>
              <a:t> </a:t>
            </a:r>
            <a:r>
              <a:rPr lang="en-GB" sz="1200" b="1" i="1" kern="1200" dirty="0" smtClean="0">
                <a:solidFill>
                  <a:schemeClr val="tx1"/>
                </a:solidFill>
                <a:effectLst/>
                <a:latin typeface="+mn-lt"/>
                <a:ea typeface="+mn-ea"/>
                <a:cs typeface="+mn-cs"/>
              </a:rPr>
              <a:t>for the legal protection of the victims of discrimination</a:t>
            </a:r>
            <a:r>
              <a:rPr lang="en-GB" sz="1200" i="1" kern="1200" dirty="0" smtClean="0">
                <a:solidFill>
                  <a:schemeClr val="tx1"/>
                </a:solidFill>
                <a:effectLst/>
                <a:latin typeface="+mn-lt"/>
                <a:ea typeface="+mn-ea"/>
                <a:cs typeface="+mn-cs"/>
              </a:rPr>
              <a:t>, which enables complainants to access legal fees for judicial proceedings which in turn will be reimbursed in the event of a positive outcome.</a:t>
            </a:r>
            <a:r>
              <a:rPr lang="en-GB" sz="1200" kern="1200" dirty="0" smtClean="0">
                <a:solidFill>
                  <a:schemeClr val="tx1"/>
                </a:solidFill>
                <a:effectLst/>
                <a:latin typeface="+mn-lt"/>
                <a:ea typeface="+mn-ea"/>
                <a:cs typeface="+mn-cs"/>
              </a:rPr>
              <a:t>; The Portuguese Equality Body made the lodging of complaints more accessible using an online form  and participated in the mediation between local associations and public authorities to tackle and prevent racial discrimination. Some good practices are further detailed below:</a:t>
            </a:r>
          </a:p>
          <a:p>
            <a:pPr lvl="0"/>
            <a:r>
              <a:rPr lang="en-GB" sz="1200" kern="1200" dirty="0" smtClean="0">
                <a:solidFill>
                  <a:schemeClr val="tx1"/>
                </a:solidFill>
                <a:effectLst/>
                <a:latin typeface="+mn-lt"/>
                <a:ea typeface="+mn-ea"/>
                <a:cs typeface="+mn-cs"/>
              </a:rPr>
              <a:t>The Albanian equality body has received more complaints from Roma in the course of </a:t>
            </a:r>
            <a:r>
              <a:rPr lang="en-GB" sz="1200" b="1" kern="1200" dirty="0" smtClean="0">
                <a:solidFill>
                  <a:schemeClr val="tx1"/>
                </a:solidFill>
                <a:effectLst/>
                <a:latin typeface="+mn-lt"/>
                <a:ea typeface="+mn-ea"/>
                <a:cs typeface="+mn-cs"/>
              </a:rPr>
              <a:t>open days</a:t>
            </a:r>
            <a:r>
              <a:rPr lang="en-GB" sz="1200" kern="1200" dirty="0" smtClean="0">
                <a:solidFill>
                  <a:schemeClr val="tx1"/>
                </a:solidFill>
                <a:effectLst/>
                <a:latin typeface="+mn-lt"/>
                <a:ea typeface="+mn-ea"/>
                <a:cs typeface="+mn-cs"/>
              </a:rPr>
              <a:t> that targeted prospective Roma clients. Based on the issues raised by the Roma community (mainly related to social rights and assistance, employment, housing, use of offensive language) the equality body has sent recommendations to the relevant institutions.</a:t>
            </a:r>
          </a:p>
          <a:p>
            <a:pPr lvl="0"/>
            <a:r>
              <a:rPr lang="en-GB" sz="1200" kern="1200" dirty="0" smtClean="0">
                <a:solidFill>
                  <a:schemeClr val="tx1"/>
                </a:solidFill>
                <a:effectLst/>
                <a:latin typeface="+mn-lt"/>
                <a:ea typeface="+mn-ea"/>
                <a:cs typeface="+mn-cs"/>
              </a:rPr>
              <a:t>The Bulgarian equality body set up 24 </a:t>
            </a:r>
            <a:r>
              <a:rPr lang="en-GB" sz="1200" b="1" kern="1200" dirty="0" smtClean="0">
                <a:solidFill>
                  <a:schemeClr val="tx1"/>
                </a:solidFill>
                <a:effectLst/>
                <a:latin typeface="+mn-lt"/>
                <a:ea typeface="+mn-ea"/>
                <a:cs typeface="+mn-cs"/>
              </a:rPr>
              <a:t>regional offices</a:t>
            </a:r>
            <a:r>
              <a:rPr lang="en-GB" sz="1200" kern="1200" dirty="0" smtClean="0">
                <a:solidFill>
                  <a:schemeClr val="tx1"/>
                </a:solidFill>
                <a:effectLst/>
                <a:latin typeface="+mn-lt"/>
                <a:ea typeface="+mn-ea"/>
                <a:cs typeface="+mn-cs"/>
              </a:rPr>
              <a:t>. They cover the country, so that everyone who feels discriminated against receives adequate consultation and methodological assistance in his/her place of residence.</a:t>
            </a:r>
          </a:p>
          <a:p>
            <a:pPr lvl="0"/>
            <a:r>
              <a:rPr lang="en-GB" sz="1200" kern="1200" dirty="0" smtClean="0">
                <a:solidFill>
                  <a:schemeClr val="tx1"/>
                </a:solidFill>
                <a:effectLst/>
                <a:latin typeface="+mn-lt"/>
                <a:ea typeface="+mn-ea"/>
                <a:cs typeface="+mn-cs"/>
              </a:rPr>
              <a:t>The French equality body created a </a:t>
            </a:r>
            <a:r>
              <a:rPr lang="en-GB" sz="1200" b="1" kern="1200" dirty="0" smtClean="0">
                <a:solidFill>
                  <a:schemeClr val="tx1"/>
                </a:solidFill>
                <a:effectLst/>
                <a:latin typeface="+mn-lt"/>
                <a:ea typeface="+mn-ea"/>
                <a:cs typeface="+mn-cs"/>
              </a:rPr>
              <a:t>specific service named ‘Basic rights of foreigners’</a:t>
            </a:r>
            <a:r>
              <a:rPr lang="en-GB" sz="1200" kern="1200" dirty="0" smtClean="0">
                <a:solidFill>
                  <a:schemeClr val="tx1"/>
                </a:solidFill>
                <a:effectLst/>
                <a:latin typeface="+mn-lt"/>
                <a:ea typeface="+mn-ea"/>
                <a:cs typeface="+mn-cs"/>
              </a:rPr>
              <a:t> (Droits </a:t>
            </a:r>
            <a:r>
              <a:rPr lang="en-GB" sz="1200" kern="1200" dirty="0" err="1" smtClean="0">
                <a:solidFill>
                  <a:schemeClr val="tx1"/>
                </a:solidFill>
                <a:effectLst/>
                <a:latin typeface="+mn-lt"/>
                <a:ea typeface="+mn-ea"/>
                <a:cs typeface="+mn-cs"/>
              </a:rPr>
              <a:t>fondamentaux</a:t>
            </a:r>
            <a:r>
              <a:rPr lang="en-GB" sz="1200" kern="1200" dirty="0" smtClean="0">
                <a:solidFill>
                  <a:schemeClr val="tx1"/>
                </a:solidFill>
                <a:effectLst/>
                <a:latin typeface="+mn-lt"/>
                <a:ea typeface="+mn-ea"/>
                <a:cs typeface="+mn-cs"/>
              </a:rPr>
              <a:t> des </a:t>
            </a:r>
            <a:r>
              <a:rPr lang="en-GB" sz="1200" kern="1200" dirty="0" err="1" smtClean="0">
                <a:solidFill>
                  <a:schemeClr val="tx1"/>
                </a:solidFill>
                <a:effectLst/>
                <a:latin typeface="+mn-lt"/>
                <a:ea typeface="+mn-ea"/>
                <a:cs typeface="+mn-cs"/>
              </a:rPr>
              <a:t>étrangers</a:t>
            </a:r>
            <a:r>
              <a:rPr lang="en-GB" sz="1200" kern="1200" dirty="0" smtClean="0">
                <a:solidFill>
                  <a:schemeClr val="tx1"/>
                </a:solidFill>
                <a:effectLst/>
                <a:latin typeface="+mn-lt"/>
                <a:ea typeface="+mn-ea"/>
                <a:cs typeface="+mn-cs"/>
              </a:rPr>
              <a:t>). The service is competent to deal with cases of entry and residence of foreigners and equal treatment in access to social rights, housing, healthcare and other rights that are usually granted by public services.</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Training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Equality bodies target different institutions and groups of people for training in anti-discrimination law. This training may be general or aimed at a particular protected ground or field. The survey conducted among equality bodies revealed that some provide training to stakeholders in the public sector – judges (Albania), staff of local governments (Albania), police (Belgium). Some provide training to stakeholders in the private sector:</a:t>
            </a:r>
          </a:p>
          <a:p>
            <a:pPr lvl="0"/>
            <a:r>
              <a:rPr lang="en-GB" sz="1200" kern="1200" dirty="0" smtClean="0">
                <a:solidFill>
                  <a:schemeClr val="tx1"/>
                </a:solidFill>
                <a:effectLst/>
                <a:latin typeface="+mn-lt"/>
                <a:ea typeface="+mn-ea"/>
                <a:cs typeface="+mn-cs"/>
              </a:rPr>
              <a:t>The Belgian equality body developed an </a:t>
            </a:r>
            <a:r>
              <a:rPr lang="en-GB" sz="1200" b="1" kern="1200" dirty="0" smtClean="0">
                <a:solidFill>
                  <a:schemeClr val="tx1"/>
                </a:solidFill>
                <a:effectLst/>
                <a:latin typeface="+mn-lt"/>
                <a:ea typeface="+mn-ea"/>
                <a:cs typeface="+mn-cs"/>
              </a:rPr>
              <a:t>online tool called ‘</a:t>
            </a:r>
            <a:r>
              <a:rPr lang="en-GB" sz="1200" b="1" kern="1200" dirty="0" err="1" smtClean="0">
                <a:solidFill>
                  <a:schemeClr val="tx1"/>
                </a:solidFill>
                <a:effectLst/>
                <a:latin typeface="+mn-lt"/>
                <a:ea typeface="+mn-ea"/>
                <a:cs typeface="+mn-cs"/>
              </a:rPr>
              <a:t>eDiv</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t>
            </a:r>
            <a:r>
              <a:rPr lang="en-GB" sz="1200" u="sng" kern="1200" dirty="0" smtClean="0">
                <a:solidFill>
                  <a:schemeClr val="tx1"/>
                </a:solidFill>
                <a:effectLst/>
                <a:latin typeface="+mn-lt"/>
                <a:ea typeface="+mn-ea"/>
                <a:cs typeface="+mn-cs"/>
                <a:hlinkClick r:id="rId3"/>
              </a:rPr>
              <a:t>www.ediv.be</a:t>
            </a:r>
            <a:r>
              <a:rPr lang="en-GB" sz="1200" kern="1200" dirty="0" smtClean="0">
                <a:solidFill>
                  <a:schemeClr val="tx1"/>
                </a:solidFill>
                <a:effectLst/>
                <a:latin typeface="+mn-lt"/>
                <a:ea typeface="+mn-ea"/>
                <a:cs typeface="+mn-cs"/>
              </a:rPr>
              <a:t>). It provides a free online training program for managers and HR officers (from both private and public sector) that allows to explore the anti-discrimination legislation in an accessible way. It covers all the protected grounds. It contains two parts – interactive online module on antidiscrimination legislation and database of 120 practical cases. The program is available in Dutch and French.</a:t>
            </a:r>
          </a:p>
          <a:p>
            <a:pPr lvl="0"/>
            <a:r>
              <a:rPr lang="en-GB" sz="1200" kern="1200" dirty="0" smtClean="0">
                <a:solidFill>
                  <a:schemeClr val="tx1"/>
                </a:solidFill>
                <a:effectLst/>
                <a:latin typeface="+mn-lt"/>
                <a:ea typeface="+mn-ea"/>
                <a:cs typeface="+mn-cs"/>
              </a:rPr>
              <a:t>The Portuguese High Commission for Migration conducted </a:t>
            </a:r>
            <a:r>
              <a:rPr lang="en-GB" sz="1200" b="1" kern="1200" dirty="0" smtClean="0">
                <a:solidFill>
                  <a:schemeClr val="tx1"/>
                </a:solidFill>
                <a:effectLst/>
                <a:latin typeface="+mn-lt"/>
                <a:ea typeface="+mn-ea"/>
                <a:cs typeface="+mn-cs"/>
              </a:rPr>
              <a:t>training sessions for media professionals</a:t>
            </a:r>
            <a:r>
              <a:rPr lang="en-GB" sz="1200" kern="1200" dirty="0" smtClean="0">
                <a:solidFill>
                  <a:schemeClr val="tx1"/>
                </a:solidFill>
                <a:effectLst/>
                <a:latin typeface="+mn-lt"/>
                <a:ea typeface="+mn-ea"/>
                <a:cs typeface="+mn-cs"/>
              </a:rPr>
              <a:t>. It focused on ways to address migration and ethnic minority issues. The workshops were attended by journalists from TV, radio and press.</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Awareness raising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examples of awareness raising practices were the most numerous and also the most creative. Equality bodies reported open lectures at the university (Albania), short movies starring Roma aiming to improve their stereotypical image (Belgium), special website ‘Say Stop Now’ collecting incidents of hate crime (Denmark), support to art projects targeting Roma (Germany), social network campaign ‘I am not a racist, but…’ (Italy), running a national action week against racism (Italy), promotion of anonymised  employment applications (Norway), distribution of colouring books and pencils in skin tones to pre-school children (Portugal) and education activities on anti-discrimination, labour law and human trafficking in Roma communities (Slovakia). More details on other good practices:</a:t>
            </a:r>
          </a:p>
          <a:p>
            <a:pPr lvl="0"/>
            <a:r>
              <a:rPr lang="en-GB" sz="1200" kern="1200" dirty="0" smtClean="0">
                <a:solidFill>
                  <a:schemeClr val="tx1"/>
                </a:solidFill>
                <a:effectLst/>
                <a:latin typeface="+mn-lt"/>
                <a:ea typeface="+mn-ea"/>
                <a:cs typeface="+mn-cs"/>
              </a:rPr>
              <a:t>The French equality body has launched a </a:t>
            </a:r>
            <a:r>
              <a:rPr lang="en-GB" sz="1200" b="1" kern="1200" dirty="0" smtClean="0">
                <a:solidFill>
                  <a:schemeClr val="tx1"/>
                </a:solidFill>
                <a:effectLst/>
                <a:latin typeface="+mn-lt"/>
                <a:ea typeface="+mn-ea"/>
                <a:cs typeface="+mn-cs"/>
              </a:rPr>
              <a:t>website ‘</a:t>
            </a:r>
            <a:r>
              <a:rPr lang="en-GB" sz="1200" b="1" kern="1200" dirty="0" err="1" smtClean="0">
                <a:solidFill>
                  <a:schemeClr val="tx1"/>
                </a:solidFill>
                <a:effectLst/>
                <a:latin typeface="+mn-lt"/>
                <a:ea typeface="+mn-ea"/>
                <a:cs typeface="+mn-cs"/>
              </a:rPr>
              <a:t>Egalité</a:t>
            </a:r>
            <a:r>
              <a:rPr lang="en-GB" sz="1200" b="1" kern="1200" dirty="0" smtClean="0">
                <a:solidFill>
                  <a:schemeClr val="tx1"/>
                </a:solidFill>
                <a:effectLst/>
                <a:latin typeface="+mn-lt"/>
                <a:ea typeface="+mn-ea"/>
                <a:cs typeface="+mn-cs"/>
              </a:rPr>
              <a:t> </a:t>
            </a:r>
            <a:r>
              <a:rPr lang="en-GB" sz="1200" b="1" kern="1200" dirty="0" err="1" smtClean="0">
                <a:solidFill>
                  <a:schemeClr val="tx1"/>
                </a:solidFill>
                <a:effectLst/>
                <a:latin typeface="+mn-lt"/>
                <a:ea typeface="+mn-ea"/>
                <a:cs typeface="+mn-cs"/>
              </a:rPr>
              <a:t>contre</a:t>
            </a:r>
            <a:r>
              <a:rPr lang="en-GB" sz="1200" b="1" kern="1200" dirty="0" smtClean="0">
                <a:solidFill>
                  <a:schemeClr val="tx1"/>
                </a:solidFill>
                <a:effectLst/>
                <a:latin typeface="+mn-lt"/>
                <a:ea typeface="+mn-ea"/>
                <a:cs typeface="+mn-cs"/>
              </a:rPr>
              <a:t> le </a:t>
            </a:r>
            <a:r>
              <a:rPr lang="en-GB" sz="1200" b="1" kern="1200" dirty="0" err="1" smtClean="0">
                <a:solidFill>
                  <a:schemeClr val="tx1"/>
                </a:solidFill>
                <a:effectLst/>
                <a:latin typeface="+mn-lt"/>
                <a:ea typeface="+mn-ea"/>
                <a:cs typeface="+mn-cs"/>
              </a:rPr>
              <a:t>racisme</a:t>
            </a:r>
            <a:r>
              <a:rPr lang="en-GB" sz="1200" b="1"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a:t>
            </a:r>
            <a:r>
              <a:rPr lang="en-GB" sz="1200" u="sng" kern="1200" dirty="0" smtClean="0">
                <a:solidFill>
                  <a:schemeClr val="tx1"/>
                </a:solidFill>
                <a:effectLst/>
                <a:latin typeface="+mn-lt"/>
                <a:ea typeface="+mn-ea"/>
                <a:cs typeface="+mn-cs"/>
                <a:hlinkClick r:id="rId4"/>
              </a:rPr>
              <a:t>www.egalitecontreracisme.fr</a:t>
            </a:r>
            <a:r>
              <a:rPr lang="en-GB" sz="1200" kern="1200" dirty="0" smtClean="0">
                <a:solidFill>
                  <a:schemeClr val="tx1"/>
                </a:solidFill>
                <a:effectLst/>
                <a:latin typeface="+mn-lt"/>
                <a:ea typeface="+mn-ea"/>
                <a:cs typeface="+mn-cs"/>
              </a:rPr>
              <a:t>). It aims at general public as well as professionals. Its purpose is to make the law and means of action accessible to all. The website provides three sections – act, alert, defend – depending on the situation of the user (interested party, witness or victim). There are links to 42 other public or private partners that help combat racism as well.</a:t>
            </a:r>
          </a:p>
          <a:p>
            <a:pPr lvl="0"/>
            <a:r>
              <a:rPr lang="en-GB" sz="1200" kern="1200" dirty="0" smtClean="0">
                <a:solidFill>
                  <a:schemeClr val="tx1"/>
                </a:solidFill>
                <a:effectLst/>
                <a:latin typeface="+mn-lt"/>
                <a:ea typeface="+mn-ea"/>
                <a:cs typeface="+mn-cs"/>
              </a:rPr>
              <a:t>The Italian equality body introduced a </a:t>
            </a:r>
            <a:r>
              <a:rPr lang="en-GB" sz="1200" b="1" kern="1200" dirty="0" smtClean="0">
                <a:solidFill>
                  <a:schemeClr val="tx1"/>
                </a:solidFill>
                <a:effectLst/>
                <a:latin typeface="+mn-lt"/>
                <a:ea typeface="+mn-ea"/>
                <a:cs typeface="+mn-cs"/>
              </a:rPr>
              <a:t>videogame</a:t>
            </a:r>
            <a:r>
              <a:rPr lang="en-GB" sz="1200" kern="1200" dirty="0" smtClean="0">
                <a:solidFill>
                  <a:schemeClr val="tx1"/>
                </a:solidFill>
                <a:effectLst/>
                <a:latin typeface="+mn-lt"/>
                <a:ea typeface="+mn-ea"/>
                <a:cs typeface="+mn-cs"/>
              </a:rPr>
              <a:t> called ‘In my shoes’. There are 4 stories based on fictional characters using the real statistical data – Benjamin, a Nigerian boy whose residence permit has expired; Fatima, a Muslim woman, mother of two school-aged children; Irina, a Romanian girl with a dream to hopefully come true in Italy; and Zhang, a young second-generation Chinese boy. The videogame invites players to be in migrant’s shoes and try to face ten everyday situations ranging from house hunting to job searching.</a:t>
            </a:r>
          </a:p>
          <a:p>
            <a:pPr lvl="0"/>
            <a:r>
              <a:rPr lang="en-GB" sz="1200" kern="1200" dirty="0" smtClean="0">
                <a:solidFill>
                  <a:schemeClr val="tx1"/>
                </a:solidFill>
                <a:effectLst/>
                <a:latin typeface="+mn-lt"/>
                <a:ea typeface="+mn-ea"/>
                <a:cs typeface="+mn-cs"/>
              </a:rPr>
              <a:t>The Portuguese High Commission for Migration in collaboration with the Ministry of Education created the </a:t>
            </a:r>
            <a:r>
              <a:rPr lang="en-GB" sz="1200" b="1" kern="1200" dirty="0" smtClean="0">
                <a:solidFill>
                  <a:schemeClr val="tx1"/>
                </a:solidFill>
                <a:effectLst/>
                <a:latin typeface="+mn-lt"/>
                <a:ea typeface="+mn-ea"/>
                <a:cs typeface="+mn-cs"/>
              </a:rPr>
              <a:t>Intercultural School Award</a:t>
            </a:r>
            <a:r>
              <a:rPr lang="en-GB" sz="1200" kern="1200" dirty="0" smtClean="0">
                <a:solidFill>
                  <a:schemeClr val="tx1"/>
                </a:solidFill>
                <a:effectLst/>
                <a:latin typeface="+mn-lt"/>
                <a:ea typeface="+mn-ea"/>
                <a:cs typeface="+mn-cs"/>
              </a:rPr>
              <a:t>. The Award aims to recognize the schools that develop projects regarding the promotion of diversity as an opportunity for learning. The High Commission for Migration has also consolidated an Intercultural School Kit, which provides educational materials that can be accessible online. Those materials are mainly about intercultural aspects and can be used by all education </a:t>
            </a:r>
            <a:r>
              <a:rPr lang="en-GB" sz="1200" kern="1200" dirty="0" err="1" smtClean="0">
                <a:solidFill>
                  <a:schemeClr val="tx1"/>
                </a:solidFill>
                <a:effectLst/>
                <a:latin typeface="+mn-lt"/>
                <a:ea typeface="+mn-ea"/>
                <a:cs typeface="+mn-cs"/>
              </a:rPr>
              <a:t>professionals.The</a:t>
            </a:r>
            <a:r>
              <a:rPr lang="en-GB" sz="1200" kern="1200" dirty="0" smtClean="0">
                <a:solidFill>
                  <a:schemeClr val="tx1"/>
                </a:solidFill>
                <a:effectLst/>
                <a:latin typeface="+mn-lt"/>
                <a:ea typeface="+mn-ea"/>
                <a:cs typeface="+mn-cs"/>
              </a:rPr>
              <a:t> Serbian equality body has been organizing a </a:t>
            </a:r>
            <a:r>
              <a:rPr lang="en-GB" sz="1200" b="1" kern="1200" dirty="0" smtClean="0">
                <a:solidFill>
                  <a:schemeClr val="tx1"/>
                </a:solidFill>
                <a:effectLst/>
                <a:latin typeface="+mn-lt"/>
                <a:ea typeface="+mn-ea"/>
                <a:cs typeface="+mn-cs"/>
              </a:rPr>
              <a:t>moot court</a:t>
            </a:r>
            <a:r>
              <a:rPr lang="en-GB" sz="1200" kern="1200" dirty="0" smtClean="0">
                <a:solidFill>
                  <a:schemeClr val="tx1"/>
                </a:solidFill>
                <a:effectLst/>
                <a:latin typeface="+mn-lt"/>
                <a:ea typeface="+mn-ea"/>
                <a:cs typeface="+mn-cs"/>
              </a:rPr>
              <a:t> competition among the law students. Each year the topic concerns protection against discrimination. In 2015 it was focused on national minority rights. The competition consists of writing submissions and presenting them in a simulated hearing. </a:t>
            </a:r>
          </a:p>
          <a:p>
            <a:pPr lvl="0"/>
            <a:r>
              <a:rPr lang="en-US" sz="1200" kern="1200" dirty="0" smtClean="0">
                <a:solidFill>
                  <a:schemeClr val="tx1"/>
                </a:solidFill>
                <a:effectLst/>
                <a:latin typeface="+mn-lt"/>
                <a:ea typeface="+mn-ea"/>
                <a:cs typeface="+mn-cs"/>
              </a:rPr>
              <a:t>In Portugal, the High Commission for Migration </a:t>
            </a:r>
            <a:r>
              <a:rPr lang="en-GB" sz="1200" kern="1200" dirty="0" smtClean="0">
                <a:solidFill>
                  <a:schemeClr val="tx1"/>
                </a:solidFill>
                <a:effectLst/>
                <a:latin typeface="+mn-lt"/>
                <a:ea typeface="+mn-ea"/>
                <a:cs typeface="+mn-cs"/>
              </a:rPr>
              <a:t>has developed diverse activities and initiatives for students, professors, public and private authorities, migrant associations, local mediators, municipalities and police to tackle the problem of under reporting. The Equality Body also works with the Immigration and Borders Service, many Ministries to raise awareness.</a:t>
            </a:r>
          </a:p>
          <a:p>
            <a:r>
              <a:rPr lang="en-GB" sz="1200" kern="1200" dirty="0" smtClean="0">
                <a:solidFill>
                  <a:schemeClr val="tx1"/>
                </a:solidFill>
                <a:effectLst/>
                <a:latin typeface="+mn-lt"/>
                <a:ea typeface="+mn-ea"/>
                <a:cs typeface="+mn-cs"/>
              </a:rPr>
              <a:t> </a:t>
            </a:r>
            <a:endParaRPr lang="en-GB" dirty="0" smtClean="0">
              <a:effectLst/>
            </a:endParaRPr>
          </a:p>
          <a:p>
            <a:r>
              <a:rPr lang="en-GB" sz="1200" b="1" kern="1200" dirty="0" smtClean="0">
                <a:solidFill>
                  <a:schemeClr val="tx1"/>
                </a:solidFill>
                <a:effectLst/>
                <a:latin typeface="+mn-lt"/>
                <a:ea typeface="+mn-ea"/>
                <a:cs typeface="+mn-cs"/>
              </a:rPr>
              <a:t>Research</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Research conducted by equality bodies can be divided into two types – research on discrimination of Roma and research on general aspects of discrimination. There was a study on popular attitudes towards Sinti and Roma (Germany) or research mapping discrimination against Roma (Hungary). There are two examples of research on anti-discrimination issues in general:</a:t>
            </a:r>
          </a:p>
          <a:p>
            <a:pPr lvl="0"/>
            <a:r>
              <a:rPr lang="en-GB" sz="1200" kern="1200" dirty="0" smtClean="0">
                <a:solidFill>
                  <a:schemeClr val="tx1"/>
                </a:solidFill>
                <a:effectLst/>
                <a:latin typeface="+mn-lt"/>
                <a:ea typeface="+mn-ea"/>
                <a:cs typeface="+mn-cs"/>
              </a:rPr>
              <a:t>The Czech equality body carried out </a:t>
            </a:r>
            <a:r>
              <a:rPr lang="en-GB" sz="1200" b="1" kern="1200" dirty="0" smtClean="0">
                <a:solidFill>
                  <a:schemeClr val="tx1"/>
                </a:solidFill>
                <a:effectLst/>
                <a:latin typeface="+mn-lt"/>
                <a:ea typeface="+mn-ea"/>
                <a:cs typeface="+mn-cs"/>
              </a:rPr>
              <a:t>research on the reasons for under-reporting</a:t>
            </a:r>
            <a:r>
              <a:rPr lang="en-GB" sz="1200" kern="1200" dirty="0" smtClean="0">
                <a:solidFill>
                  <a:schemeClr val="tx1"/>
                </a:solidFill>
                <a:effectLst/>
                <a:latin typeface="+mn-lt"/>
                <a:ea typeface="+mn-ea"/>
                <a:cs typeface="+mn-cs"/>
              </a:rPr>
              <a:t>. A sample of 2,079 respondents confirmed that under-reporting of discrimination is widespread. The barrier to reporting the cases of discrimination is the lack of trust in the capacities of the relevant institutions to resolve the case. The respondents were also dissuaded by the lack of proof, or they did not know to whom to turn, or they were anxious about the negative consequences of such action. A significant part of the courts consider the phenomenon of under-reporting of discrimination to be an individual problem, or even individual weakness of the victims of discrimination, and are not able to reflect its social dimension accurately.</a:t>
            </a:r>
          </a:p>
          <a:p>
            <a:pPr lvl="0"/>
            <a:r>
              <a:rPr lang="en-GB" sz="1200" kern="1200" dirty="0" smtClean="0">
                <a:solidFill>
                  <a:schemeClr val="tx1"/>
                </a:solidFill>
                <a:effectLst/>
                <a:latin typeface="+mn-lt"/>
                <a:ea typeface="+mn-ea"/>
                <a:cs typeface="+mn-cs"/>
              </a:rPr>
              <a:t>The British equality body is currently undertaking a </a:t>
            </a:r>
            <a:r>
              <a:rPr lang="en-GB" sz="1200" b="1" kern="1200" dirty="0" smtClean="0">
                <a:solidFill>
                  <a:schemeClr val="tx1"/>
                </a:solidFill>
                <a:effectLst/>
                <a:latin typeface="+mn-lt"/>
                <a:ea typeface="+mn-ea"/>
                <a:cs typeface="+mn-cs"/>
              </a:rPr>
              <a:t>research project on attitudes and behaviours</a:t>
            </a:r>
            <a:r>
              <a:rPr lang="en-GB" sz="1200" kern="1200" dirty="0" smtClean="0">
                <a:solidFill>
                  <a:schemeClr val="tx1"/>
                </a:solidFill>
                <a:effectLst/>
                <a:latin typeface="+mn-lt"/>
                <a:ea typeface="+mn-ea"/>
                <a:cs typeface="+mn-cs"/>
              </a:rPr>
              <a:t>. It aims to inform and influence the approach to changing prejudiced attitudes that influence unlawful behaviour. Research will have a discreet area of work involving hate speech against Gypsy, Travellers and Roma.</a:t>
            </a:r>
          </a:p>
          <a:p>
            <a:r>
              <a:rPr lang="en-GB" sz="1200" kern="1200" dirty="0" smtClean="0">
                <a:solidFill>
                  <a:schemeClr val="tx1"/>
                </a:solidFill>
                <a:effectLst/>
                <a:latin typeface="+mn-lt"/>
                <a:ea typeface="+mn-ea"/>
                <a:cs typeface="+mn-cs"/>
              </a:rPr>
              <a:t> </a:t>
            </a:r>
            <a:endParaRPr lang="en-GB" dirty="0" smtClean="0">
              <a:effectLst/>
            </a:endParaRPr>
          </a:p>
          <a:p>
            <a:r>
              <a:rPr lang="en-GB" sz="1200" b="1" kern="1200" dirty="0" smtClean="0">
                <a:solidFill>
                  <a:schemeClr val="tx1"/>
                </a:solidFill>
                <a:effectLst/>
                <a:latin typeface="+mn-lt"/>
                <a:ea typeface="+mn-ea"/>
                <a:cs typeface="+mn-cs"/>
              </a:rPr>
              <a:t>Cooperation with stakeholders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Equality bodies in the survey reported cooperation with the stakeholders from both public and private sector. Regarding public sector, equality bodies participate in the ministerial working group regarding Roma community (Albania) or cooperate with the police (Belgium, Denmark). Regarding private sector, the equality bodies cooperate with employer organizations (Austria) or NGOs (Bulgaria, Czech Republic). More details are provided to one example of cooperation with public sector and one of cooperation with private sector:</a:t>
            </a:r>
          </a:p>
          <a:p>
            <a:pPr lvl="0"/>
            <a:r>
              <a:rPr lang="en-GB" sz="1200" kern="1200" dirty="0" smtClean="0">
                <a:solidFill>
                  <a:schemeClr val="tx1"/>
                </a:solidFill>
                <a:effectLst/>
                <a:latin typeface="+mn-lt"/>
                <a:ea typeface="+mn-ea"/>
                <a:cs typeface="+mn-cs"/>
              </a:rPr>
              <a:t>The Swedish equality body is engaged in questions relating to discrimination of the Sami, indigenous people in Sweden. It is necessary to address discrimination from historical perspective. Therefore, the Swedish equality body is currently working together with the </a:t>
            </a:r>
            <a:r>
              <a:rPr lang="en-GB" sz="1200" b="1" kern="1200" dirty="0" smtClean="0">
                <a:solidFill>
                  <a:schemeClr val="tx1"/>
                </a:solidFill>
                <a:effectLst/>
                <a:latin typeface="+mn-lt"/>
                <a:ea typeface="+mn-ea"/>
                <a:cs typeface="+mn-cs"/>
              </a:rPr>
              <a:t>Sami Parliament</a:t>
            </a:r>
            <a:r>
              <a:rPr lang="en-GB" sz="1200" kern="1200" dirty="0" smtClean="0">
                <a:solidFill>
                  <a:schemeClr val="tx1"/>
                </a:solidFill>
                <a:effectLst/>
                <a:latin typeface="+mn-lt"/>
                <a:ea typeface="+mn-ea"/>
                <a:cs typeface="+mn-cs"/>
              </a:rPr>
              <a:t> towards the establishment of an independent Commission of Truth.  </a:t>
            </a:r>
          </a:p>
          <a:p>
            <a:pPr lvl="0"/>
            <a:r>
              <a:rPr lang="en-GB" sz="1200" kern="1200" dirty="0" smtClean="0">
                <a:solidFill>
                  <a:schemeClr val="tx1"/>
                </a:solidFill>
                <a:effectLst/>
                <a:latin typeface="+mn-lt"/>
                <a:ea typeface="+mn-ea"/>
                <a:cs typeface="+mn-cs"/>
              </a:rPr>
              <a:t>The Portuguese High Commission for Migration established a partnership with the </a:t>
            </a:r>
            <a:r>
              <a:rPr lang="en-GB" sz="1200" kern="1200" dirty="0" err="1" smtClean="0">
                <a:solidFill>
                  <a:schemeClr val="tx1"/>
                </a:solidFill>
                <a:effectLst/>
                <a:latin typeface="+mn-lt"/>
                <a:ea typeface="+mn-ea"/>
                <a:cs typeface="+mn-cs"/>
              </a:rPr>
              <a:t>Benfica</a:t>
            </a:r>
            <a:r>
              <a:rPr lang="en-GB" sz="1200" kern="1200" dirty="0" smtClean="0">
                <a:solidFill>
                  <a:schemeClr val="tx1"/>
                </a:solidFill>
                <a:effectLst/>
                <a:latin typeface="+mn-lt"/>
                <a:ea typeface="+mn-ea"/>
                <a:cs typeface="+mn-cs"/>
              </a:rPr>
              <a:t> Foundation, </a:t>
            </a:r>
            <a:r>
              <a:rPr lang="en-GB" sz="1200" kern="1200" dirty="0" err="1" smtClean="0">
                <a:solidFill>
                  <a:schemeClr val="tx1"/>
                </a:solidFill>
                <a:effectLst/>
                <a:latin typeface="+mn-lt"/>
                <a:ea typeface="+mn-ea"/>
                <a:cs typeface="+mn-cs"/>
              </a:rPr>
              <a:t>Benfica</a:t>
            </a:r>
            <a:r>
              <a:rPr lang="en-GB" sz="1200" kern="1200" dirty="0" smtClean="0">
                <a:solidFill>
                  <a:schemeClr val="tx1"/>
                </a:solidFill>
                <a:effectLst/>
                <a:latin typeface="+mn-lt"/>
                <a:ea typeface="+mn-ea"/>
                <a:cs typeface="+mn-cs"/>
              </a:rPr>
              <a:t> being major Portuguese</a:t>
            </a:r>
            <a:r>
              <a:rPr lang="en-GB" sz="1200" b="1" kern="1200" dirty="0" smtClean="0">
                <a:solidFill>
                  <a:schemeClr val="tx1"/>
                </a:solidFill>
                <a:effectLst/>
                <a:latin typeface="+mn-lt"/>
                <a:ea typeface="+mn-ea"/>
                <a:cs typeface="+mn-cs"/>
              </a:rPr>
              <a:t> football club</a:t>
            </a:r>
            <a:r>
              <a:rPr lang="en-GB" sz="1200" kern="1200" dirty="0" smtClean="0">
                <a:solidFill>
                  <a:schemeClr val="tx1"/>
                </a:solidFill>
                <a:effectLst/>
                <a:latin typeface="+mn-lt"/>
                <a:ea typeface="+mn-ea"/>
                <a:cs typeface="+mn-cs"/>
              </a:rPr>
              <a:t>. The Foundation promotes sport and respect to fundamental rights in schools all over the country. They distribute a special leaflet on combat against racism.</a:t>
            </a:r>
          </a:p>
          <a:p>
            <a:pPr lvl="0"/>
            <a:r>
              <a:rPr lang="en-US" sz="1200" b="1" kern="1200" dirty="0" smtClean="0">
                <a:solidFill>
                  <a:schemeClr val="tx1"/>
                </a:solidFill>
                <a:effectLst/>
                <a:latin typeface="+mn-lt"/>
                <a:ea typeface="+mn-ea"/>
                <a:cs typeface="+mn-cs"/>
              </a:rPr>
              <a:t>Croatia</a:t>
            </a:r>
            <a:r>
              <a:rPr lang="en-US" sz="1200" kern="1200" dirty="0" smtClean="0">
                <a:solidFill>
                  <a:schemeClr val="tx1"/>
                </a:solidFill>
                <a:effectLst/>
                <a:latin typeface="+mn-lt"/>
                <a:ea typeface="+mn-ea"/>
                <a:cs typeface="+mn-cs"/>
              </a:rPr>
              <a:t>: T</a:t>
            </a:r>
            <a:r>
              <a:rPr lang="en-GB" sz="1200" kern="1200" dirty="0" smtClean="0">
                <a:solidFill>
                  <a:schemeClr val="tx1"/>
                </a:solidFill>
                <a:effectLst/>
                <a:latin typeface="+mn-lt"/>
                <a:ea typeface="+mn-ea"/>
                <a:cs typeface="+mn-cs"/>
              </a:rPr>
              <a:t>he Croatian Equality Body has considerably increased its’ level of activities related to the refugee crisis: including on-site monitoring, recommendations, close cooperation with relevant authorities, strengthening protection of refugees’ human rights.</a:t>
            </a:r>
          </a:p>
          <a:p>
            <a:r>
              <a:rPr lang="en-GB" sz="1200" kern="1200" dirty="0" smtClean="0">
                <a:solidFill>
                  <a:schemeClr val="tx1"/>
                </a:solidFill>
                <a:effectLst/>
                <a:latin typeface="+mn-lt"/>
                <a:ea typeface="+mn-ea"/>
                <a:cs typeface="+mn-cs"/>
              </a:rPr>
              <a:t> </a:t>
            </a:r>
            <a:endParaRPr lang="en-GB" dirty="0" smtClean="0">
              <a:effectLst/>
            </a:endParaRPr>
          </a:p>
          <a:p>
            <a:r>
              <a:rPr lang="en-GB" sz="1200" b="1" kern="1200" dirty="0" smtClean="0">
                <a:solidFill>
                  <a:schemeClr val="tx1"/>
                </a:solidFill>
                <a:effectLst/>
                <a:latin typeface="+mn-lt"/>
                <a:ea typeface="+mn-ea"/>
                <a:cs typeface="+mn-cs"/>
              </a:rPr>
              <a:t>Conclusion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good practices among equality bodies vary a lot. They can be divided typically into five areas of equality bodies’ work – complaint handling, training, awareness raising, research and cooperation with stakeholders. Run open days, train media professionals, honour intercultural schools, research the reasons for under-reporting, or promote fundamental rights in cooperation with football club. These are all examples how to make a step further in combating discrimination on the ground of race and ethnicity.</a:t>
            </a:r>
          </a:p>
          <a:p>
            <a:r>
              <a:rPr lang="de-DE" sz="1200" u="sng" kern="1200" dirty="0" smtClean="0">
                <a:solidFill>
                  <a:schemeClr val="tx1"/>
                </a:solidFill>
                <a:effectLst/>
                <a:latin typeface="+mn-lt"/>
                <a:ea typeface="+mn-ea"/>
                <a:cs typeface="+mn-cs"/>
                <a:hlinkClick r:id="rId5"/>
              </a:rPr>
              <a:t>http://www.defenseurdesdroits.fr/sites/default/files/atoms/files/dp-droits_des_etrangers_-_03052016_en_verifie_apr.pdf</a:t>
            </a:r>
            <a:endParaRPr lang="en-GB" sz="1200" kern="1200" dirty="0" smtClean="0">
              <a:solidFill>
                <a:schemeClr val="tx1"/>
              </a:solidFill>
              <a:effectLst/>
              <a:latin typeface="+mn-lt"/>
              <a:ea typeface="+mn-ea"/>
              <a:cs typeface="+mn-cs"/>
            </a:endParaRPr>
          </a:p>
          <a:p>
            <a:r>
              <a:rPr lang="cs-CZ" sz="1200" u="sng" kern="1200" dirty="0" smtClean="0">
                <a:solidFill>
                  <a:schemeClr val="tx1"/>
                </a:solidFill>
                <a:effectLst/>
                <a:latin typeface="+mn-lt"/>
                <a:ea typeface="+mn-ea"/>
                <a:cs typeface="+mn-cs"/>
                <a:hlinkClick r:id="rId6"/>
              </a:rPr>
              <a:t>http://unia.be/fr/articles/journee-internationale-des-roms-la-parole-est-donnee-a-4-personnes-dorigine-rom</a:t>
            </a:r>
            <a:endParaRPr lang="en-GB" sz="1200" kern="1200" dirty="0" smtClean="0">
              <a:solidFill>
                <a:schemeClr val="tx1"/>
              </a:solidFill>
              <a:effectLst/>
              <a:latin typeface="+mn-lt"/>
              <a:ea typeface="+mn-ea"/>
              <a:cs typeface="+mn-cs"/>
            </a:endParaRPr>
          </a:p>
          <a:p>
            <a:r>
              <a:rPr lang="cs-CZ" sz="1200" u="sng" kern="1200" dirty="0" smtClean="0">
                <a:solidFill>
                  <a:schemeClr val="tx1"/>
                </a:solidFill>
                <a:effectLst/>
                <a:latin typeface="+mn-lt"/>
                <a:ea typeface="+mn-ea"/>
                <a:cs typeface="+mn-cs"/>
                <a:hlinkClick r:id="rId7"/>
              </a:rPr>
              <a:t>http://sigfranu.dk/index.php/english</a:t>
            </a:r>
            <a:endParaRPr lang="en-GB" sz="1200" kern="1200" dirty="0" smtClean="0">
              <a:solidFill>
                <a:schemeClr val="tx1"/>
              </a:solidFill>
              <a:effectLst/>
              <a:latin typeface="+mn-lt"/>
              <a:ea typeface="+mn-ea"/>
              <a:cs typeface="+mn-cs"/>
            </a:endParaRPr>
          </a:p>
          <a:p>
            <a:r>
              <a:rPr lang="cs-CZ" sz="1200" u="sng" kern="1200" dirty="0" smtClean="0">
                <a:solidFill>
                  <a:schemeClr val="tx1"/>
                </a:solidFill>
                <a:effectLst/>
                <a:latin typeface="+mn-lt"/>
                <a:ea typeface="+mn-ea"/>
                <a:cs typeface="+mn-cs"/>
                <a:hlinkClick r:id="rId8"/>
              </a:rPr>
              <a:t>http://www.acm.gov.pt/-/kit-intercultural</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part on Roma is available at </a:t>
            </a:r>
            <a:r>
              <a:rPr lang="en-US" sz="1200" u="sng" kern="1200" dirty="0" smtClean="0">
                <a:solidFill>
                  <a:schemeClr val="tx1"/>
                </a:solidFill>
                <a:effectLst/>
                <a:latin typeface="+mn-lt"/>
                <a:ea typeface="+mn-ea"/>
                <a:cs typeface="+mn-cs"/>
                <a:hlinkClick r:id="rId9"/>
              </a:rPr>
              <a:t>http://www.egyenlobanasmod.hu/tamop/data/MTA_1hullam_english_summary-2.pdf</a:t>
            </a:r>
            <a:r>
              <a:rPr lang="en-US" sz="1200" kern="1200" dirty="0" smtClean="0">
                <a:solidFill>
                  <a:schemeClr val="tx1"/>
                </a:solidFill>
                <a:effectLst/>
                <a:latin typeface="+mn-lt"/>
                <a:ea typeface="+mn-ea"/>
                <a:cs typeface="+mn-cs"/>
              </a:rPr>
              <a:t>. The rest of the research is available at </a:t>
            </a:r>
            <a:r>
              <a:rPr lang="en-US" sz="1200" u="sng" kern="1200" dirty="0" smtClean="0">
                <a:solidFill>
                  <a:schemeClr val="tx1"/>
                </a:solidFill>
                <a:effectLst/>
                <a:latin typeface="+mn-lt"/>
                <a:ea typeface="+mn-ea"/>
                <a:cs typeface="+mn-cs"/>
                <a:hlinkClick r:id="rId10"/>
              </a:rPr>
              <a:t>http://www.egyenlobanasmod.hu/tamop/data/EBH_english_Ipsos_I.pdf</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11"/>
              </a:rPr>
              <a:t>http://www.egyenlobanasmod.hu/tamop/data/EBH_english_localgovernment.pdf</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12"/>
              </a:rPr>
              <a:t>http://www.egyenlobanasmod.hu/tamop/data/angol_nyelvu_osszefoglalo.pdf</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cs-CZ" sz="1200" u="sng" kern="1200" dirty="0" smtClean="0">
                <a:solidFill>
                  <a:schemeClr val="tx1"/>
                </a:solidFill>
                <a:effectLst/>
                <a:latin typeface="+mn-lt"/>
                <a:ea typeface="+mn-ea"/>
                <a:cs typeface="+mn-cs"/>
                <a:hlinkClick r:id="rId13"/>
              </a:rPr>
              <a:t>http://www.ochrance.cz/fileadmin/user_upload/DISKRIMINACE/Vyzkum/diskriminace_EN_fin.pdf</a:t>
            </a:r>
            <a:endParaRPr lang="en-GB" sz="1200" kern="1200" dirty="0" smtClean="0">
              <a:solidFill>
                <a:schemeClr val="tx1"/>
              </a:solidFill>
              <a:effectLst/>
              <a:latin typeface="+mn-lt"/>
              <a:ea typeface="+mn-ea"/>
              <a:cs typeface="+mn-cs"/>
            </a:endParaRPr>
          </a:p>
          <a:p>
            <a:r>
              <a:rPr lang="cs-CZ" sz="1200" u="sng" kern="1200" dirty="0" smtClean="0">
                <a:solidFill>
                  <a:schemeClr val="tx1"/>
                </a:solidFill>
                <a:effectLst/>
                <a:latin typeface="+mn-lt"/>
                <a:ea typeface="+mn-ea"/>
                <a:cs typeface="+mn-cs"/>
                <a:hlinkClick r:id="rId14"/>
              </a:rPr>
              <a:t>http://unia.be/files/Documenten/2014_Rapport_annuel_convention-FR_FINAL.pdf</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11</a:t>
            </a:fld>
            <a:endParaRPr lang="en-GB"/>
          </a:p>
        </p:txBody>
      </p:sp>
    </p:spTree>
    <p:extLst>
      <p:ext uri="{BB962C8B-B14F-4D97-AF65-F5344CB8AC3E}">
        <p14:creationId xmlns:p14="http://schemas.microsoft.com/office/powerpoint/2010/main" val="1222143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Conclusion</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reports from the Equality Bodies indicate an increase in cases of race discrimination and deteriorating situation in particular for migrants and refugees. The way some governments and the media have responded to the migrant crisis has at times exacerbated racial tensions resulting in a significant increase in hate speech, hate crimes and divisions in society and an acceptance of racism, which not only deeply impacts on migrants but also EU ethnic minorities.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legal framework has been agreed by Member States and is available to be used as a tool to guide political leaders, public authorities, equality bodies and others to tackle the challenges they are trying to resolve. Providing appropriate support to the most vulnerable in society to ensure that their basic human rights are guaranteed is imperative as is the need to address divisions in society.</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Equality bodies report that discrimination on the grounds of race and ethnic origin is prevalent in employment, access to goods and services, health care and social protection, education and housing and that the Roma community is particularly vulnerable to discrimination in all areas.  The Operational Platform for Roma Equality recommendation that national, regional and local authorities need to find sustainable solutions to the housing problems faced by the Roma and Traveller community in many European countries is supported by the reports of the Equality Bodies.</a:t>
            </a:r>
          </a:p>
          <a:p>
            <a:r>
              <a:rPr lang="en-GB" sz="1200" kern="1200" dirty="0" smtClean="0">
                <a:solidFill>
                  <a:schemeClr val="tx1"/>
                </a:solidFill>
                <a:effectLst/>
                <a:latin typeface="+mn-lt"/>
                <a:ea typeface="+mn-ea"/>
                <a:cs typeface="+mn-cs"/>
              </a:rPr>
              <a:t>Equality bodies have reported some of the most commonly observed forms of multiple or intersectional discrimination which indicate that where racial or ethnic origin intersect with another protected characteristic, the person is more vulnerable to the most acute discrimination. There is patchy protection across Europe against intersectional discrimination which is due to the lack of a provision at European level. The proposed Horizontal Directive would provide an opportunity to address this, however, it appears to be outside the scope of the Directive in its current form.  Ongoing research and dialogue between Equality Bodies and at a national and EU level is needed to consider how we can best analyse and address these issues and what legislative changes might be required. Recent research and discussion papers by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and the European Network of Legal Experts will hopefully help move this conversation forward. </a:t>
            </a:r>
          </a:p>
          <a:p>
            <a:r>
              <a:rPr lang="en-GB" sz="1200" kern="1200" dirty="0" smtClean="0">
                <a:solidFill>
                  <a:schemeClr val="tx1"/>
                </a:solidFill>
                <a:effectLst/>
                <a:latin typeface="+mn-lt"/>
                <a:ea typeface="+mn-ea"/>
                <a:cs typeface="+mn-cs"/>
              </a:rPr>
              <a:t>The most commonly encountered practical challenges identified by Equality Bodies are a lack of awareness of rights, difficulties gathering data as well as evidence where the victim is the only witness or other witnesses are reluctant to come forward.  There are five important tools in the Race Directive itself: protection for the legal person, protection for discrimination by association, positive action, the reversal of the burden of proof and victimisation measures. Some Equality Bodies reported on the important role of their robust powers, such as including calling witnesses, situation testing and imposing fines for non-compliance. However other Equality Body powers are more limited and there was acknowledgement of the need to strengthen the toolbox of the equality bodies in order to achieve greater progress. </a:t>
            </a:r>
          </a:p>
          <a:p>
            <a:r>
              <a:rPr lang="en-GB" sz="1200" kern="1200" dirty="0" smtClean="0">
                <a:solidFill>
                  <a:schemeClr val="tx1"/>
                </a:solidFill>
                <a:effectLst/>
                <a:latin typeface="+mn-lt"/>
                <a:ea typeface="+mn-ea"/>
                <a:cs typeface="+mn-cs"/>
              </a:rPr>
              <a:t>Equality bodies have given examples of good practice which can be divided into five areas – complaint handling, training, awareness raising, research and cooperation with stakeholders. </a:t>
            </a:r>
          </a:p>
          <a:p>
            <a:r>
              <a:rPr lang="en-GB" sz="1200" kern="1200" dirty="0" smtClean="0">
                <a:solidFill>
                  <a:schemeClr val="tx1"/>
                </a:solidFill>
                <a:effectLst/>
                <a:latin typeface="+mn-lt"/>
                <a:ea typeface="+mn-ea"/>
                <a:cs typeface="+mn-cs"/>
              </a:rPr>
              <a:t>Equality Bodies have an important role to play in tackling the issues identified in this report and this is acknowledged by the European Institutions. However,  they need to be independent, adequately resourced and empowered to do so.</a:t>
            </a:r>
          </a:p>
          <a:p>
            <a:r>
              <a:rPr lang="en-US" sz="1200" kern="1200" dirty="0" smtClean="0">
                <a:solidFill>
                  <a:schemeClr val="tx1"/>
                </a:solidFill>
                <a:effectLst/>
                <a:latin typeface="+mn-lt"/>
                <a:ea typeface="+mn-ea"/>
                <a:cs typeface="+mn-cs"/>
              </a:rPr>
              <a:t>Joint report from the European Commission to the European Parliament and the Council on the application of the Race Directive and the Employment Framework Directive (</a:t>
            </a:r>
            <a:r>
              <a:rPr lang="en-US" sz="1200" u="sng" kern="1200" dirty="0" smtClean="0">
                <a:solidFill>
                  <a:schemeClr val="tx1"/>
                </a:solidFill>
                <a:effectLst/>
                <a:latin typeface="+mn-lt"/>
                <a:ea typeface="+mn-ea"/>
                <a:cs typeface="+mn-cs"/>
                <a:hlinkClick r:id="rId3"/>
              </a:rPr>
              <a:t>http://ec.europa.eu/justice/discrimination/files/com_2014_2_en.pdf</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Developing Standards for Equality Bodies,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Working Paper, 2016 (</a:t>
            </a:r>
            <a:r>
              <a:rPr lang="en-GB" sz="1200" u="sng" kern="1200" dirty="0" smtClean="0">
                <a:solidFill>
                  <a:schemeClr val="tx1"/>
                </a:solidFill>
                <a:effectLst/>
                <a:latin typeface="+mn-lt"/>
                <a:ea typeface="+mn-ea"/>
                <a:cs typeface="+mn-cs"/>
                <a:hlinkClick r:id="rId4"/>
              </a:rPr>
              <a:t>http://www.equineteurope.org/Equinet-Working-Paper-on-Developing-Standards-for-Equality-Bodies</a:t>
            </a:r>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12</a:t>
            </a:fld>
            <a:endParaRPr lang="en-GB"/>
          </a:p>
        </p:txBody>
      </p:sp>
    </p:spTree>
    <p:extLst>
      <p:ext uri="{BB962C8B-B14F-4D97-AF65-F5344CB8AC3E}">
        <p14:creationId xmlns:p14="http://schemas.microsoft.com/office/powerpoint/2010/main" val="2507475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EC8420-72D8-498F-A0BD-670ED1F0F940}" type="slidenum">
              <a:rPr lang="en-GB" smtClean="0"/>
              <a:t>13</a:t>
            </a:fld>
            <a:endParaRPr lang="en-GB"/>
          </a:p>
        </p:txBody>
      </p:sp>
    </p:spTree>
    <p:extLst>
      <p:ext uri="{BB962C8B-B14F-4D97-AF65-F5344CB8AC3E}">
        <p14:creationId xmlns:p14="http://schemas.microsoft.com/office/powerpoint/2010/main" val="61790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EC8420-72D8-498F-A0BD-670ED1F0F940}" type="slidenum">
              <a:rPr lang="en-GB" smtClean="0"/>
              <a:t>14</a:t>
            </a:fld>
            <a:endParaRPr lang="en-GB"/>
          </a:p>
        </p:txBody>
      </p:sp>
    </p:spTree>
    <p:extLst>
      <p:ext uri="{BB962C8B-B14F-4D97-AF65-F5344CB8AC3E}">
        <p14:creationId xmlns:p14="http://schemas.microsoft.com/office/powerpoint/2010/main" val="259632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400" kern="1200" dirty="0" smtClean="0">
                <a:solidFill>
                  <a:schemeClr val="tx1"/>
                </a:solidFill>
                <a:effectLst/>
                <a:latin typeface="+mn-lt"/>
                <a:ea typeface="+mn-ea"/>
                <a:cs typeface="+mn-cs"/>
              </a:rPr>
              <a:t>Race Directive required MS to establish NEBs</a:t>
            </a:r>
            <a:r>
              <a:rPr lang="en-GB" sz="1400" kern="1200" baseline="0" dirty="0" smtClean="0">
                <a:solidFill>
                  <a:schemeClr val="tx1"/>
                </a:solidFill>
                <a:effectLst/>
                <a:latin typeface="+mn-lt"/>
                <a:ea typeface="+mn-ea"/>
                <a:cs typeface="+mn-cs"/>
              </a:rPr>
              <a:t> to </a:t>
            </a:r>
            <a:r>
              <a:rPr lang="en-GB" sz="1400" kern="1200" dirty="0" smtClean="0">
                <a:solidFill>
                  <a:schemeClr val="tx1"/>
                </a:solidFill>
                <a:effectLst/>
                <a:latin typeface="+mn-lt"/>
                <a:ea typeface="+mn-ea"/>
                <a:cs typeface="+mn-cs"/>
              </a:rPr>
              <a:t>promote equal treatment of all persons without discrimination on the grounds of racial or ethnic origin. </a:t>
            </a:r>
          </a:p>
          <a:p>
            <a:pPr marL="0" indent="0">
              <a:buFont typeface="Arial" panose="020B0604020202020204" pitchFamily="34" charset="0"/>
              <a:buNone/>
            </a:pPr>
            <a:endParaRPr lang="en-GB" sz="14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400" kern="1200" dirty="0" smtClean="0">
                <a:solidFill>
                  <a:schemeClr val="tx1"/>
                </a:solidFill>
                <a:effectLst/>
                <a:latin typeface="+mn-lt"/>
                <a:ea typeface="+mn-ea"/>
                <a:cs typeface="+mn-cs"/>
              </a:rPr>
              <a:t>independent assistance to victims  </a:t>
            </a:r>
          </a:p>
          <a:p>
            <a:pPr marL="171450" indent="-171450">
              <a:buFont typeface="Arial" panose="020B0604020202020204" pitchFamily="34" charset="0"/>
              <a:buChar char="•"/>
            </a:pPr>
            <a:r>
              <a:rPr lang="en-GB" sz="1400" kern="1200" dirty="0" smtClean="0">
                <a:solidFill>
                  <a:schemeClr val="tx1"/>
                </a:solidFill>
                <a:effectLst/>
                <a:latin typeface="+mn-lt"/>
                <a:ea typeface="+mn-ea"/>
                <a:cs typeface="+mn-cs"/>
              </a:rPr>
              <a:t>independent surveys; </a:t>
            </a:r>
          </a:p>
          <a:p>
            <a:pPr marL="171450" indent="-171450">
              <a:buFont typeface="Arial" panose="020B0604020202020204" pitchFamily="34" charset="0"/>
              <a:buChar char="•"/>
            </a:pPr>
            <a:r>
              <a:rPr lang="en-GB" sz="1400" kern="1200" dirty="0" smtClean="0">
                <a:solidFill>
                  <a:schemeClr val="tx1"/>
                </a:solidFill>
                <a:effectLst/>
                <a:latin typeface="+mn-lt"/>
                <a:ea typeface="+mn-ea"/>
                <a:cs typeface="+mn-cs"/>
              </a:rPr>
              <a:t>publishing independent reports and making recommendations.</a:t>
            </a:r>
          </a:p>
          <a:p>
            <a:pPr marL="0" indent="0">
              <a:buFont typeface="Arial" panose="020B0604020202020204" pitchFamily="34" charset="0"/>
              <a:buNone/>
            </a:pPr>
            <a:endParaRPr lang="en-GB" sz="1400" dirty="0" smtClean="0"/>
          </a:p>
          <a:p>
            <a:pPr marL="0" indent="0">
              <a:buFont typeface="Arial" panose="020B0604020202020204" pitchFamily="34" charset="0"/>
              <a:buNone/>
            </a:pPr>
            <a:r>
              <a:rPr lang="en-GB" sz="1400" dirty="0" smtClean="0"/>
              <a:t>Legal Working</a:t>
            </a:r>
            <a:r>
              <a:rPr lang="en-GB" sz="1400" baseline="0" dirty="0" smtClean="0"/>
              <a:t> Group - legal experts from 32 equality bodies.  </a:t>
            </a:r>
          </a:p>
          <a:p>
            <a:pPr marL="0" indent="0">
              <a:buFont typeface="Arial" panose="020B0604020202020204" pitchFamily="34" charset="0"/>
              <a:buNone/>
            </a:pPr>
            <a:endParaRPr lang="en-GB" sz="1400" baseline="0" dirty="0" smtClean="0"/>
          </a:p>
          <a:p>
            <a:pPr marL="0" indent="0">
              <a:buFont typeface="Arial" panose="020B0604020202020204" pitchFamily="34" charset="0"/>
              <a:buNone/>
            </a:pPr>
            <a:r>
              <a:rPr lang="en-GB" sz="1400" baseline="0" dirty="0" smtClean="0"/>
              <a:t>This report is based on analysis of responses from 20 equality bodies to an </a:t>
            </a:r>
            <a:r>
              <a:rPr lang="en-GB" sz="1400" baseline="0" dirty="0" err="1" smtClean="0"/>
              <a:t>equinet</a:t>
            </a:r>
            <a:r>
              <a:rPr lang="en-GB" sz="1400" baseline="0" dirty="0" smtClean="0"/>
              <a:t> survey</a:t>
            </a:r>
          </a:p>
          <a:p>
            <a:pPr marL="0" indent="0">
              <a:buFont typeface="Arial" panose="020B0604020202020204" pitchFamily="34" charset="0"/>
              <a:buNone/>
            </a:pPr>
            <a:endParaRPr lang="en-GB" sz="1400" baseline="0" dirty="0" smtClean="0"/>
          </a:p>
          <a:p>
            <a:pPr marL="0" indent="0">
              <a:buFont typeface="Arial" panose="020B0604020202020204" pitchFamily="34" charset="0"/>
              <a:buNone/>
            </a:pPr>
            <a:r>
              <a:rPr lang="en-GB" sz="1400" baseline="0" dirty="0" smtClean="0"/>
              <a:t>The paper is an indication of the trends, key challenges and issues observed by equality bodies around Europe not a comprehensive analysis of all aspects of race </a:t>
            </a:r>
            <a:r>
              <a:rPr lang="en-GB" sz="1400" baseline="0" dirty="0" err="1" smtClean="0"/>
              <a:t>discirmination</a:t>
            </a:r>
            <a:r>
              <a:rPr lang="en-GB" sz="1400" baseline="0" dirty="0" smtClean="0"/>
              <a:t>/inequality.</a:t>
            </a:r>
          </a:p>
          <a:p>
            <a:pPr marL="0" indent="0">
              <a:buFont typeface="Arial" panose="020B0604020202020204" pitchFamily="34" charset="0"/>
              <a:buNone/>
            </a:pPr>
            <a:endParaRPr lang="en-GB" sz="1400" baseline="0" dirty="0" smtClean="0"/>
          </a:p>
          <a:p>
            <a:pPr marL="0" indent="0">
              <a:buFont typeface="Arial" panose="020B0604020202020204" pitchFamily="34" charset="0"/>
              <a:buNone/>
            </a:pPr>
            <a:r>
              <a:rPr lang="en-GB" sz="1400" baseline="0" dirty="0" smtClean="0"/>
              <a:t>The report is still subject to final changes after the seminar and </a:t>
            </a:r>
            <a:r>
              <a:rPr lang="en-GB" sz="1400" baseline="0" dirty="0" err="1" smtClean="0"/>
              <a:t>Equinet</a:t>
            </a:r>
            <a:r>
              <a:rPr lang="en-GB" sz="1400" baseline="0" dirty="0" smtClean="0"/>
              <a:t> will make the final version available on line.</a:t>
            </a:r>
            <a:endParaRPr lang="en-GB" sz="1400" dirty="0"/>
          </a:p>
        </p:txBody>
      </p:sp>
      <p:sp>
        <p:nvSpPr>
          <p:cNvPr id="4" name="Slide Number Placeholder 3"/>
          <p:cNvSpPr>
            <a:spLocks noGrp="1"/>
          </p:cNvSpPr>
          <p:nvPr>
            <p:ph type="sldNum" sz="quarter" idx="10"/>
          </p:nvPr>
        </p:nvSpPr>
        <p:spPr/>
        <p:txBody>
          <a:bodyPr/>
          <a:lstStyle/>
          <a:p>
            <a:fld id="{FCEC8420-72D8-498F-A0BD-670ED1F0F940}" type="slidenum">
              <a:rPr lang="en-GB" smtClean="0"/>
              <a:t>2</a:t>
            </a:fld>
            <a:endParaRPr lang="en-GB"/>
          </a:p>
        </p:txBody>
      </p:sp>
    </p:spTree>
    <p:extLst>
      <p:ext uri="{BB962C8B-B14F-4D97-AF65-F5344CB8AC3E}">
        <p14:creationId xmlns:p14="http://schemas.microsoft.com/office/powerpoint/2010/main" val="671389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Will give you a flavour of each chapter, but will not be able to do justice to all of the detail in the time available and you’ll need to read</a:t>
            </a:r>
            <a:r>
              <a:rPr lang="en-GB" baseline="0" dirty="0" smtClean="0"/>
              <a:t> the report for more information!</a:t>
            </a:r>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3</a:t>
            </a:fld>
            <a:endParaRPr lang="en-GB"/>
          </a:p>
        </p:txBody>
      </p:sp>
    </p:spTree>
    <p:extLst>
      <p:ext uri="{BB962C8B-B14F-4D97-AF65-F5344CB8AC3E}">
        <p14:creationId xmlns:p14="http://schemas.microsoft.com/office/powerpoint/2010/main" val="1785547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b="1" dirty="0" smtClean="0"/>
              <a:t>Race Directive: </a:t>
            </a:r>
          </a:p>
          <a:p>
            <a:endParaRPr lang="en-GB" sz="1400" dirty="0" smtClean="0"/>
          </a:p>
          <a:p>
            <a:pPr marL="171450" indent="-171450">
              <a:buFont typeface="Arial" panose="020B0604020202020204" pitchFamily="34" charset="0"/>
              <a:buChar char="•"/>
            </a:pPr>
            <a:r>
              <a:rPr lang="en-GB" sz="1400" dirty="0" smtClean="0"/>
              <a:t>employment, </a:t>
            </a:r>
            <a:r>
              <a:rPr lang="en-GB" sz="1400" dirty="0" err="1" smtClean="0"/>
              <a:t>voc</a:t>
            </a:r>
            <a:r>
              <a:rPr lang="en-GB" sz="1400" dirty="0" smtClean="0"/>
              <a:t> training, workers’/employers’ associations, social protection,</a:t>
            </a:r>
            <a:r>
              <a:rPr lang="en-GB" sz="1400" baseline="0" dirty="0" smtClean="0"/>
              <a:t> social advantages, education, goods and services, including housing.</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r>
              <a:rPr lang="en-GB" sz="1400" baseline="0" dirty="0" smtClean="0"/>
              <a:t>Positive action – specific measures to prevent/compensate for disadvantages linked to racial or ethnic origin.</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r>
              <a:rPr lang="en-GB" sz="1400" baseline="0" dirty="0" smtClean="0"/>
              <a:t>Exemption: </a:t>
            </a:r>
          </a:p>
          <a:p>
            <a:pPr marL="0" indent="0">
              <a:buFont typeface="Arial" panose="020B0604020202020204" pitchFamily="34" charset="0"/>
              <a:buNone/>
            </a:pPr>
            <a:endParaRPr lang="en-GB" sz="1400" baseline="0" dirty="0" smtClean="0"/>
          </a:p>
          <a:p>
            <a:pPr marL="628650" lvl="1" indent="-171450">
              <a:buFont typeface="Arial" panose="020B0604020202020204" pitchFamily="34" charset="0"/>
              <a:buChar char="•"/>
            </a:pPr>
            <a:r>
              <a:rPr lang="en-GB" sz="1400" baseline="0" dirty="0" smtClean="0"/>
              <a:t>does not prohibit differential treatment based on nationality; </a:t>
            </a:r>
          </a:p>
          <a:p>
            <a:pPr marL="628650" lvl="1" indent="-171450">
              <a:buFont typeface="Arial" panose="020B0604020202020204" pitchFamily="34" charset="0"/>
              <a:buChar char="•"/>
            </a:pPr>
            <a:r>
              <a:rPr lang="en-GB" sz="1400" baseline="0" dirty="0" smtClean="0"/>
              <a:t>Provisions/conditions relating to entry/residence of third country nationals/stateless persons</a:t>
            </a:r>
          </a:p>
          <a:p>
            <a:pPr marL="628650" lvl="1" indent="-171450">
              <a:buFont typeface="Arial" panose="020B0604020202020204" pitchFamily="34" charset="0"/>
              <a:buChar char="•"/>
            </a:pPr>
            <a:r>
              <a:rPr lang="en-GB" sz="1400" baseline="0" dirty="0" smtClean="0"/>
              <a:t>Any treatment arising from legal status of third country nationals/stateless persons</a:t>
            </a:r>
          </a:p>
          <a:p>
            <a:pPr marL="628650" lvl="1" indent="-171450">
              <a:buFont typeface="Arial" panose="020B0604020202020204" pitchFamily="34" charset="0"/>
              <a:buChar char="•"/>
            </a:pPr>
            <a:endParaRPr lang="en-GB" sz="1400" baseline="0" dirty="0" smtClean="0"/>
          </a:p>
          <a:p>
            <a:pPr marL="628650" lvl="1" indent="-171450">
              <a:buFont typeface="Arial" panose="020B0604020202020204" pitchFamily="34" charset="0"/>
              <a:buChar char="•"/>
            </a:pPr>
            <a:r>
              <a:rPr lang="en-GB" sz="1400" baseline="0" dirty="0" smtClean="0"/>
              <a:t>Recitals: prohibition </a:t>
            </a:r>
            <a:r>
              <a:rPr lang="en-GB" sz="1400" baseline="0" dirty="0" err="1" smtClean="0"/>
              <a:t>shd</a:t>
            </a:r>
            <a:r>
              <a:rPr lang="en-GB" sz="1400" baseline="0" dirty="0" smtClean="0"/>
              <a:t> apply to nationals third countries (apart from on basis of nationality/rules governing entry/residence) and their access to employment</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r>
              <a:rPr lang="en-GB" sz="1400" b="1" baseline="0" dirty="0" smtClean="0"/>
              <a:t>HR framework:</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baseline="0" dirty="0" smtClean="0"/>
          </a:p>
          <a:p>
            <a:pPr marL="6286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smtClean="0"/>
              <a:t>‘important to respect such fundamental rights and freedoms’</a:t>
            </a:r>
          </a:p>
          <a:p>
            <a:pPr marL="171450" indent="-171450">
              <a:buFont typeface="Arial" panose="020B0604020202020204" pitchFamily="34" charset="0"/>
              <a:buChar char="•"/>
            </a:pPr>
            <a:endParaRPr lang="en-GB" sz="1400" b="1" baseline="0" dirty="0" smtClean="0"/>
          </a:p>
          <a:p>
            <a:pPr marL="171450" indent="-171450">
              <a:buFont typeface="Arial" panose="020B0604020202020204" pitchFamily="34" charset="0"/>
              <a:buChar char="•"/>
            </a:pPr>
            <a:r>
              <a:rPr lang="en-GB" sz="1400" b="1" baseline="0" dirty="0" smtClean="0"/>
              <a:t>CERD:</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State parties commit to the elimination of racial discrimination, segregation and the incitement of racial hatred;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protection of civil, political, economic and social rights for all, without distinction of race, colour, descent or national or ethnic origin; and education to promote understanding.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each State Party shall (inter alia):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not discriminate on grounds of race and ensure that all public authorities and public institutions, national and local, shall act in conformity with this obligation;</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take effective measures to review governmental, national and local policies, and to amend, rescind or nullify any laws and regulations which have the effect of creating or perpetuating racial discrimination wherever it exists;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condemn racial segregation and apartheid and undertake to prevent, prohibit and eradicate all practices of this nature in territories under their jurisdiction.</a:t>
            </a:r>
          </a:p>
          <a:p>
            <a:pPr marL="457200" lvl="1" indent="0">
              <a:buFont typeface="Arial" panose="020B0604020202020204" pitchFamily="34" charset="0"/>
              <a:buNone/>
            </a:pPr>
            <a:endParaRPr lang="en-GB" sz="1200" kern="1200" dirty="0" smtClean="0">
              <a:solidFill>
                <a:schemeClr val="tx1"/>
              </a:solidFill>
              <a:effectLst/>
              <a:latin typeface="+mn-lt"/>
              <a:ea typeface="+mn-ea"/>
              <a:cs typeface="+mn-cs"/>
            </a:endParaRPr>
          </a:p>
          <a:p>
            <a:r>
              <a:rPr lang="en-GB" sz="1200" b="0" kern="1200" dirty="0" smtClean="0">
                <a:solidFill>
                  <a:schemeClr val="tx1"/>
                </a:solidFill>
                <a:effectLst/>
                <a:latin typeface="+mn-lt"/>
                <a:ea typeface="+mn-ea"/>
                <a:cs typeface="+mn-cs"/>
              </a:rPr>
              <a:t>Exceptions:</a:t>
            </a:r>
          </a:p>
          <a:p>
            <a:endParaRPr lang="en-GB"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Convention does not apply to restrictions made by a State Party between citizens and non-citizens.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Nor affect the legal provisions of States Parties concerning nationality, citizenship or naturalization provided that such provisions do not discriminate against any particular nationality. </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r>
              <a:rPr lang="en-GB" sz="1400" b="1" baseline="0" dirty="0" smtClean="0"/>
              <a:t>ECHR/TFEU/Charter</a:t>
            </a:r>
          </a:p>
          <a:p>
            <a:pPr marL="171450" indent="-171450">
              <a:buFont typeface="Arial" panose="020B0604020202020204" pitchFamily="34" charset="0"/>
              <a:buChar char="•"/>
            </a:pPr>
            <a:endParaRPr lang="en-GB" sz="1400" b="1" baseline="0" dirty="0" smtClean="0"/>
          </a:p>
          <a:p>
            <a:r>
              <a:rPr lang="en-GB" sz="1200" b="1" kern="1200" dirty="0" smtClean="0">
                <a:solidFill>
                  <a:schemeClr val="tx1"/>
                </a:solidFill>
                <a:effectLst/>
                <a:latin typeface="+mn-lt"/>
                <a:ea typeface="+mn-ea"/>
                <a:cs typeface="+mn-cs"/>
              </a:rPr>
              <a:t>European Convention on Human Rights: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Article 14:</a:t>
            </a:r>
          </a:p>
          <a:p>
            <a:r>
              <a:rPr lang="en-GB" sz="1200" kern="1200" dirty="0" smtClean="0">
                <a:solidFill>
                  <a:schemeClr val="tx1"/>
                </a:solidFill>
                <a:effectLst/>
                <a:latin typeface="+mn-lt"/>
                <a:ea typeface="+mn-ea"/>
                <a:cs typeface="+mn-cs"/>
              </a:rPr>
              <a:t>The enjoyment of the </a:t>
            </a:r>
            <a:r>
              <a:rPr lang="en-GB" sz="1200" b="1" kern="1200" dirty="0" smtClean="0">
                <a:solidFill>
                  <a:schemeClr val="tx1"/>
                </a:solidFill>
                <a:effectLst/>
                <a:latin typeface="+mn-lt"/>
                <a:ea typeface="+mn-ea"/>
                <a:cs typeface="+mn-cs"/>
              </a:rPr>
              <a:t>rights and freedoms set forth in this European Convention </a:t>
            </a:r>
            <a:r>
              <a:rPr lang="en-GB" sz="1200" kern="1200" dirty="0" smtClean="0">
                <a:solidFill>
                  <a:schemeClr val="tx1"/>
                </a:solidFill>
                <a:effectLst/>
                <a:latin typeface="+mn-lt"/>
                <a:ea typeface="+mn-ea"/>
                <a:cs typeface="+mn-cs"/>
              </a:rPr>
              <a:t>on Human Rights shall be secured without discrimination on any ground such as sex, race, colour, language, religion, political or other opinion, national or social origin, association with a national minority, property, birth</a:t>
            </a:r>
            <a:r>
              <a:rPr lang="en-GB" sz="1200" i="1" kern="1200" dirty="0" smtClean="0">
                <a:solidFill>
                  <a:schemeClr val="tx1"/>
                </a:solidFill>
                <a:effectLst/>
                <a:latin typeface="+mn-lt"/>
                <a:ea typeface="+mn-ea"/>
                <a:cs typeface="+mn-cs"/>
              </a:rPr>
              <a:t> </a:t>
            </a:r>
            <a:r>
              <a:rPr lang="en-GB" sz="1200" b="1" i="1" kern="1200" dirty="0" smtClean="0">
                <a:solidFill>
                  <a:schemeClr val="tx1"/>
                </a:solidFill>
                <a:effectLst/>
                <a:latin typeface="+mn-lt"/>
                <a:ea typeface="+mn-ea"/>
                <a:cs typeface="+mn-cs"/>
              </a:rPr>
              <a:t>or other status.</a:t>
            </a:r>
          </a:p>
          <a:p>
            <a:endParaRPr lang="en-GB" sz="1200" b="1"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TFEU</a:t>
            </a:r>
            <a:r>
              <a:rPr lang="en-US" sz="1200" kern="1200" dirty="0" smtClean="0">
                <a:solidFill>
                  <a:schemeClr val="tx1"/>
                </a:solidFill>
                <a:effectLst/>
                <a:latin typeface="+mn-lt"/>
                <a:ea typeface="+mn-ea"/>
                <a:cs typeface="+mn-cs"/>
              </a:rPr>
              <a:t>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Article 18 makes provision for non-discrimination and citizenship of the Union:</a:t>
            </a:r>
          </a:p>
          <a:p>
            <a:endParaRPr lang="en-GB" sz="1200" b="1" i="1" kern="1200" dirty="0" smtClean="0">
              <a:solidFill>
                <a:schemeClr val="tx1"/>
              </a:solidFill>
              <a:effectLst/>
              <a:latin typeface="+mn-lt"/>
              <a:ea typeface="+mn-ea"/>
              <a:cs typeface="+mn-cs"/>
            </a:endParaRPr>
          </a:p>
          <a:p>
            <a:r>
              <a:rPr lang="en-GB" sz="1200" b="1" i="1" kern="1200" dirty="0" smtClean="0">
                <a:solidFill>
                  <a:schemeClr val="tx1"/>
                </a:solidFill>
                <a:effectLst/>
                <a:latin typeface="+mn-lt"/>
                <a:ea typeface="+mn-ea"/>
                <a:cs typeface="+mn-cs"/>
              </a:rPr>
              <a:t>‘Within the scope of the application of the Treaties, </a:t>
            </a:r>
            <a:r>
              <a:rPr lang="en-GB" sz="1200" i="1" kern="1200" dirty="0" smtClean="0">
                <a:solidFill>
                  <a:schemeClr val="tx1"/>
                </a:solidFill>
                <a:effectLst/>
                <a:latin typeface="+mn-lt"/>
                <a:ea typeface="+mn-ea"/>
                <a:cs typeface="+mn-cs"/>
              </a:rPr>
              <a:t>and without prejudice to any special provisions contained therein, </a:t>
            </a:r>
            <a:r>
              <a:rPr lang="en-GB" sz="1200" b="1" i="1" kern="1200" dirty="0" smtClean="0">
                <a:solidFill>
                  <a:schemeClr val="tx1"/>
                </a:solidFill>
                <a:effectLst/>
                <a:latin typeface="+mn-lt"/>
                <a:ea typeface="+mn-ea"/>
                <a:cs typeface="+mn-cs"/>
              </a:rPr>
              <a:t>any discrimination on grounds of nationality shall be prohibited.’</a:t>
            </a: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The Charter</a:t>
            </a:r>
            <a:r>
              <a:rPr lang="en-GB" sz="1200" kern="1200" dirty="0" smtClean="0">
                <a:solidFill>
                  <a:schemeClr val="tx1"/>
                </a:solidFill>
                <a:effectLst/>
                <a:latin typeface="+mn-lt"/>
                <a:ea typeface="+mn-ea"/>
                <a:cs typeface="+mn-cs"/>
              </a:rPr>
              <a:t> entrenches:</a:t>
            </a:r>
          </a:p>
          <a:p>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all the rights found in the case law of the Court of Justice of the EU;</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the rights and freedoms enshrined in the European Convention on Human Rights;</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other rights and principles resulting from the common constitutional traditions of EU countries and other international instruments.</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Article 21 prohibits any discrimination based on any ground such as sex, race, colour, ethnic or social origin, genetic features, language, religion or belief, political or any other opinion, membership of a national minority, property, birth, disability, age or sexual orientation. </a:t>
            </a:r>
            <a:r>
              <a:rPr lang="en-GB" sz="1200" b="1" kern="1200" dirty="0" smtClean="0">
                <a:solidFill>
                  <a:schemeClr val="tx1"/>
                </a:solidFill>
                <a:effectLst/>
                <a:latin typeface="+mn-lt"/>
                <a:ea typeface="+mn-ea"/>
                <a:cs typeface="+mn-cs"/>
              </a:rPr>
              <a:t>Discrimination on grounds of nationality is also explicitly prohibited within the scope of application of the Treaties</a:t>
            </a:r>
            <a:r>
              <a:rPr lang="en-GB" sz="1200" kern="1200" dirty="0" smtClean="0">
                <a:solidFill>
                  <a:schemeClr val="tx1"/>
                </a:solidFill>
                <a:effectLst/>
                <a:latin typeface="+mn-lt"/>
                <a:ea typeface="+mn-ea"/>
                <a:cs typeface="+mn-cs"/>
              </a:rPr>
              <a:t> </a:t>
            </a:r>
          </a:p>
          <a:p>
            <a:pPr marL="17145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provisions of the Charter are addressed to: the institutions and bodies of the EU with due regard for the </a:t>
            </a:r>
            <a:r>
              <a:rPr lang="en-GB" sz="1200" u="sng" kern="1200" dirty="0" smtClean="0">
                <a:solidFill>
                  <a:schemeClr val="tx1"/>
                </a:solidFill>
                <a:effectLst/>
                <a:latin typeface="+mn-lt"/>
                <a:ea typeface="+mn-ea"/>
                <a:cs typeface="+mn-cs"/>
                <a:hlinkClick r:id="rId3"/>
              </a:rPr>
              <a:t>principle of subsidiarity</a:t>
            </a:r>
            <a:r>
              <a:rPr lang="en-GB" sz="1200" kern="1200" dirty="0" smtClean="0">
                <a:solidFill>
                  <a:schemeClr val="tx1"/>
                </a:solidFill>
                <a:effectLst/>
                <a:latin typeface="+mn-lt"/>
                <a:ea typeface="+mn-ea"/>
                <a:cs typeface="+mn-cs"/>
              </a:rPr>
              <a:t>; and </a:t>
            </a:r>
            <a:r>
              <a:rPr lang="en-GB" sz="1200" b="1" kern="1200" dirty="0" smtClean="0">
                <a:solidFill>
                  <a:schemeClr val="tx1"/>
                </a:solidFill>
                <a:effectLst/>
                <a:latin typeface="+mn-lt"/>
                <a:ea typeface="+mn-ea"/>
                <a:cs typeface="+mn-cs"/>
              </a:rPr>
              <a:t>the national authorities only when they are implementing EU law</a:t>
            </a:r>
            <a:r>
              <a:rPr lang="en-GB" sz="1200" kern="1200" dirty="0" smtClean="0">
                <a:solidFill>
                  <a:schemeClr val="tx1"/>
                </a:solidFill>
                <a:effectLst/>
                <a:latin typeface="+mn-lt"/>
                <a:ea typeface="+mn-ea"/>
                <a:cs typeface="+mn-cs"/>
              </a:rPr>
              <a:t>.</a:t>
            </a:r>
          </a:p>
          <a:p>
            <a:pPr marL="17145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For example, the Charter applies when EU countries adopt or apply a national law implementing an EU directive or when their authorities apply an EU regulation directly.</a:t>
            </a:r>
          </a:p>
          <a:p>
            <a:pPr marL="171450" indent="-171450">
              <a:buFont typeface="Arial" panose="020B0604020202020204" pitchFamily="34" charset="0"/>
              <a:buChar char="•"/>
            </a:pPr>
            <a:endParaRPr lang="en-GB" sz="1400" baseline="0" dirty="0" smtClean="0"/>
          </a:p>
          <a:p>
            <a:pPr marL="171450" indent="-171450">
              <a:buFont typeface="Arial" panose="020B0604020202020204" pitchFamily="34" charset="0"/>
              <a:buChar char="•"/>
            </a:pPr>
            <a:endParaRPr lang="en-GB" sz="1400" baseline="0" dirty="0" smtClean="0"/>
          </a:p>
          <a:p>
            <a:r>
              <a:rPr lang="en-GB" sz="1200" kern="1200" dirty="0" smtClean="0">
                <a:solidFill>
                  <a:schemeClr val="tx1"/>
                </a:solidFill>
                <a:effectLst/>
                <a:latin typeface="+mn-lt"/>
                <a:ea typeface="+mn-ea"/>
                <a:cs typeface="+mn-cs"/>
              </a:rPr>
              <a:t>The </a:t>
            </a:r>
            <a:r>
              <a:rPr lang="en-GB" sz="1200" b="1" kern="1200" dirty="0" smtClean="0">
                <a:solidFill>
                  <a:schemeClr val="tx1"/>
                </a:solidFill>
                <a:effectLst/>
                <a:latin typeface="+mn-lt"/>
                <a:ea typeface="+mn-ea"/>
                <a:cs typeface="+mn-cs"/>
              </a:rPr>
              <a:t>Fundamental Rights Agency </a:t>
            </a:r>
            <a:r>
              <a:rPr lang="en-GB" sz="1200" kern="1200" dirty="0" smtClean="0">
                <a:solidFill>
                  <a:schemeClr val="tx1"/>
                </a:solidFill>
                <a:effectLst/>
                <a:latin typeface="+mn-lt"/>
                <a:ea typeface="+mn-ea"/>
                <a:cs typeface="+mn-cs"/>
              </a:rPr>
              <a:t>has explained that “</a:t>
            </a:r>
            <a:r>
              <a:rPr lang="en-GB" sz="1200" i="1" kern="1200" dirty="0" smtClean="0">
                <a:solidFill>
                  <a:schemeClr val="tx1"/>
                </a:solidFill>
                <a:effectLst/>
                <a:latin typeface="+mn-lt"/>
                <a:ea typeface="+mn-ea"/>
                <a:cs typeface="+mn-cs"/>
              </a:rPr>
              <a:t>the ECHR guarantees protection to all those within the jurisdiction of a Member State, whether they are citizens or not … In contrast, the protection of EU law is more limited in scope. The prohibition on nationality discrimination in EU law applies in the context of free movement of persons and is only accorded to citizens of EU Member States. .. the non-discrimination directives contain various exclusions of application for third country nationals.”</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Handbook on European Non-Discrimination Law, FRA-ECtHR, July 2010</a:t>
            </a:r>
          </a:p>
          <a:p>
            <a:endParaRPr lang="en-GB" sz="1200" kern="1200" dirty="0" smtClean="0">
              <a:solidFill>
                <a:schemeClr val="tx1"/>
              </a:solidFill>
              <a:effectLst/>
              <a:latin typeface="+mn-lt"/>
              <a:ea typeface="+mn-ea"/>
              <a:cs typeface="+mn-cs"/>
            </a:endParaRPr>
          </a:p>
          <a:p>
            <a:r>
              <a:rPr lang="en-GB" sz="1200" b="0" i="0" u="none" strike="noStrike" kern="1200" baseline="0" dirty="0" smtClean="0">
                <a:solidFill>
                  <a:schemeClr val="tx1"/>
                </a:solidFill>
                <a:latin typeface="+mn-lt"/>
                <a:ea typeface="+mn-ea"/>
                <a:cs typeface="+mn-cs"/>
              </a:rPr>
              <a:t>The ECHR guarantees protection to all those within the</a:t>
            </a:r>
          </a:p>
          <a:p>
            <a:r>
              <a:rPr lang="en-GB" sz="1200" b="0" i="0" u="none" strike="noStrike" kern="1200" baseline="0" dirty="0" smtClean="0">
                <a:solidFill>
                  <a:schemeClr val="tx1"/>
                </a:solidFill>
                <a:latin typeface="+mn-lt"/>
                <a:ea typeface="+mn-ea"/>
                <a:cs typeface="+mn-cs"/>
              </a:rPr>
              <a:t>jurisdiction of a Member State, whether they are citizens or not, and even beyond</a:t>
            </a:r>
          </a:p>
          <a:p>
            <a:r>
              <a:rPr lang="en-GB" sz="1200" b="0" i="0" u="none" strike="noStrike" kern="1200" baseline="0" dirty="0" smtClean="0">
                <a:solidFill>
                  <a:schemeClr val="tx1"/>
                </a:solidFill>
                <a:latin typeface="+mn-lt"/>
                <a:ea typeface="+mn-ea"/>
                <a:cs typeface="+mn-cs"/>
              </a:rPr>
              <a:t>the national territory to those areas under the effective control of the State (such as</a:t>
            </a:r>
          </a:p>
          <a:p>
            <a:r>
              <a:rPr lang="en-GB" sz="1200" b="0" i="0" u="none" strike="noStrike" kern="1200" baseline="0" dirty="0" smtClean="0">
                <a:solidFill>
                  <a:schemeClr val="tx1"/>
                </a:solidFill>
                <a:latin typeface="+mn-lt"/>
                <a:ea typeface="+mn-ea"/>
                <a:cs typeface="+mn-cs"/>
              </a:rPr>
              <a:t>occupied territories).82 In contrast, the protection of EU law is more limited in scope.</a:t>
            </a:r>
          </a:p>
          <a:p>
            <a:r>
              <a:rPr lang="en-GB" sz="1200" b="0" i="0" u="none" strike="noStrike" kern="1200" baseline="0" dirty="0" smtClean="0">
                <a:solidFill>
                  <a:schemeClr val="tx1"/>
                </a:solidFill>
                <a:latin typeface="+mn-lt"/>
                <a:ea typeface="+mn-ea"/>
                <a:cs typeface="+mn-cs"/>
              </a:rPr>
              <a:t>The prohibition on nationality discrimination in EU law applies in the context of</a:t>
            </a:r>
          </a:p>
          <a:p>
            <a:r>
              <a:rPr lang="en-GB" sz="1200" b="0" i="0" u="none" strike="noStrike" kern="1200" baseline="0" dirty="0" smtClean="0">
                <a:solidFill>
                  <a:schemeClr val="tx1"/>
                </a:solidFill>
                <a:latin typeface="+mn-lt"/>
                <a:ea typeface="+mn-ea"/>
                <a:cs typeface="+mn-cs"/>
              </a:rPr>
              <a:t>free movement of persons and is only accorded to citizens of EU Member States. In</a:t>
            </a:r>
          </a:p>
          <a:p>
            <a:r>
              <a:rPr lang="en-GB" sz="1200" b="0" i="0" u="none" strike="noStrike" kern="1200" baseline="0" dirty="0" smtClean="0">
                <a:solidFill>
                  <a:schemeClr val="tx1"/>
                </a:solidFill>
                <a:latin typeface="+mn-lt"/>
                <a:ea typeface="+mn-ea"/>
                <a:cs typeface="+mn-cs"/>
              </a:rPr>
              <a:t>addition, the non-discrimination directives contain various exclusions of application</a:t>
            </a:r>
          </a:p>
          <a:p>
            <a:r>
              <a:rPr lang="en-GB" sz="1200" b="0" i="0" u="none" strike="noStrike" kern="1200" baseline="0" dirty="0" smtClean="0">
                <a:solidFill>
                  <a:schemeClr val="tx1"/>
                </a:solidFill>
                <a:latin typeface="+mn-lt"/>
                <a:ea typeface="+mn-ea"/>
                <a:cs typeface="+mn-cs"/>
              </a:rPr>
              <a:t>for third-country nationals </a:t>
            </a:r>
          </a:p>
          <a:p>
            <a:endParaRPr lang="en-GB" sz="1200" b="0" i="0" u="none" strike="noStrike" kern="1200" baseline="0" dirty="0" smtClean="0">
              <a:solidFill>
                <a:schemeClr val="tx1"/>
              </a:solidFill>
              <a:effectLst/>
              <a:latin typeface="+mn-lt"/>
              <a:ea typeface="+mn-ea"/>
              <a:cs typeface="+mn-cs"/>
            </a:endParaRPr>
          </a:p>
          <a:p>
            <a:r>
              <a:rPr lang="en-GB" sz="1200" b="0" i="0" u="none" strike="noStrike" kern="1200" baseline="0" dirty="0" smtClean="0">
                <a:solidFill>
                  <a:schemeClr val="tx1"/>
                </a:solidFill>
                <a:latin typeface="+mn-lt"/>
                <a:ea typeface="+mn-ea"/>
                <a:cs typeface="+mn-cs"/>
              </a:rPr>
              <a:t>The non-discrimination directives expressly exclude their application to nationality</a:t>
            </a:r>
          </a:p>
          <a:p>
            <a:r>
              <a:rPr lang="en-GB" sz="1200" b="0" i="0" u="none" strike="noStrike" kern="1200" baseline="0" dirty="0" smtClean="0">
                <a:solidFill>
                  <a:schemeClr val="tx1"/>
                </a:solidFill>
                <a:latin typeface="+mn-lt"/>
                <a:ea typeface="+mn-ea"/>
                <a:cs typeface="+mn-cs"/>
              </a:rPr>
              <a:t>discrimination, which is regulated under the Free Movement Directive.83 According</a:t>
            </a:r>
          </a:p>
          <a:p>
            <a:r>
              <a:rPr lang="en-GB" sz="1200" b="0" i="0" u="none" strike="noStrike" kern="1200" baseline="0" dirty="0" smtClean="0">
                <a:solidFill>
                  <a:schemeClr val="tx1"/>
                </a:solidFill>
                <a:latin typeface="+mn-lt"/>
                <a:ea typeface="+mn-ea"/>
                <a:cs typeface="+mn-cs"/>
              </a:rPr>
              <a:t>to the latter, only citizens of EU Member States have a right of entry and residence</a:t>
            </a:r>
          </a:p>
          <a:p>
            <a:r>
              <a:rPr lang="en-GB" sz="1200" b="0" i="0" u="none" strike="noStrike" kern="1200" baseline="0" dirty="0" smtClean="0">
                <a:solidFill>
                  <a:schemeClr val="tx1"/>
                </a:solidFill>
                <a:latin typeface="+mn-lt"/>
                <a:ea typeface="+mn-ea"/>
                <a:cs typeface="+mn-cs"/>
              </a:rPr>
              <a:t>in other EU Member States. After a period of five years’ lawful residence in another</a:t>
            </a:r>
          </a:p>
          <a:p>
            <a:r>
              <a:rPr lang="en-GB" sz="1200" b="0" i="0" u="none" strike="noStrike" kern="1200" baseline="0" dirty="0" smtClean="0">
                <a:solidFill>
                  <a:schemeClr val="tx1"/>
                </a:solidFill>
                <a:latin typeface="+mn-lt"/>
                <a:ea typeface="+mn-ea"/>
                <a:cs typeface="+mn-cs"/>
              </a:rPr>
              <a:t>EU Member State, an EU citizen is entitled to a right of permanent residence, giving</a:t>
            </a:r>
          </a:p>
          <a:p>
            <a:r>
              <a:rPr lang="en-GB" sz="1200" b="0" i="0" u="none" strike="noStrike" kern="1200" baseline="0" dirty="0" smtClean="0">
                <a:solidFill>
                  <a:schemeClr val="tx1"/>
                </a:solidFill>
                <a:latin typeface="+mn-lt"/>
                <a:ea typeface="+mn-ea"/>
                <a:cs typeface="+mn-cs"/>
              </a:rPr>
              <a:t>them equivalent rights to those in the category of ‘worker’. This, of course, does</a:t>
            </a:r>
          </a:p>
          <a:p>
            <a:r>
              <a:rPr lang="en-GB" sz="1200" b="0" i="0" u="none" strike="noStrike" kern="1200" baseline="0" dirty="0" smtClean="0">
                <a:solidFill>
                  <a:schemeClr val="tx1"/>
                </a:solidFill>
                <a:latin typeface="+mn-lt"/>
                <a:ea typeface="+mn-ea"/>
                <a:cs typeface="+mn-cs"/>
              </a:rPr>
              <a:t>not mean that nationals of other Member States are not protected by the </a:t>
            </a:r>
            <a:r>
              <a:rPr lang="en-GB" sz="1200" b="0" i="0" u="none" strike="noStrike" kern="1200" baseline="0" dirty="0" err="1" smtClean="0">
                <a:solidFill>
                  <a:schemeClr val="tx1"/>
                </a:solidFill>
                <a:latin typeface="+mn-lt"/>
                <a:ea typeface="+mn-ea"/>
                <a:cs typeface="+mn-cs"/>
              </a:rPr>
              <a:t>nondiscrimination</a:t>
            </a: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directives. Thus, a German homosexual dismissed from employment</a:t>
            </a:r>
          </a:p>
          <a:p>
            <a:r>
              <a:rPr lang="en-GB" sz="1200" b="0" i="0" u="none" strike="noStrike" kern="1200" baseline="0" dirty="0" smtClean="0">
                <a:solidFill>
                  <a:schemeClr val="tx1"/>
                </a:solidFill>
                <a:latin typeface="+mn-lt"/>
                <a:ea typeface="+mn-ea"/>
                <a:cs typeface="+mn-cs"/>
              </a:rPr>
              <a:t>in Greece because of his sexual orientation will be able to rely on the Employment</a:t>
            </a:r>
          </a:p>
          <a:p>
            <a:r>
              <a:rPr lang="en-GB" sz="1200" b="0" i="0" u="none" strike="noStrike" kern="1200" baseline="0" dirty="0" smtClean="0">
                <a:solidFill>
                  <a:schemeClr val="tx1"/>
                </a:solidFill>
                <a:latin typeface="+mn-lt"/>
                <a:ea typeface="+mn-ea"/>
                <a:cs typeface="+mn-cs"/>
              </a:rPr>
              <a:t>Equality Directive. It simply means that when making a complaint of discrimination</a:t>
            </a:r>
          </a:p>
          <a:p>
            <a:r>
              <a:rPr lang="en-GB" sz="1200" b="0" i="0" u="none" strike="noStrike" kern="1200" baseline="0" dirty="0" smtClean="0">
                <a:solidFill>
                  <a:schemeClr val="tx1"/>
                </a:solidFill>
                <a:latin typeface="+mn-lt"/>
                <a:ea typeface="+mn-ea"/>
                <a:cs typeface="+mn-cs"/>
              </a:rPr>
              <a:t>on the basis of nationality, either the victim will have to try to bring this within</a:t>
            </a:r>
          </a:p>
          <a:p>
            <a:r>
              <a:rPr lang="en-GB" sz="1200" b="0" i="0" u="none" strike="noStrike" kern="1200" baseline="0" dirty="0" smtClean="0">
                <a:solidFill>
                  <a:schemeClr val="tx1"/>
                </a:solidFill>
                <a:latin typeface="+mn-lt"/>
                <a:ea typeface="+mn-ea"/>
                <a:cs typeface="+mn-cs"/>
              </a:rPr>
              <a:t>82 ECtHR, </a:t>
            </a:r>
            <a:r>
              <a:rPr lang="en-GB" sz="1200" b="0" i="1" u="none" strike="noStrike" kern="1200" baseline="0" dirty="0" err="1" smtClean="0">
                <a:solidFill>
                  <a:schemeClr val="tx1"/>
                </a:solidFill>
                <a:latin typeface="+mn-lt"/>
                <a:ea typeface="+mn-ea"/>
                <a:cs typeface="+mn-cs"/>
              </a:rPr>
              <a:t>Loizidou</a:t>
            </a:r>
            <a:r>
              <a:rPr lang="en-GB" sz="1200" b="0" i="1" u="none" strike="noStrike" kern="1200" baseline="0" dirty="0" smtClean="0">
                <a:solidFill>
                  <a:schemeClr val="tx1"/>
                </a:solidFill>
                <a:latin typeface="+mn-lt"/>
                <a:ea typeface="+mn-ea"/>
                <a:cs typeface="+mn-cs"/>
              </a:rPr>
              <a:t> v. Turkey </a:t>
            </a:r>
            <a:r>
              <a:rPr lang="en-GB" sz="1200" b="0" i="0" u="none" strike="noStrike" kern="1200" baseline="0" dirty="0" smtClean="0">
                <a:solidFill>
                  <a:schemeClr val="tx1"/>
                </a:solidFill>
                <a:latin typeface="+mn-lt"/>
                <a:ea typeface="+mn-ea"/>
                <a:cs typeface="+mn-cs"/>
              </a:rPr>
              <a:t>(No. 15318/89), 18 December 1996.</a:t>
            </a:r>
          </a:p>
          <a:p>
            <a:r>
              <a:rPr lang="en-GB" sz="1200" b="0" i="0" u="none" strike="noStrike" kern="1200" baseline="0" dirty="0" smtClean="0">
                <a:solidFill>
                  <a:schemeClr val="tx1"/>
                </a:solidFill>
                <a:latin typeface="+mn-lt"/>
                <a:ea typeface="+mn-ea"/>
                <a:cs typeface="+mn-cs"/>
              </a:rPr>
              <a:t>83 Directive 2004/38/EC on the right of citizens of the Union and their family members to move and</a:t>
            </a:r>
          </a:p>
          <a:p>
            <a:r>
              <a:rPr lang="en-GB" sz="1200" b="0" i="0" u="none" strike="noStrike" kern="1200" baseline="0" dirty="0" smtClean="0">
                <a:solidFill>
                  <a:schemeClr val="tx1"/>
                </a:solidFill>
                <a:latin typeface="+mn-lt"/>
                <a:ea typeface="+mn-ea"/>
                <a:cs typeface="+mn-cs"/>
              </a:rPr>
              <a:t>reside freely within the territory of the Member States, OJ L 158, 30.4.2004, p 77.</a:t>
            </a:r>
          </a:p>
          <a:p>
            <a:r>
              <a:rPr lang="en-GB" sz="1200" b="0" i="0" u="none" strike="noStrike" kern="1200" baseline="0" dirty="0" smtClean="0">
                <a:solidFill>
                  <a:schemeClr val="tx1"/>
                </a:solidFill>
                <a:latin typeface="+mn-lt"/>
                <a:ea typeface="+mn-ea"/>
                <a:cs typeface="+mn-cs"/>
              </a:rPr>
              <a:t>The scope of European non-discrimination law</a:t>
            </a:r>
          </a:p>
          <a:p>
            <a:r>
              <a:rPr lang="en-GB" sz="1200" b="0" i="0" u="none" strike="noStrike" kern="1200" baseline="0" dirty="0" smtClean="0">
                <a:solidFill>
                  <a:schemeClr val="tx1"/>
                </a:solidFill>
                <a:latin typeface="+mn-lt"/>
                <a:ea typeface="+mn-ea"/>
                <a:cs typeface="+mn-cs"/>
              </a:rPr>
              <a:t>59</a:t>
            </a:r>
          </a:p>
          <a:p>
            <a:r>
              <a:rPr lang="en-GB" sz="1200" b="0" i="0" u="none" strike="noStrike" kern="1200" baseline="0" dirty="0" smtClean="0">
                <a:solidFill>
                  <a:schemeClr val="tx1"/>
                </a:solidFill>
                <a:latin typeface="+mn-lt"/>
                <a:ea typeface="+mn-ea"/>
                <a:cs typeface="+mn-cs"/>
              </a:rPr>
              <a:t>the ground of race or ethnicity, or they will have to rely on the Free Movement</a:t>
            </a:r>
          </a:p>
          <a:p>
            <a:r>
              <a:rPr lang="en-GB" sz="1200" b="0" i="0" u="none" strike="noStrike" kern="1200" baseline="0" dirty="0" smtClean="0">
                <a:solidFill>
                  <a:schemeClr val="tx1"/>
                </a:solidFill>
                <a:latin typeface="+mn-lt"/>
                <a:ea typeface="+mn-ea"/>
                <a:cs typeface="+mn-cs"/>
              </a:rPr>
              <a:t>Directive.</a:t>
            </a:r>
          </a:p>
          <a:p>
            <a:r>
              <a:rPr lang="en-GB" sz="1200" b="0" i="0" u="none" strike="noStrike" kern="1200" baseline="0" dirty="0" smtClean="0">
                <a:solidFill>
                  <a:schemeClr val="tx1"/>
                </a:solidFill>
                <a:latin typeface="+mn-lt"/>
                <a:ea typeface="+mn-ea"/>
                <a:cs typeface="+mn-cs"/>
              </a:rPr>
              <a:t>Both the Racial Equality Directive and the Employment Equality Directive state</a:t>
            </a:r>
          </a:p>
          <a:p>
            <a:r>
              <a:rPr lang="en-GB" sz="1200" b="0" i="0" u="none" strike="noStrike" kern="1200" baseline="0" dirty="0" smtClean="0">
                <a:solidFill>
                  <a:schemeClr val="tx1"/>
                </a:solidFill>
                <a:latin typeface="+mn-lt"/>
                <a:ea typeface="+mn-ea"/>
                <a:cs typeface="+mn-cs"/>
              </a:rPr>
              <a:t>that they do not create any right to equal treatment for third-country nationals</a:t>
            </a:r>
          </a:p>
          <a:p>
            <a:r>
              <a:rPr lang="en-GB" sz="1200" b="0" i="0" u="none" strike="noStrike" kern="1200" baseline="0" dirty="0" smtClean="0">
                <a:solidFill>
                  <a:schemeClr val="tx1"/>
                </a:solidFill>
                <a:latin typeface="+mn-lt"/>
                <a:ea typeface="+mn-ea"/>
                <a:cs typeface="+mn-cs"/>
              </a:rPr>
              <a:t>(TCNs) in relation to conditions of entry and residence. The Employment Equality</a:t>
            </a:r>
          </a:p>
          <a:p>
            <a:r>
              <a:rPr lang="en-GB" sz="1200" b="0" i="0" u="none" strike="noStrike" kern="1200" baseline="0" dirty="0" smtClean="0">
                <a:solidFill>
                  <a:schemeClr val="tx1"/>
                </a:solidFill>
                <a:latin typeface="+mn-lt"/>
                <a:ea typeface="+mn-ea"/>
                <a:cs typeface="+mn-cs"/>
              </a:rPr>
              <a:t>Directive further states that it does not create any right to equal treatment for TCNs</a:t>
            </a:r>
          </a:p>
          <a:p>
            <a:r>
              <a:rPr lang="en-GB" sz="1200" b="0" i="0" u="none" strike="noStrike" kern="1200" baseline="0" dirty="0" smtClean="0">
                <a:solidFill>
                  <a:schemeClr val="tx1"/>
                </a:solidFill>
                <a:latin typeface="+mn-lt"/>
                <a:ea typeface="+mn-ea"/>
                <a:cs typeface="+mn-cs"/>
              </a:rPr>
              <a:t>in relation to access to employment and occupation. The Racial Equality Directive</a:t>
            </a:r>
          </a:p>
          <a:p>
            <a:r>
              <a:rPr lang="en-GB" sz="1200" b="0" i="0" u="none" strike="noStrike" kern="1200" baseline="0" dirty="0" smtClean="0">
                <a:solidFill>
                  <a:schemeClr val="tx1"/>
                </a:solidFill>
                <a:latin typeface="+mn-lt"/>
                <a:ea typeface="+mn-ea"/>
                <a:cs typeface="+mn-cs"/>
              </a:rPr>
              <a:t>states that it does </a:t>
            </a:r>
            <a:r>
              <a:rPr lang="en-GB" sz="1200" b="0" i="0" u="none" strike="noStrike" kern="1200" baseline="0" dirty="0" err="1" smtClean="0">
                <a:solidFill>
                  <a:schemeClr val="tx1"/>
                </a:solidFill>
                <a:latin typeface="+mn-lt"/>
                <a:ea typeface="+mn-ea"/>
                <a:cs typeface="+mn-cs"/>
              </a:rPr>
              <a:t>nnot</a:t>
            </a:r>
            <a:r>
              <a:rPr lang="en-GB" sz="1200" b="0" i="0" u="none" strike="noStrike" kern="1200" baseline="0" dirty="0" smtClean="0">
                <a:solidFill>
                  <a:schemeClr val="tx1"/>
                </a:solidFill>
                <a:latin typeface="+mn-lt"/>
                <a:ea typeface="+mn-ea"/>
                <a:cs typeface="+mn-cs"/>
              </a:rPr>
              <a:t> cover ‘any treatment which arises from the legal status of</a:t>
            </a:r>
          </a:p>
          <a:p>
            <a:r>
              <a:rPr lang="en-GB" sz="1200" b="0" i="0" u="none" strike="noStrike" kern="1200" baseline="0" dirty="0" smtClean="0">
                <a:solidFill>
                  <a:schemeClr val="tx1"/>
                </a:solidFill>
                <a:latin typeface="+mn-lt"/>
                <a:ea typeface="+mn-ea"/>
                <a:cs typeface="+mn-cs"/>
              </a:rPr>
              <a:t>third-country nationals’. However, this would not appear to allow Member States</a:t>
            </a:r>
          </a:p>
          <a:p>
            <a:r>
              <a:rPr lang="en-GB" sz="1200" b="0" i="0" u="none" strike="noStrike" kern="1200" baseline="0" dirty="0" smtClean="0">
                <a:solidFill>
                  <a:schemeClr val="tx1"/>
                </a:solidFill>
                <a:latin typeface="+mn-lt"/>
                <a:ea typeface="+mn-ea"/>
                <a:cs typeface="+mn-cs"/>
              </a:rPr>
              <a:t>to exclude totally protection for TCNs, since the preamble states that TCNs shall be</a:t>
            </a:r>
          </a:p>
          <a:p>
            <a:r>
              <a:rPr lang="en-GB" sz="1200" b="0" i="0" u="none" strike="noStrike" kern="1200" baseline="0" dirty="0" smtClean="0">
                <a:solidFill>
                  <a:schemeClr val="tx1"/>
                </a:solidFill>
                <a:latin typeface="+mn-lt"/>
                <a:ea typeface="+mn-ea"/>
                <a:cs typeface="+mn-cs"/>
              </a:rPr>
              <a:t>protected by the directive, except in relation to access to employment. The Gender</a:t>
            </a:r>
          </a:p>
          <a:p>
            <a:r>
              <a:rPr lang="en-GB" sz="1200" b="0" i="0" u="none" strike="noStrike" kern="1200" baseline="0" dirty="0" smtClean="0">
                <a:solidFill>
                  <a:schemeClr val="tx1"/>
                </a:solidFill>
                <a:latin typeface="+mn-lt"/>
                <a:ea typeface="+mn-ea"/>
                <a:cs typeface="+mn-cs"/>
              </a:rPr>
              <a:t>Equality Directive (Recast) and Gender Goods and Services Directive do not exclude</a:t>
            </a:r>
          </a:p>
          <a:p>
            <a:r>
              <a:rPr lang="en-GB" sz="1200" b="0" i="0" u="none" strike="noStrike" kern="1200" baseline="0" dirty="0" smtClean="0">
                <a:solidFill>
                  <a:schemeClr val="tx1"/>
                </a:solidFill>
                <a:latin typeface="+mn-lt"/>
                <a:ea typeface="+mn-ea"/>
                <a:cs typeface="+mn-cs"/>
              </a:rPr>
              <a:t>protection for TCNs.</a:t>
            </a:r>
          </a:p>
          <a:p>
            <a:r>
              <a:rPr lang="en-GB" sz="1200" b="0" i="0" u="none" strike="noStrike" kern="1200" baseline="0" dirty="0" smtClean="0">
                <a:solidFill>
                  <a:schemeClr val="tx1"/>
                </a:solidFill>
                <a:latin typeface="+mn-lt"/>
                <a:ea typeface="+mn-ea"/>
                <a:cs typeface="+mn-cs"/>
              </a:rPr>
              <a:t>However, TCNs will enjoy a right to equal treatment in broadly the same areas</a:t>
            </a:r>
          </a:p>
          <a:p>
            <a:r>
              <a:rPr lang="en-GB" sz="1200" b="0" i="0" u="none" strike="noStrike" kern="1200" baseline="0" dirty="0" smtClean="0">
                <a:solidFill>
                  <a:schemeClr val="tx1"/>
                </a:solidFill>
                <a:latin typeface="+mn-lt"/>
                <a:ea typeface="+mn-ea"/>
                <a:cs typeface="+mn-cs"/>
              </a:rPr>
              <a:t>covered by the non-discrimination directives where they qualify as ‘long-term</a:t>
            </a:r>
          </a:p>
          <a:p>
            <a:r>
              <a:rPr lang="en-GB" sz="1200" b="0" i="0" u="none" strike="noStrike" kern="1200" baseline="0" dirty="0" smtClean="0">
                <a:solidFill>
                  <a:schemeClr val="tx1"/>
                </a:solidFill>
                <a:latin typeface="+mn-lt"/>
                <a:ea typeface="+mn-ea"/>
                <a:cs typeface="+mn-cs"/>
              </a:rPr>
              <a:t>residents’ under the Third-Country Nationals Directive (which requires, among</a:t>
            </a:r>
          </a:p>
          <a:p>
            <a:r>
              <a:rPr lang="en-GB" sz="1200" b="0" i="0" u="none" strike="noStrike" kern="1200" baseline="0" dirty="0" smtClean="0">
                <a:solidFill>
                  <a:schemeClr val="tx1"/>
                </a:solidFill>
                <a:latin typeface="+mn-lt"/>
                <a:ea typeface="+mn-ea"/>
                <a:cs typeface="+mn-cs"/>
              </a:rPr>
              <a:t>other conditions, a period of five years’ lawful residence).84 In addition, the Family</a:t>
            </a:r>
          </a:p>
          <a:p>
            <a:r>
              <a:rPr lang="en-GB" sz="1200" b="0" i="0" u="none" strike="noStrike" kern="1200" baseline="0" dirty="0" smtClean="0">
                <a:solidFill>
                  <a:schemeClr val="tx1"/>
                </a:solidFill>
                <a:latin typeface="+mn-lt"/>
                <a:ea typeface="+mn-ea"/>
                <a:cs typeface="+mn-cs"/>
              </a:rPr>
              <a:t>Reunification Directive allows for TCNs lawfully resident in a Member State to be</a:t>
            </a:r>
          </a:p>
          <a:p>
            <a:r>
              <a:rPr lang="en-GB" sz="1200" b="0" i="0" u="none" strike="noStrike" kern="1200" baseline="0" dirty="0" smtClean="0">
                <a:solidFill>
                  <a:schemeClr val="tx1"/>
                </a:solidFill>
                <a:latin typeface="+mn-lt"/>
                <a:ea typeface="+mn-ea"/>
                <a:cs typeface="+mn-cs"/>
              </a:rPr>
              <a:t>joined by family members in certain conditions.85</a:t>
            </a:r>
          </a:p>
          <a:p>
            <a:r>
              <a:rPr lang="en-GB" sz="1200" b="0" i="0" u="none" strike="noStrike" kern="1200" baseline="0" dirty="0" smtClean="0">
                <a:solidFill>
                  <a:schemeClr val="tx1"/>
                </a:solidFill>
                <a:latin typeface="+mn-lt"/>
                <a:ea typeface="+mn-ea"/>
                <a:cs typeface="+mn-cs"/>
              </a:rPr>
              <a:t>Of course, these rules under EU law do not prevent Member States introducing more</a:t>
            </a:r>
          </a:p>
          <a:p>
            <a:r>
              <a:rPr lang="en-GB" sz="1200" b="0" i="0" u="none" strike="noStrike" kern="1200" baseline="0" dirty="0" smtClean="0">
                <a:solidFill>
                  <a:schemeClr val="tx1"/>
                </a:solidFill>
                <a:latin typeface="+mn-lt"/>
                <a:ea typeface="+mn-ea"/>
                <a:cs typeface="+mn-cs"/>
              </a:rPr>
              <a:t>favourable conditions under their own national law. In addition, the case-law of the</a:t>
            </a:r>
          </a:p>
          <a:p>
            <a:r>
              <a:rPr lang="en-GB" sz="1200" b="0" i="0" u="none" strike="noStrike" kern="1200" baseline="0" dirty="0" smtClean="0">
                <a:solidFill>
                  <a:schemeClr val="tx1"/>
                </a:solidFill>
                <a:latin typeface="+mn-lt"/>
                <a:ea typeface="+mn-ea"/>
                <a:cs typeface="+mn-cs"/>
              </a:rPr>
              <a:t>ECHR, as discussed in Chapter 4.7., shows that while a State may consider nationals</a:t>
            </a:r>
          </a:p>
          <a:p>
            <a:r>
              <a:rPr lang="en-GB" sz="1200" b="0" i="0" u="none" strike="noStrike" kern="1200" baseline="0" dirty="0" smtClean="0">
                <a:solidFill>
                  <a:schemeClr val="tx1"/>
                </a:solidFill>
                <a:latin typeface="+mn-lt"/>
                <a:ea typeface="+mn-ea"/>
                <a:cs typeface="+mn-cs"/>
              </a:rPr>
              <a:t>and non-nationals not to be in a comparable situation (and consider it to be permissible</a:t>
            </a:r>
          </a:p>
          <a:p>
            <a:r>
              <a:rPr lang="en-GB" sz="1200" b="0" i="0" u="none" strike="noStrike" kern="1200" baseline="0" dirty="0" smtClean="0">
                <a:solidFill>
                  <a:schemeClr val="tx1"/>
                </a:solidFill>
                <a:latin typeface="+mn-lt"/>
                <a:ea typeface="+mn-ea"/>
                <a:cs typeface="+mn-cs"/>
              </a:rPr>
              <a:t>for them to be treated differently in certain circumstances), in principle all the</a:t>
            </a:r>
          </a:p>
          <a:p>
            <a:r>
              <a:rPr lang="en-GB" sz="1200" b="0" i="0" u="none" strike="noStrike" kern="1200" baseline="0" dirty="0" smtClean="0">
                <a:solidFill>
                  <a:schemeClr val="tx1"/>
                </a:solidFill>
                <a:latin typeface="+mn-lt"/>
                <a:ea typeface="+mn-ea"/>
                <a:cs typeface="+mn-cs"/>
              </a:rPr>
              <a:t>rights in the ECHR must be guaranteed equally to all persons falling within their jurisdiction.</a:t>
            </a:r>
          </a:p>
          <a:p>
            <a:r>
              <a:rPr lang="en-GB" sz="1200" b="0" i="0" u="none" strike="noStrike" kern="1200" baseline="0" dirty="0" smtClean="0">
                <a:solidFill>
                  <a:schemeClr val="tx1"/>
                </a:solidFill>
                <a:latin typeface="+mn-lt"/>
                <a:ea typeface="+mn-ea"/>
                <a:cs typeface="+mn-cs"/>
              </a:rPr>
              <a:t>In this respect the ECHR places obligations on Member States with respect</a:t>
            </a:r>
          </a:p>
          <a:p>
            <a:r>
              <a:rPr lang="en-GB" sz="1200" b="0" i="0" u="none" strike="noStrike" kern="1200" baseline="0" dirty="0" smtClean="0">
                <a:solidFill>
                  <a:schemeClr val="tx1"/>
                </a:solidFill>
                <a:latin typeface="+mn-lt"/>
                <a:ea typeface="+mn-ea"/>
                <a:cs typeface="+mn-cs"/>
              </a:rPr>
              <a:t>to TCNs which in some areas go beyond the requirements of EU law.</a:t>
            </a:r>
            <a:endParaRPr lang="en-GB" sz="1400" kern="1200" dirty="0" smtClean="0">
              <a:solidFill>
                <a:schemeClr val="tx1"/>
              </a:solidFill>
              <a:effectLst/>
              <a:latin typeface="+mn-lt"/>
              <a:ea typeface="+mn-ea"/>
              <a:cs typeface="+mn-cs"/>
            </a:endParaRPr>
          </a:p>
          <a:p>
            <a:pPr marL="628650" lvl="1" indent="-171450">
              <a:buFont typeface="Arial" panose="020B0604020202020204" pitchFamily="34" charset="0"/>
              <a:buChar char="•"/>
            </a:pPr>
            <a:endParaRPr lang="en-GB" sz="1400" baseline="0" dirty="0" smtClean="0"/>
          </a:p>
          <a:p>
            <a:pPr marL="628650" lvl="1" indent="-171450">
              <a:buFont typeface="Arial" panose="020B0604020202020204" pitchFamily="34" charset="0"/>
              <a:buChar char="•"/>
            </a:pPr>
            <a:endParaRPr lang="en-GB" sz="1400" baseline="0" dirty="0" smtClean="0"/>
          </a:p>
          <a:p>
            <a:pPr marL="628650" lvl="1" indent="-171450">
              <a:buFont typeface="Arial" panose="020B0604020202020204" pitchFamily="34" charset="0"/>
              <a:buChar char="•"/>
            </a:pPr>
            <a:endParaRPr lang="en-GB" sz="1400" b="1" baseline="0" dirty="0" smtClean="0"/>
          </a:p>
        </p:txBody>
      </p:sp>
      <p:sp>
        <p:nvSpPr>
          <p:cNvPr id="4" name="Slide Number Placeholder 3"/>
          <p:cNvSpPr>
            <a:spLocks noGrp="1"/>
          </p:cNvSpPr>
          <p:nvPr>
            <p:ph type="sldNum" sz="quarter" idx="10"/>
          </p:nvPr>
        </p:nvSpPr>
        <p:spPr/>
        <p:txBody>
          <a:bodyPr/>
          <a:lstStyle/>
          <a:p>
            <a:fld id="{FCEC8420-72D8-498F-A0BD-670ED1F0F940}" type="slidenum">
              <a:rPr lang="en-GB" smtClean="0"/>
              <a:t>4</a:t>
            </a:fld>
            <a:endParaRPr lang="en-GB"/>
          </a:p>
        </p:txBody>
      </p:sp>
    </p:spTree>
    <p:extLst>
      <p:ext uri="{BB962C8B-B14F-4D97-AF65-F5344CB8AC3E}">
        <p14:creationId xmlns:p14="http://schemas.microsoft.com/office/powerpoint/2010/main" val="3303630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EC8420-72D8-498F-A0BD-670ED1F0F940}" type="slidenum">
              <a:rPr lang="en-GB" smtClean="0"/>
              <a:t>5</a:t>
            </a:fld>
            <a:endParaRPr lang="en-GB"/>
          </a:p>
        </p:txBody>
      </p:sp>
    </p:spTree>
    <p:extLst>
      <p:ext uri="{BB962C8B-B14F-4D97-AF65-F5344CB8AC3E}">
        <p14:creationId xmlns:p14="http://schemas.microsoft.com/office/powerpoint/2010/main" val="3049670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EC8420-72D8-498F-A0BD-670ED1F0F940}" type="slidenum">
              <a:rPr lang="en-GB" smtClean="0"/>
              <a:t>6</a:t>
            </a:fld>
            <a:endParaRPr lang="en-GB"/>
          </a:p>
        </p:txBody>
      </p:sp>
    </p:spTree>
    <p:extLst>
      <p:ext uri="{BB962C8B-B14F-4D97-AF65-F5344CB8AC3E}">
        <p14:creationId xmlns:p14="http://schemas.microsoft.com/office/powerpoint/2010/main" val="853231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Direct: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Austria</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Belgium</a:t>
            </a:r>
            <a:r>
              <a:rPr lang="en-US" sz="1200" kern="1200" dirty="0" smtClean="0">
                <a:solidFill>
                  <a:schemeClr val="tx1"/>
                </a:solidFill>
                <a:effectLst/>
                <a:latin typeface="+mn-lt"/>
                <a:ea typeface="+mn-ea"/>
                <a:cs typeface="+mn-cs"/>
              </a:rPr>
              <a:t> migrants have on several occasions been refused to enter public swimming pools. While these cases did not result in any legal dispute, they stimulated strong public debate.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Belgium </a:t>
            </a:r>
            <a:r>
              <a:rPr lang="en-US" sz="1200" b="0" kern="1200" dirty="0" smtClean="0">
                <a:solidFill>
                  <a:schemeClr val="tx1"/>
                </a:solidFill>
                <a:effectLst/>
                <a:latin typeface="+mn-lt"/>
                <a:ea typeface="+mn-ea"/>
                <a:cs typeface="+mn-cs"/>
              </a:rPr>
              <a:t>NEB to</a:t>
            </a:r>
            <a:r>
              <a:rPr lang="en-US" sz="1200" kern="1200" dirty="0" smtClean="0">
                <a:solidFill>
                  <a:schemeClr val="tx1"/>
                </a:solidFill>
                <a:effectLst/>
                <a:latin typeface="+mn-lt"/>
                <a:ea typeface="+mn-ea"/>
                <a:cs typeface="+mn-cs"/>
              </a:rPr>
              <a:t>ok action regarding a refusal by some swimming pool operators to let migrants to use their pools. The Equality Body pointed out that this practice is in violation of anti-discrimination laws. Due to that, the entry ban was eventually lifted and rules of the swimming pools were instead translated into Arabic.</a:t>
            </a:r>
            <a:endParaRPr lang="en-GB" sz="1200" kern="1200" dirty="0" smtClean="0">
              <a:solidFill>
                <a:schemeClr val="tx1"/>
              </a:solidFill>
              <a:effectLst/>
              <a:latin typeface="+mn-lt"/>
              <a:ea typeface="+mn-ea"/>
              <a:cs typeface="+mn-cs"/>
            </a:endParaRPr>
          </a:p>
          <a:p>
            <a:endParaRPr lang="en-GB" dirty="0" smtClean="0"/>
          </a:p>
          <a:p>
            <a:r>
              <a:rPr lang="en-GB" sz="1200" kern="1200" dirty="0" smtClean="0">
                <a:solidFill>
                  <a:schemeClr val="tx1"/>
                </a:solidFill>
                <a:effectLst/>
                <a:latin typeface="+mn-lt"/>
                <a:ea typeface="+mn-ea"/>
                <a:cs typeface="+mn-cs"/>
              </a:rPr>
              <a:t>In France, for example, a study by the European Roma Rights Centre from 2014 showed that less than half of all children interviewed in six Roma settlements across the country were attending school, for about 60% of them solely based on the fact that local authorities refused them to be registered in school.</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UK immigration control</a:t>
            </a:r>
            <a:r>
              <a:rPr lang="en-GB" sz="1200" kern="1200" baseline="0" dirty="0" smtClean="0">
                <a:solidFill>
                  <a:schemeClr val="tx1"/>
                </a:solidFill>
                <a:effectLst/>
                <a:latin typeface="+mn-lt"/>
                <a:ea typeface="+mn-ea"/>
                <a:cs typeface="+mn-cs"/>
              </a:rPr>
              <a:t> buses</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Belgium:</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2008, two traveller families purchased a plot of land in </a:t>
            </a:r>
            <a:r>
              <a:rPr lang="en-GB" sz="1200" kern="1200" dirty="0" err="1" smtClean="0">
                <a:solidFill>
                  <a:schemeClr val="tx1"/>
                </a:solidFill>
                <a:effectLst/>
                <a:latin typeface="+mn-lt"/>
                <a:ea typeface="+mn-ea"/>
                <a:cs typeface="+mn-cs"/>
              </a:rPr>
              <a:t>Erpe</a:t>
            </a:r>
            <a:r>
              <a:rPr lang="en-GB" sz="1200" kern="1200" dirty="0" smtClean="0">
                <a:solidFill>
                  <a:schemeClr val="tx1"/>
                </a:solidFill>
                <a:effectLst/>
                <a:latin typeface="+mn-lt"/>
                <a:ea typeface="+mn-ea"/>
                <a:cs typeface="+mn-cs"/>
              </a:rPr>
              <a:t>-Mere. The plot had been used for the previous 30 years as a traveller site In April 2013 the family was informed through a written announcement, that the site had to be vacated within 31 days. If the deadline was not met the families would have to pay a fine of 5.000EUR per day. After mediation between the families and the mayor failed, the families left the site in June 2013. Since then the families travelled in Belgium without any  lawful place to stay which making school attendance for their children practically impossible. In 2015, the family returned without authorization to the site. The case is ongoing. </a:t>
            </a:r>
          </a:p>
          <a:p>
            <a:pPr lvl="0"/>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Indirect: </a:t>
            </a:r>
          </a:p>
          <a:p>
            <a:pPr lvl="0"/>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Belgium:</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2008, two traveller families purchased a plot of land in </a:t>
            </a:r>
            <a:r>
              <a:rPr lang="en-GB" sz="1200" kern="1200" dirty="0" err="1" smtClean="0">
                <a:solidFill>
                  <a:schemeClr val="tx1"/>
                </a:solidFill>
                <a:effectLst/>
                <a:latin typeface="+mn-lt"/>
                <a:ea typeface="+mn-ea"/>
                <a:cs typeface="+mn-cs"/>
              </a:rPr>
              <a:t>Erpe</a:t>
            </a:r>
            <a:r>
              <a:rPr lang="en-GB" sz="1200" kern="1200" dirty="0" smtClean="0">
                <a:solidFill>
                  <a:schemeClr val="tx1"/>
                </a:solidFill>
                <a:effectLst/>
                <a:latin typeface="+mn-lt"/>
                <a:ea typeface="+mn-ea"/>
                <a:cs typeface="+mn-cs"/>
              </a:rPr>
              <a:t>-Mere. The plot had been used for the previous 30 years as a traveller site In April 2013 the family was informed through a written announcement, that the site had to be vacated within 31 days. If the deadline was not met the families would have to pay a fine of 5.000EUR per day. After mediation between the families and the mayor failed, the families left the site in June 2013. Since then the families travelled in Belgium without any  lawful place to stay which making school attendance for their children practically impossible. In 2015, the family returned without authorization to the site. The case is ongoing. </a:t>
            </a:r>
          </a:p>
          <a:p>
            <a:pPr lvl="0"/>
            <a:r>
              <a:rPr lang="en-GB" sz="1200" kern="1200" dirty="0" smtClean="0">
                <a:solidFill>
                  <a:schemeClr val="tx1"/>
                </a:solidFill>
                <a:effectLst/>
                <a:latin typeface="+mn-lt"/>
                <a:ea typeface="+mn-ea"/>
                <a:cs typeface="+mn-cs"/>
              </a:rPr>
              <a:t>The city of Mons has been trying to clear a large traveller site since 2004 in order to develop the area. The Travellers have lived there since 1998. Frequent police raids, the stopping of the public waste management services and the permanent feeling of insecurity made the more well-off Travellers move from the site. The civil society organisation ‘</a:t>
            </a:r>
            <a:r>
              <a:rPr lang="en-GB" sz="1200" kern="1200" dirty="0" err="1" smtClean="0">
                <a:solidFill>
                  <a:schemeClr val="tx1"/>
                </a:solidFill>
                <a:effectLst/>
                <a:latin typeface="+mn-lt"/>
                <a:ea typeface="+mn-ea"/>
                <a:cs typeface="+mn-cs"/>
              </a:rPr>
              <a:t>Laïque</a:t>
            </a:r>
            <a:r>
              <a:rPr lang="en-GB" sz="1200" kern="1200" dirty="0" smtClean="0">
                <a:solidFill>
                  <a:schemeClr val="tx1"/>
                </a:solidFill>
                <a:effectLst/>
                <a:latin typeface="+mn-lt"/>
                <a:ea typeface="+mn-ea"/>
                <a:cs typeface="+mn-cs"/>
              </a:rPr>
              <a:t> Picardie’ tried to mediate between the city administration and the remaining travellers but failed with its attempts. The situation is still unsolved and only few travellers are still remaining on the site.</a:t>
            </a:r>
          </a:p>
          <a:p>
            <a:r>
              <a:rPr lang="en-GB" sz="1200" b="1" kern="1200" dirty="0" smtClean="0">
                <a:solidFill>
                  <a:schemeClr val="tx1"/>
                </a:solidFill>
                <a:effectLst/>
                <a:latin typeface="+mn-lt"/>
                <a:ea typeface="+mn-ea"/>
                <a:cs typeface="+mn-cs"/>
              </a:rPr>
              <a:t>Bulgaria:</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By its </a:t>
            </a:r>
            <a:r>
              <a:rPr lang="en-GB" sz="1200" u="sng" kern="1200" dirty="0" smtClean="0">
                <a:solidFill>
                  <a:schemeClr val="tx1"/>
                </a:solidFill>
                <a:effectLst/>
                <a:latin typeface="+mn-lt"/>
                <a:ea typeface="+mn-ea"/>
                <a:cs typeface="+mn-cs"/>
              </a:rPr>
              <a:t>Decision № 97/17.04.2012</a:t>
            </a:r>
            <a:r>
              <a:rPr lang="en-GB" sz="1200" kern="1200" dirty="0" smtClean="0">
                <a:solidFill>
                  <a:schemeClr val="tx1"/>
                </a:solidFill>
                <a:effectLst/>
                <a:latin typeface="+mn-lt"/>
                <a:ea typeface="+mn-ea"/>
                <a:cs typeface="+mn-cs"/>
              </a:rPr>
              <a:t>, the First Specialized Permanent Panel of the Commission for Protection against Discrimination (CPD) has reviewed a notice which stated that 600 people of Roma origin would be evicted from their homes following a decision from the Mayor. The Panel held that the Mayor’s decision did not amount to discrimination on the ground of ethnicity as it was aimed at protecting the life, health and safety of the residents of the building given the risks resulting from its’ extremely poor and dangerous condition. However, the CPD’s decision recommended that within one year the Mayor, the City Council, the Governor and the Minister of Regional Development and Public Works, the Minister of Labour and Social Policy, the National Council for Cooperation on Ethnic and Integration Affairs and the Council of Ministers should ensure the adoption of strategic plans for the integration of minorities (especially the Roma community) at the different levels and to report to the CPD on the results of the evaluation of their impact.</a:t>
            </a:r>
          </a:p>
          <a:p>
            <a:pPr lvl="0"/>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Hungary:</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2014 and 2015 the Equal Treatment Authority of Hungary investigated a complaint brought by an NGO against a municipality’s decision to evict about 900 Roma residents from a segregated slum area. The Equal Treatment Authority found multiple discrimination based on ethnic and social origin combined with financial status. It also held that the residents had been subject to indirect discrimination because the evictions took place without proper preparation, analysis or assessment of the outcome and effects. The Authority obliged the municipality to terminate the infringement and to develop an action plan concerning the measures to be taken in order to guarantee adequate living conditions of the residents concerned. Furthermore, the Authority ordered the publication of its decision for 90 days on the website of the municipality as well as on its own website. Finally, it imposed a fine of HUF 500.000 (circa EUR 1600) against the municipality.</a:t>
            </a:r>
          </a:p>
          <a:p>
            <a:pPr lvl="0"/>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OPRE: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effectLst/>
                <a:latin typeface="+mn-lt"/>
                <a:ea typeface="+mn-ea"/>
                <a:cs typeface="+mn-cs"/>
              </a:rPr>
              <a:t>To ensure that evictions are well planned and carried out only as a last resort after consultation and negotiation efforts have failed; these efforts must include consideration of the impact of evictions on children’s schooling and proposals for rehousing in decent, adequate, alternative, and sustainable accommodation or fully functional and equipped halting sites, in accordance with international human rights standards, in particular the right to adequate housing;</a:t>
            </a:r>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7</a:t>
            </a:fld>
            <a:endParaRPr lang="en-GB"/>
          </a:p>
        </p:txBody>
      </p:sp>
    </p:spTree>
    <p:extLst>
      <p:ext uri="{BB962C8B-B14F-4D97-AF65-F5344CB8AC3E}">
        <p14:creationId xmlns:p14="http://schemas.microsoft.com/office/powerpoint/2010/main" val="164939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Working Group decided to dedicate particular attention to this field given the crucial importance of housing as a precondition of human dignity and ensuring for example quality employment or education, as well as the relative lack of published case law. The examples collected shed light on the enormous challenge of discriminatory evictions as well as on instances of denied tenancy agreements and social housing on grounds of race and ethnic origin. </a:t>
            </a:r>
          </a:p>
          <a:p>
            <a:r>
              <a:rPr lang="en-GB" sz="1200" b="1" kern="1200" dirty="0" smtClean="0">
                <a:solidFill>
                  <a:schemeClr val="tx1"/>
                </a:solidFill>
                <a:effectLst/>
                <a:latin typeface="+mn-lt"/>
                <a:ea typeface="+mn-ea"/>
                <a:cs typeface="+mn-cs"/>
              </a:rPr>
              <a:t>Albania:</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Due to the development of a new road in Tirana, some families had to resettle and were offered a two year rent free plan by the Council of Ministers in Albania. Not having taken into account the specific social situation of the Roma community affected by the resettlement and failing to ensure accommodation after the expiry of the two-year period, the Equality Body argued Roma families have faced indirect discrimination compared to others and recommended the Council of Ministers to take measures to ensure sustainable and long term housing for Roma families.</a:t>
            </a:r>
          </a:p>
          <a:p>
            <a:r>
              <a:rPr lang="en-GB" sz="1200" b="1" kern="1200" dirty="0" smtClean="0">
                <a:solidFill>
                  <a:schemeClr val="tx1"/>
                </a:solidFill>
                <a:effectLst/>
                <a:latin typeface="+mn-lt"/>
                <a:ea typeface="+mn-ea"/>
                <a:cs typeface="+mn-cs"/>
              </a:rPr>
              <a:t>Belgium:</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2008, two traveller families purchased a plot of land in </a:t>
            </a:r>
            <a:r>
              <a:rPr lang="en-GB" sz="1200" kern="1200" dirty="0" err="1" smtClean="0">
                <a:solidFill>
                  <a:schemeClr val="tx1"/>
                </a:solidFill>
                <a:effectLst/>
                <a:latin typeface="+mn-lt"/>
                <a:ea typeface="+mn-ea"/>
                <a:cs typeface="+mn-cs"/>
              </a:rPr>
              <a:t>Erpe</a:t>
            </a:r>
            <a:r>
              <a:rPr lang="en-GB" sz="1200" kern="1200" dirty="0" smtClean="0">
                <a:solidFill>
                  <a:schemeClr val="tx1"/>
                </a:solidFill>
                <a:effectLst/>
                <a:latin typeface="+mn-lt"/>
                <a:ea typeface="+mn-ea"/>
                <a:cs typeface="+mn-cs"/>
              </a:rPr>
              <a:t>-Mere. The plot had been used for the previous 30 years as a traveller site In April 2013 the family was informed through a written announcement, that the site had to be vacated within 31 days. If the deadline was not met the families would have to pay a fine of 5.000EUR per day. After mediation between the families and the mayor failed, the families left the site in June 2013. Since then the families travelled in Belgium without </a:t>
            </a:r>
            <a:r>
              <a:rPr lang="en-GB" sz="1200" kern="1200" dirty="0" err="1" smtClean="0">
                <a:solidFill>
                  <a:schemeClr val="tx1"/>
                </a:solidFill>
                <a:effectLst/>
                <a:latin typeface="+mn-lt"/>
                <a:ea typeface="+mn-ea"/>
                <a:cs typeface="+mn-cs"/>
              </a:rPr>
              <a:t>anylawful</a:t>
            </a:r>
            <a:r>
              <a:rPr lang="en-GB" sz="1200" kern="1200" dirty="0" smtClean="0">
                <a:solidFill>
                  <a:schemeClr val="tx1"/>
                </a:solidFill>
                <a:effectLst/>
                <a:latin typeface="+mn-lt"/>
                <a:ea typeface="+mn-ea"/>
                <a:cs typeface="+mn-cs"/>
              </a:rPr>
              <a:t> place to stay which making school attendance for their children practically impossible. In 2015, the family returned without authorization to the site. The case is ongoing. </a:t>
            </a:r>
          </a:p>
          <a:p>
            <a:pPr lvl="0"/>
            <a:r>
              <a:rPr lang="en-GB" sz="1200" kern="1200" dirty="0" smtClean="0">
                <a:solidFill>
                  <a:schemeClr val="tx1"/>
                </a:solidFill>
                <a:effectLst/>
                <a:latin typeface="+mn-lt"/>
                <a:ea typeface="+mn-ea"/>
                <a:cs typeface="+mn-cs"/>
              </a:rPr>
              <a:t>The city of Mons has been trying to clear a large traveller site since 2004 in order to develop the area. The Travellers have lived there since 1998. Frequent police raids, the stopping of the public waste management services and the permanent feeling of insecurity made the more well-off Travellers move from the site. The civil society organisation ‘</a:t>
            </a:r>
            <a:r>
              <a:rPr lang="en-GB" sz="1200" kern="1200" dirty="0" err="1" smtClean="0">
                <a:solidFill>
                  <a:schemeClr val="tx1"/>
                </a:solidFill>
                <a:effectLst/>
                <a:latin typeface="+mn-lt"/>
                <a:ea typeface="+mn-ea"/>
                <a:cs typeface="+mn-cs"/>
              </a:rPr>
              <a:t>Laïque</a:t>
            </a:r>
            <a:r>
              <a:rPr lang="en-GB" sz="1200" kern="1200" dirty="0" smtClean="0">
                <a:solidFill>
                  <a:schemeClr val="tx1"/>
                </a:solidFill>
                <a:effectLst/>
                <a:latin typeface="+mn-lt"/>
                <a:ea typeface="+mn-ea"/>
                <a:cs typeface="+mn-cs"/>
              </a:rPr>
              <a:t> Picardie’ tried to mediate between the city administration and the remaining travellers but failed with its attempts. The situation is still unsolved and only few travellers are still remaining on the site.</a:t>
            </a:r>
          </a:p>
          <a:p>
            <a:r>
              <a:rPr lang="en-GB" sz="1200" b="1" kern="1200" dirty="0" smtClean="0">
                <a:solidFill>
                  <a:schemeClr val="tx1"/>
                </a:solidFill>
                <a:effectLst/>
                <a:latin typeface="+mn-lt"/>
                <a:ea typeface="+mn-ea"/>
                <a:cs typeface="+mn-cs"/>
              </a:rPr>
              <a:t>Bulgaria:</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By its </a:t>
            </a:r>
            <a:r>
              <a:rPr lang="en-GB" sz="1200" u="sng" kern="1200" dirty="0" smtClean="0">
                <a:solidFill>
                  <a:schemeClr val="tx1"/>
                </a:solidFill>
                <a:effectLst/>
                <a:latin typeface="+mn-lt"/>
                <a:ea typeface="+mn-ea"/>
                <a:cs typeface="+mn-cs"/>
              </a:rPr>
              <a:t>Decision № 97/17.04.2012</a:t>
            </a:r>
            <a:r>
              <a:rPr lang="en-GB" sz="1200" kern="1200" dirty="0" smtClean="0">
                <a:solidFill>
                  <a:schemeClr val="tx1"/>
                </a:solidFill>
                <a:effectLst/>
                <a:latin typeface="+mn-lt"/>
                <a:ea typeface="+mn-ea"/>
                <a:cs typeface="+mn-cs"/>
              </a:rPr>
              <a:t>, the First Specialized Permanent Panel of the Commission for Protection against Discrimination (CPD) has reviewed a notice which stated that 600 people of Roma origin would be evicted from their homes following a decision from the Mayor. The Panel held that the Mayor’s decision did not amount to discrimination on the ground of ethnicity as it was aimed at protecting the life, health and safety of the residents of the building given the risks resulting from its’ extremely poor and dangerous condition. However, the CPD’s decision recommended that within one year the Mayor, the City Council, the Governor and the Minister of Regional Development and Public Works, the Minister of Labour and Social Policy, the National Council for Cooperation on Ethnic and Integration Affairs and the Council of Ministers should ensure the adoption of strategic plans for the integration of minorities (especially the Roma community) at the different levels and to report to the CPD on the results of the evaluation of their impact.</a:t>
            </a:r>
          </a:p>
          <a:p>
            <a:r>
              <a:rPr lang="en-GB" sz="1200" b="1" kern="1200" dirty="0" smtClean="0">
                <a:solidFill>
                  <a:schemeClr val="tx1"/>
                </a:solidFill>
                <a:effectLst/>
                <a:latin typeface="+mn-lt"/>
                <a:ea typeface="+mn-ea"/>
                <a:cs typeface="+mn-cs"/>
              </a:rPr>
              <a:t>Hungary:</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2014 and 2015 the Equal Treatment Authority of Hungary investigated a complaint brought by an NGO against a municipality’s decision to evict about 900 Roma residents from a segregated slum area. The Equal Treatment Authority found multiple discrimination based on ethnic and social origin combined with financial status. It also held that the residents had been subject to indirect discrimination because the evictions took place without proper preparation, analysis or assessment of the outcome and effects. The Authority obliged the municipality to terminate the infringement and to develop an action plan concerning the measures to be taken in order to guarantee adequate living conditions of the residents concerned. Furthermore, the Authority ordered the publication of its decision for 90 days on the website of the municipality as well as on its own website. Finally, it imposed a fine of HUF 500.000 (circa EUR 1600) against the municipality.</a:t>
            </a:r>
          </a:p>
          <a:p>
            <a:r>
              <a:rPr lang="en-GB" sz="1200" b="1" kern="1200" dirty="0" smtClean="0">
                <a:solidFill>
                  <a:schemeClr val="tx1"/>
                </a:solidFill>
                <a:effectLst/>
                <a:latin typeface="+mn-lt"/>
                <a:ea typeface="+mn-ea"/>
                <a:cs typeface="+mn-cs"/>
              </a:rPr>
              <a:t>Lithuania:</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Around 400 people live in a settlement called </a:t>
            </a:r>
            <a:r>
              <a:rPr lang="en-GB" sz="1200" kern="1200" dirty="0" err="1" smtClean="0">
                <a:solidFill>
                  <a:schemeClr val="tx1"/>
                </a:solidFill>
                <a:effectLst/>
                <a:latin typeface="+mn-lt"/>
                <a:ea typeface="+mn-ea"/>
                <a:cs typeface="+mn-cs"/>
              </a:rPr>
              <a:t>Kirtimai</a:t>
            </a:r>
            <a:r>
              <a:rPr lang="en-GB" sz="1200" kern="1200" dirty="0" smtClean="0">
                <a:solidFill>
                  <a:schemeClr val="tx1"/>
                </a:solidFill>
                <a:effectLst/>
                <a:latin typeface="+mn-lt"/>
                <a:ea typeface="+mn-ea"/>
                <a:cs typeface="+mn-cs"/>
              </a:rPr>
              <a:t>, which is located in an isolated area in Vilnius. Due to historical reasons and the lack of Vilnius city municipality’s political will, the majority of houses in </a:t>
            </a:r>
            <a:r>
              <a:rPr lang="en-GB" sz="1200" kern="1200" dirty="0" err="1" smtClean="0">
                <a:solidFill>
                  <a:schemeClr val="tx1"/>
                </a:solidFill>
                <a:effectLst/>
                <a:latin typeface="+mn-lt"/>
                <a:ea typeface="+mn-ea"/>
                <a:cs typeface="+mn-cs"/>
              </a:rPr>
              <a:t>Kirtimai</a:t>
            </a:r>
            <a:r>
              <a:rPr lang="en-GB" sz="1200" kern="1200" dirty="0" smtClean="0">
                <a:solidFill>
                  <a:schemeClr val="tx1"/>
                </a:solidFill>
                <a:effectLst/>
                <a:latin typeface="+mn-lt"/>
                <a:ea typeface="+mn-ea"/>
                <a:cs typeface="+mn-cs"/>
              </a:rPr>
              <a:t> are deemed to be illegal. Some of the houses were demolished following court decisions, without providing alternative housing for their inhabitants. The community lacks information and knowledge about the court process and their rights. In addition, there is a widespread overall negative prejudice against the community. Mainstream society tends to approve the court orders and the municipality’s policy and only few NGOs work on advocacy strategies to help </a:t>
            </a:r>
            <a:r>
              <a:rPr lang="en-GB" sz="1200" kern="1200" dirty="0" err="1" smtClean="0">
                <a:solidFill>
                  <a:schemeClr val="tx1"/>
                </a:solidFill>
                <a:effectLst/>
                <a:latin typeface="+mn-lt"/>
                <a:ea typeface="+mn-ea"/>
                <a:cs typeface="+mn-cs"/>
              </a:rPr>
              <a:t>Kirtimai</a:t>
            </a:r>
            <a:r>
              <a:rPr lang="en-GB" sz="1200" kern="1200" dirty="0" smtClean="0">
                <a:solidFill>
                  <a:schemeClr val="tx1"/>
                </a:solidFill>
                <a:effectLst/>
                <a:latin typeface="+mn-lt"/>
                <a:ea typeface="+mn-ea"/>
                <a:cs typeface="+mn-cs"/>
              </a:rPr>
              <a:t> community to resettle in social houses. </a:t>
            </a:r>
          </a:p>
          <a:p>
            <a:r>
              <a:rPr lang="en-GB" sz="1200" b="1" kern="1200" dirty="0" smtClean="0">
                <a:solidFill>
                  <a:schemeClr val="tx1"/>
                </a:solidFill>
                <a:effectLst/>
                <a:latin typeface="+mn-lt"/>
                <a:ea typeface="+mn-ea"/>
                <a:cs typeface="+mn-cs"/>
              </a:rPr>
              <a:t>Serbia:</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inhabitants of the Roma settlement </a:t>
            </a:r>
            <a:r>
              <a:rPr lang="en-GB" sz="1200" kern="1200" dirty="0" err="1" smtClean="0">
                <a:solidFill>
                  <a:schemeClr val="tx1"/>
                </a:solidFill>
                <a:effectLst/>
                <a:latin typeface="+mn-lt"/>
                <a:ea typeface="+mn-ea"/>
                <a:cs typeface="+mn-cs"/>
              </a:rPr>
              <a:t>Grmеč</a:t>
            </a:r>
            <a:r>
              <a:rPr lang="en-GB" sz="1200" kern="1200" dirty="0" smtClean="0">
                <a:solidFill>
                  <a:schemeClr val="tx1"/>
                </a:solidFill>
                <a:effectLst/>
                <a:latin typeface="+mn-lt"/>
                <a:ea typeface="+mn-ea"/>
                <a:cs typeface="+mn-cs"/>
              </a:rPr>
              <a:t> in </a:t>
            </a:r>
            <a:r>
              <a:rPr lang="en-GB" sz="1200" kern="1200" dirty="0" err="1" smtClean="0">
                <a:solidFill>
                  <a:schemeClr val="tx1"/>
                </a:solidFill>
                <a:effectLst/>
                <a:latin typeface="+mn-lt"/>
                <a:ea typeface="+mn-ea"/>
                <a:cs typeface="+mn-cs"/>
              </a:rPr>
              <a:t>Zemun</a:t>
            </a:r>
            <a:r>
              <a:rPr lang="en-GB" sz="1200" kern="1200" dirty="0" smtClean="0">
                <a:solidFill>
                  <a:schemeClr val="tx1"/>
                </a:solidFill>
                <a:effectLst/>
                <a:latin typeface="+mn-lt"/>
                <a:ea typeface="+mn-ea"/>
                <a:cs typeface="+mn-cs"/>
              </a:rPr>
              <a:t> have received a formal notice from the municipality requiring everyone to vacate the facilities within 24 hours. Afterwards, the Commissioner expressed concern about the rise in the number of demolitions of unlawfully erected Roma residential facilities in comparison to the demolition of such facilities inhabited by the majority population, arguing that such selective approach gives cause for concern of systemic discrimination. A recommendation was issued to </a:t>
            </a:r>
            <a:r>
              <a:rPr lang="en-GB" sz="1200" kern="1200" dirty="0" err="1" smtClean="0">
                <a:solidFill>
                  <a:schemeClr val="tx1"/>
                </a:solidFill>
                <a:effectLst/>
                <a:latin typeface="+mn-lt"/>
                <a:ea typeface="+mn-ea"/>
                <a:cs typeface="+mn-cs"/>
              </a:rPr>
              <a:t>Zemun</a:t>
            </a:r>
            <a:r>
              <a:rPr lang="en-GB" sz="1200" kern="1200" dirty="0" smtClean="0">
                <a:solidFill>
                  <a:schemeClr val="tx1"/>
                </a:solidFill>
                <a:effectLst/>
                <a:latin typeface="+mn-lt"/>
                <a:ea typeface="+mn-ea"/>
                <a:cs typeface="+mn-cs"/>
              </a:rPr>
              <a:t> City Municipality to refrain from evicting </a:t>
            </a:r>
            <a:r>
              <a:rPr lang="en-GB" sz="1200" kern="1200" dirty="0" err="1" smtClean="0">
                <a:solidFill>
                  <a:schemeClr val="tx1"/>
                </a:solidFill>
                <a:effectLst/>
                <a:latin typeface="+mn-lt"/>
                <a:ea typeface="+mn-ea"/>
                <a:cs typeface="+mn-cs"/>
              </a:rPr>
              <a:t>Grmеč</a:t>
            </a:r>
            <a:r>
              <a:rPr lang="en-GB" sz="1200" kern="1200" dirty="0" smtClean="0">
                <a:solidFill>
                  <a:schemeClr val="tx1"/>
                </a:solidFill>
                <a:effectLst/>
                <a:latin typeface="+mn-lt"/>
                <a:ea typeface="+mn-ea"/>
                <a:cs typeface="+mn-cs"/>
              </a:rPr>
              <a:t> community residents until alternative accommodation has been provided.  </a:t>
            </a:r>
            <a:r>
              <a:rPr lang="en-US" sz="1200" kern="1200" dirty="0" smtClean="0">
                <a:solidFill>
                  <a:schemeClr val="tx1"/>
                </a:solidFill>
                <a:effectLst/>
                <a:latin typeface="+mn-lt"/>
                <a:ea typeface="+mn-ea"/>
                <a:cs typeface="+mn-cs"/>
              </a:rPr>
              <a:t>During Soviet era Roma people were relocated to </a:t>
            </a:r>
            <a:r>
              <a:rPr lang="en-US" sz="1200" kern="1200" dirty="0" err="1" smtClean="0">
                <a:solidFill>
                  <a:schemeClr val="tx1"/>
                </a:solidFill>
                <a:effectLst/>
                <a:latin typeface="+mn-lt"/>
                <a:ea typeface="+mn-ea"/>
                <a:cs typeface="+mn-cs"/>
              </a:rPr>
              <a:t>Kirtimai</a:t>
            </a:r>
            <a:r>
              <a:rPr lang="en-US" sz="1200" kern="1200" dirty="0" smtClean="0">
                <a:solidFill>
                  <a:schemeClr val="tx1"/>
                </a:solidFill>
                <a:effectLst/>
                <a:latin typeface="+mn-lt"/>
                <a:ea typeface="+mn-ea"/>
                <a:cs typeface="+mn-cs"/>
              </a:rPr>
              <a:t> with no ownership rights as every building back than was owned by the State (a sort of ghetto was formed)</a:t>
            </a:r>
          </a:p>
          <a:p>
            <a:endParaRPr lang="en-US"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Denial</a:t>
            </a:r>
            <a:r>
              <a:rPr lang="en-US" sz="1200" b="1" u="sng" kern="1200" baseline="0" dirty="0" smtClean="0">
                <a:solidFill>
                  <a:schemeClr val="tx1"/>
                </a:solidFill>
                <a:effectLst/>
                <a:latin typeface="+mn-lt"/>
                <a:ea typeface="+mn-ea"/>
                <a:cs typeface="+mn-cs"/>
              </a:rPr>
              <a:t> of tenancy agreements/social housing:</a:t>
            </a:r>
          </a:p>
          <a:p>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Czech Republic:</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A social worker from a non-governmental organization pointed out to the Defender that, when looking for housing for her clients, she encountered a refusal by estate agents to arrange leased housing for Roma people. The employees of the counselling centre conducted three test telephone interviews in which they acted as if they were interested in finding housing. The test results showed evidence of direct discrimination against Roma people</a:t>
            </a:r>
            <a:r>
              <a:rPr lang="en-US" sz="1200" kern="1200" dirty="0" smtClean="0">
                <a:solidFill>
                  <a:schemeClr val="tx1"/>
                </a:solidFill>
                <a:effectLst/>
                <a:latin typeface="+mn-lt"/>
                <a:ea typeface="+mn-ea"/>
                <a:cs typeface="+mn-cs"/>
              </a:rPr>
              <a:t>, after which court proceedings were initiated. </a:t>
            </a:r>
            <a:r>
              <a:rPr lang="en-GB" sz="1200" kern="1200" dirty="0" smtClean="0">
                <a:solidFill>
                  <a:schemeClr val="tx1"/>
                </a:solidFill>
                <a:effectLst/>
                <a:latin typeface="+mn-lt"/>
                <a:ea typeface="+mn-ea"/>
                <a:cs typeface="+mn-cs"/>
              </a:rPr>
              <a:t>The Court agreed and found that the estate agents directly discriminated against Roma searching for housing. </a:t>
            </a:r>
          </a:p>
          <a:p>
            <a:r>
              <a:rPr lang="en-GB" sz="1200" b="1" kern="1200" dirty="0" smtClean="0">
                <a:solidFill>
                  <a:schemeClr val="tx1"/>
                </a:solidFill>
                <a:effectLst/>
                <a:latin typeface="+mn-lt"/>
                <a:ea typeface="+mn-ea"/>
                <a:cs typeface="+mn-cs"/>
              </a:rPr>
              <a:t>Latvia:</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2014 the Ombudsman investigated a case where a Roma woman had long–term problems with access to social housing. During the investigation it was found that the local municipality had offered the complainant several places to live, however she refused all of them as the social apartments offered were not in a good condition. In two weeks the local municipality offered the Roma woman an acceptable social apartment. </a:t>
            </a:r>
          </a:p>
          <a:p>
            <a:pPr lvl="0"/>
            <a:r>
              <a:rPr lang="en-GB" sz="1200" kern="1200" dirty="0" smtClean="0">
                <a:solidFill>
                  <a:schemeClr val="tx1"/>
                </a:solidFill>
                <a:effectLst/>
                <a:latin typeface="+mn-lt"/>
                <a:ea typeface="+mn-ea"/>
                <a:cs typeface="+mn-cs"/>
              </a:rPr>
              <a:t>In 2012 the Ombudsman investigated a similar case where a local municipality did not want to place a Roma woman (with children) on a waiting list for social housing, pointing out that her current two-room (one-bedroom) apartment (housing nine people) was clean, therefore the Roma woman does not need a new apartment. The Ombudsman pointed out that the local municipality has to evaluate the number of people in one apartment, rather than their attitude towards cleanliness. The Ombudsman requested the municipality to re-assess the rights of the Roma woman to be accepted on the waiting list for a social apartment.</a:t>
            </a:r>
          </a:p>
          <a:p>
            <a:r>
              <a:rPr lang="en-US" sz="1200" b="1" kern="1200" dirty="0" smtClean="0">
                <a:solidFill>
                  <a:schemeClr val="tx1"/>
                </a:solidFill>
                <a:effectLst/>
                <a:latin typeface="+mn-lt"/>
                <a:ea typeface="+mn-ea"/>
                <a:cs typeface="+mn-cs"/>
              </a:rPr>
              <a:t>Sweden:</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During the last years the Swedish Equality Ombudsman has taken three cases to court that concerned Roma who were denied tenancy agreements due to their ethnicity. Two of these cases were settled and the claimants received financial compensation of 50,000 SEK and 37,500 SEK respectively. In the third case, the Court of Appeal awarded the claimants 40,000 SEK in compensation. </a:t>
            </a:r>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8</a:t>
            </a:fld>
            <a:endParaRPr lang="en-GB"/>
          </a:p>
        </p:txBody>
      </p:sp>
    </p:spTree>
    <p:extLst>
      <p:ext uri="{BB962C8B-B14F-4D97-AF65-F5344CB8AC3E}">
        <p14:creationId xmlns:p14="http://schemas.microsoft.com/office/powerpoint/2010/main" val="2073950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Challenges in evaluating and tackling intersectional and multiple discrimination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is a generally reported lack of information about the prevalence of multiple discrimination. The information which was provided does not consistently distinguish between multiple and intersectional discrimination. Under-reporting may also be an issue. As a result, numbers of recorded instances of multiple discrimination may appear to be relatively low. </a:t>
            </a:r>
          </a:p>
          <a:p>
            <a:r>
              <a:rPr lang="en-GB" sz="1200" kern="1200" dirty="0" smtClean="0">
                <a:solidFill>
                  <a:schemeClr val="tx1"/>
                </a:solidFill>
                <a:effectLst/>
                <a:latin typeface="+mn-lt"/>
                <a:ea typeface="+mn-ea"/>
                <a:cs typeface="+mn-cs"/>
              </a:rPr>
              <a:t>Only some Equality Bodies who responded were able to provide a breakdown of the specific numbers.</a:t>
            </a:r>
          </a:p>
          <a:p>
            <a:pPr lvl="0"/>
            <a:r>
              <a:rPr lang="en-GB" sz="1200" kern="1200" dirty="0" smtClean="0">
                <a:solidFill>
                  <a:schemeClr val="tx1"/>
                </a:solidFill>
                <a:effectLst/>
                <a:latin typeface="+mn-lt"/>
                <a:ea typeface="+mn-ea"/>
                <a:cs typeface="+mn-cs"/>
              </a:rPr>
              <a:t>Sweden: (2014)- women filed 50 percent of the complaints to the Equality Body, but only 14 percent of these complaints involved sex discrimination. Intersections that could be observed are ethnic origin and gender.</a:t>
            </a:r>
          </a:p>
          <a:p>
            <a:pPr lvl="0"/>
            <a:r>
              <a:rPr lang="en-GB" sz="1200" kern="1200" dirty="0" smtClean="0">
                <a:solidFill>
                  <a:schemeClr val="tx1"/>
                </a:solidFill>
                <a:effectLst/>
                <a:latin typeface="+mn-lt"/>
                <a:ea typeface="+mn-ea"/>
                <a:cs typeface="+mn-cs"/>
              </a:rPr>
              <a:t>Italy (2015): five out of fourteen multiple discrimination cases involved race as one of the grounds.</a:t>
            </a:r>
          </a:p>
          <a:p>
            <a:pPr lvl="0"/>
            <a:r>
              <a:rPr lang="en-GB" sz="1200" kern="1200" dirty="0" smtClean="0">
                <a:solidFill>
                  <a:schemeClr val="tx1"/>
                </a:solidFill>
                <a:effectLst/>
                <a:latin typeface="+mn-lt"/>
                <a:ea typeface="+mn-ea"/>
                <a:cs typeface="+mn-cs"/>
              </a:rPr>
              <a:t>Denmark (2009 – 14): seven cases of multiple discrimination  where one of the grounds was race</a:t>
            </a:r>
          </a:p>
          <a:p>
            <a:r>
              <a:rPr lang="en-GB" sz="1200" kern="1200" dirty="0" smtClean="0">
                <a:solidFill>
                  <a:schemeClr val="tx1"/>
                </a:solidFill>
                <a:effectLst/>
                <a:latin typeface="+mn-lt"/>
                <a:ea typeface="+mn-ea"/>
                <a:cs typeface="+mn-cs"/>
              </a:rPr>
              <a:t>Multiple discrimination and/ or intersectional discrimination does not have a universal definition and is not expressly acknowledged in all legal systems. The law in Croatia, Bulgaria and Austria does protect against multiple discrimination. In Great Britain the legislation covering ‘combined discrimination’, which would specifically address intersectional discrimination, has not been brought into force. There is however domestic case law confirming that discrimination on two grounds combined can found a successful claim.</a:t>
            </a:r>
          </a:p>
          <a:p>
            <a:r>
              <a:rPr lang="en-GB" sz="1200" kern="1200" dirty="0" smtClean="0">
                <a:solidFill>
                  <a:schemeClr val="tx1"/>
                </a:solidFill>
                <a:effectLst/>
                <a:latin typeface="+mn-lt"/>
                <a:ea typeface="+mn-ea"/>
                <a:cs typeface="+mn-cs"/>
              </a:rPr>
              <a:t>Another suggested reason for the low levels of reported cases may be the uneven protection from discrimination in different contexts at EU level, which leads to uneven protection within and between member states. For example, the </a:t>
            </a:r>
            <a:r>
              <a:rPr lang="en-GB" sz="1200" b="1" kern="1200" dirty="0" smtClean="0">
                <a:solidFill>
                  <a:schemeClr val="tx1"/>
                </a:solidFill>
                <a:effectLst/>
                <a:latin typeface="+mn-lt"/>
                <a:ea typeface="+mn-ea"/>
                <a:cs typeface="+mn-cs"/>
              </a:rPr>
              <a:t>proposal for a Council Directive on implementing the principle of equal treatment between persons irrespective of religion or belief, disability, age or sexual orientation (horizontal directive) has not been agreed. </a:t>
            </a:r>
            <a:r>
              <a:rPr lang="en-GB" sz="1200" kern="1200" dirty="0" smtClean="0">
                <a:solidFill>
                  <a:schemeClr val="tx1"/>
                </a:solidFill>
                <a:effectLst/>
                <a:latin typeface="+mn-lt"/>
                <a:ea typeface="+mn-ea"/>
                <a:cs typeface="+mn-cs"/>
              </a:rPr>
              <a:t>It sets out a framework for the prohibition of discrimination on these grounds and establishes a uniform minimum level of protection within the European Union for people who have suffered such discrimination. </a:t>
            </a:r>
            <a:r>
              <a:rPr lang="en-GB" sz="1200" b="1" kern="1200" dirty="0" smtClean="0">
                <a:solidFill>
                  <a:schemeClr val="tx1"/>
                </a:solidFill>
                <a:effectLst/>
                <a:latin typeface="+mn-lt"/>
                <a:ea typeface="+mn-ea"/>
                <a:cs typeface="+mn-cs"/>
              </a:rPr>
              <a:t>This proposal would go some way to harmonizing protection outside employment in the spheres of social protection, social advantages, education and goods and services including housing.  The explanatory memorandum of the proposal states: “</a:t>
            </a:r>
            <a:r>
              <a:rPr lang="en-GB" sz="1200" i="1" kern="1200" dirty="0" smtClean="0">
                <a:solidFill>
                  <a:schemeClr val="tx1"/>
                </a:solidFill>
                <a:effectLst/>
                <a:latin typeface="+mn-lt"/>
                <a:ea typeface="+mn-ea"/>
                <a:cs typeface="+mn-cs"/>
              </a:rPr>
              <a:t>Attention was also drawn to the need to tackle multiple discrimination, for example by defining it as discrimination and by providing effective remedies. These issues go beyond the scope of this Directive but nothing prevents Member States taking action in these areas.”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Examples of uneven protection within / between member states.</a:t>
            </a:r>
          </a:p>
          <a:p>
            <a:pPr lvl="0"/>
            <a:r>
              <a:rPr lang="en-GB" sz="1200" kern="1200" dirty="0" smtClean="0">
                <a:solidFill>
                  <a:schemeClr val="tx1"/>
                </a:solidFill>
                <a:effectLst/>
                <a:latin typeface="+mn-lt"/>
                <a:ea typeface="+mn-ea"/>
                <a:cs typeface="+mn-cs"/>
              </a:rPr>
              <a:t>Austria: gender is not a protected characteristic in the context of education and there is also no protection at all for the grounds of sexual orientation, age or religion or belief outside employment. Socio-economic status is protected.</a:t>
            </a:r>
          </a:p>
          <a:p>
            <a:pPr lvl="0"/>
            <a:r>
              <a:rPr lang="en-GB" sz="1200" kern="1200" dirty="0" smtClean="0">
                <a:solidFill>
                  <a:schemeClr val="tx1"/>
                </a:solidFill>
                <a:effectLst/>
                <a:latin typeface="+mn-lt"/>
                <a:ea typeface="+mn-ea"/>
                <a:cs typeface="+mn-cs"/>
              </a:rPr>
              <a:t>Bulgaria: the grounds of race and ethnicity intersect with all other grounds. Personal status is protected.</a:t>
            </a:r>
          </a:p>
          <a:p>
            <a:pPr lvl="0"/>
            <a:r>
              <a:rPr lang="en-GB" sz="1200" kern="1200" dirty="0" smtClean="0">
                <a:solidFill>
                  <a:schemeClr val="tx1"/>
                </a:solidFill>
                <a:effectLst/>
                <a:latin typeface="+mn-lt"/>
                <a:ea typeface="+mn-ea"/>
                <a:cs typeface="+mn-cs"/>
              </a:rPr>
              <a:t>Hungary: twenty grounds which are all protected uniformly in five spheres</a:t>
            </a:r>
          </a:p>
          <a:p>
            <a:r>
              <a:rPr lang="en-GB" sz="1200" kern="1200" dirty="0" smtClean="0">
                <a:solidFill>
                  <a:schemeClr val="tx1"/>
                </a:solidFill>
                <a:effectLst/>
                <a:latin typeface="+mn-lt"/>
                <a:ea typeface="+mn-ea"/>
                <a:cs typeface="+mn-cs"/>
              </a:rPr>
              <a:t>There may also be a lack of research and evidence. Research conducted by the Equality Body for Great Britain found that ‘little focus has been given to intersectionality across the equality areas, or to multiple-disadvantage.’ The report highlights a number of barriers that, for example, disabled and women refugees and asylum seekers face. It concluded that when these multiple factors are combined with immigration status, it becomes clear that these groups experience a range of intersectional issues yet evidence to document this is limited. </a:t>
            </a:r>
          </a:p>
          <a:p>
            <a:r>
              <a:rPr lang="en-US" sz="1200" i="1" kern="1200" dirty="0" smtClean="0">
                <a:solidFill>
                  <a:schemeClr val="tx1"/>
                </a:solidFill>
                <a:effectLst/>
                <a:latin typeface="+mn-lt"/>
                <a:ea typeface="+mn-ea"/>
                <a:cs typeface="+mn-cs"/>
              </a:rPr>
              <a:t>Women file complaints on multiple discrimination, an intersectional analysis of the Annual Report 2014</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De </a:t>
            </a:r>
            <a:r>
              <a:rPr lang="en-US" sz="1200" kern="1200" dirty="0" err="1" smtClean="0">
                <a:solidFill>
                  <a:schemeClr val="tx1"/>
                </a:solidFill>
                <a:effectLst/>
                <a:latin typeface="+mn-lt"/>
                <a:ea typeface="+mn-ea"/>
                <a:cs typeface="+mn-cs"/>
              </a:rPr>
              <a:t>Bique</a:t>
            </a:r>
            <a:r>
              <a:rPr lang="en-US" sz="1200" kern="1200" dirty="0" smtClean="0">
                <a:solidFill>
                  <a:schemeClr val="tx1"/>
                </a:solidFill>
                <a:effectLst/>
                <a:latin typeface="+mn-lt"/>
                <a:ea typeface="+mn-ea"/>
                <a:cs typeface="+mn-cs"/>
              </a:rPr>
              <a:t> v MOD</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Research report 52 - Refugees and asylum seekers: a review from an equality and human rights perspective </a:t>
            </a:r>
            <a:r>
              <a:rPr lang="en-US" sz="1200" u="sng" kern="1200" dirty="0" smtClean="0">
                <a:solidFill>
                  <a:schemeClr val="tx1"/>
                </a:solidFill>
                <a:effectLst/>
                <a:latin typeface="+mn-lt"/>
                <a:ea typeface="+mn-ea"/>
                <a:cs typeface="+mn-cs"/>
                <a:hlinkClick r:id="rId3"/>
              </a:rPr>
              <a:t>https://www.equalityhumanrights.com/en/publication-download/research-report-52-refugees-and-asylum-seekers-review-equality-and-human-rights</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dirty="0" smtClean="0"/>
          </a:p>
          <a:p>
            <a:r>
              <a:rPr lang="en-GB" sz="1200" b="1" kern="1200" dirty="0" smtClean="0">
                <a:solidFill>
                  <a:schemeClr val="tx1"/>
                </a:solidFill>
                <a:effectLst/>
                <a:latin typeface="+mn-lt"/>
                <a:ea typeface="+mn-ea"/>
                <a:cs typeface="+mn-cs"/>
              </a:rPr>
              <a:t>Commonly observed forms of multiple discrimination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factors identified may contribute to an incomplete picture of the scale of multiple and intersectional discrimination. However, in general terms, Equality Bodies reported that the most commonly observed forms included race/ ethnicity and sex (both male and female), often further mixed with religion or belief so we shall explore these in more depth. We shall also look at particular concerns about Roma women and children. </a:t>
            </a:r>
          </a:p>
          <a:p>
            <a:r>
              <a:rPr lang="en-GB" sz="1200" kern="1200" dirty="0" smtClean="0">
                <a:solidFill>
                  <a:schemeClr val="tx1"/>
                </a:solidFill>
                <a:effectLst/>
                <a:latin typeface="+mn-lt"/>
                <a:ea typeface="+mn-ea"/>
                <a:cs typeface="+mn-cs"/>
              </a:rPr>
              <a:t>Other characteristics which intersected with race/ ethnicity included socio-economic status, personal status, disability, and age. </a:t>
            </a:r>
          </a:p>
          <a:p>
            <a:r>
              <a:rPr lang="en-GB" sz="1200" kern="1200" dirty="0" smtClean="0">
                <a:solidFill>
                  <a:schemeClr val="tx1"/>
                </a:solidFill>
                <a:effectLst/>
                <a:latin typeface="+mn-lt"/>
                <a:ea typeface="+mn-ea"/>
                <a:cs typeface="+mn-cs"/>
              </a:rPr>
              <a:t>A trend appeared in terms of the contexts in which multiple discrimination took place. Incidents often arose when members of the public were accessing swimming pools, clubs and discos (Germany, Austria, Belgium, Lithuania). Multiple discrimination in the education or employment context was also commonly observed (Bulgaria, Norway). </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Race/ ethnicity and gender (women)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Several Equality Bodies reported either anecdotal concerns or legal disputes concerning dress issues for women and girls, </a:t>
            </a:r>
            <a:r>
              <a:rPr lang="en-GB" sz="1200" kern="1200" dirty="0" err="1" smtClean="0">
                <a:solidFill>
                  <a:schemeClr val="tx1"/>
                </a:solidFill>
                <a:effectLst/>
                <a:latin typeface="+mn-lt"/>
                <a:ea typeface="+mn-ea"/>
                <a:cs typeface="+mn-cs"/>
              </a:rPr>
              <a:t>eg</a:t>
            </a:r>
            <a:r>
              <a:rPr lang="en-GB" sz="1200" kern="1200" dirty="0" smtClean="0">
                <a:solidFill>
                  <a:schemeClr val="tx1"/>
                </a:solidFill>
                <a:effectLst/>
                <a:latin typeface="+mn-lt"/>
                <a:ea typeface="+mn-ea"/>
                <a:cs typeface="+mn-cs"/>
              </a:rPr>
              <a:t> being prohibited from wearing headscarves or made to wear short sleeves, in educational, employment and other public life settings (Bulgaria, Denmark, Germany and Norway). </a:t>
            </a:r>
          </a:p>
          <a:p>
            <a:r>
              <a:rPr lang="en-GB" sz="1200" kern="1200" dirty="0" smtClean="0">
                <a:solidFill>
                  <a:schemeClr val="tx1"/>
                </a:solidFill>
                <a:effectLst/>
                <a:latin typeface="+mn-lt"/>
                <a:ea typeface="+mn-ea"/>
                <a:cs typeface="+mn-cs"/>
              </a:rPr>
              <a:t>The issue of prohibiting headscarves is due for determination by the CJEU later in 2016 when it will hear two cases </a:t>
            </a:r>
            <a:r>
              <a:rPr lang="en-GB" sz="1200" i="1" kern="1200" dirty="0" smtClean="0">
                <a:solidFill>
                  <a:schemeClr val="tx1"/>
                </a:solidFill>
                <a:effectLst/>
                <a:latin typeface="+mn-lt"/>
                <a:ea typeface="+mn-ea"/>
                <a:cs typeface="+mn-cs"/>
              </a:rPr>
              <a:t>in which the respective Advocates General have taken a different approach so far. The European Court of Human Rights has held that any interference with Article 8, 9 or 14 by banning the veil in public can be justified as a proportionate response to the legitimate aim of protection of the rights and freedoms of others.</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In Sweden a successful case established that an Iranian woman had been discriminated against on the basis of her ethnicity and age in recruitment. There was evidence that younger applicants with Swedish names had been selected for interview.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were several reported cases concerning stereotypes/assumptions made about women of some nationalities.</a:t>
            </a:r>
          </a:p>
          <a:p>
            <a:pPr lvl="0"/>
            <a:r>
              <a:rPr lang="en-GB" sz="1200" kern="1200" dirty="0" smtClean="0">
                <a:solidFill>
                  <a:schemeClr val="tx1"/>
                </a:solidFill>
                <a:effectLst/>
                <a:latin typeface="+mn-lt"/>
                <a:ea typeface="+mn-ea"/>
                <a:cs typeface="+mn-cs"/>
              </a:rPr>
              <a:t>Lithuania: reported sexual objectification of </a:t>
            </a:r>
            <a:r>
              <a:rPr lang="en-GB" sz="1200" i="1" kern="1200" dirty="0" smtClean="0">
                <a:solidFill>
                  <a:schemeClr val="tx1"/>
                </a:solidFill>
                <a:effectLst/>
                <a:latin typeface="+mn-lt"/>
                <a:ea typeface="+mn-ea"/>
                <a:cs typeface="+mn-cs"/>
              </a:rPr>
              <a:t>a woman of African descent in an advert for a men’s suit store resolved with a change to the advert.</a:t>
            </a:r>
            <a:endParaRPr lang="en-GB" sz="1200" kern="1200" dirty="0" smtClean="0">
              <a:solidFill>
                <a:schemeClr val="tx1"/>
              </a:solidFill>
              <a:effectLst/>
              <a:latin typeface="+mn-lt"/>
              <a:ea typeface="+mn-ea"/>
              <a:cs typeface="+mn-cs"/>
            </a:endParaRPr>
          </a:p>
          <a:p>
            <a:pPr lvl="0"/>
            <a:r>
              <a:rPr lang="en-GB" sz="1200" i="1" kern="1200" dirty="0" smtClean="0">
                <a:solidFill>
                  <a:schemeClr val="tx1"/>
                </a:solidFill>
                <a:effectLst/>
                <a:latin typeface="+mn-lt"/>
                <a:ea typeface="+mn-ea"/>
                <a:cs typeface="+mn-cs"/>
              </a:rPr>
              <a:t>Norway: women from an Asian background being removed from hotels on the assumption they were prostitutes</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Norway: </a:t>
            </a:r>
            <a:r>
              <a:rPr lang="en-GB" sz="1200" i="1" kern="1200" dirty="0" smtClean="0">
                <a:solidFill>
                  <a:schemeClr val="tx1"/>
                </a:solidFill>
                <a:effectLst/>
                <a:latin typeface="+mn-lt"/>
                <a:ea typeface="+mn-ea"/>
                <a:cs typeface="+mn-cs"/>
              </a:rPr>
              <a:t>teacher sent a report to child services on the assumption that the daughter of a Somali family risked female genital mutilation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u="sng" kern="1200" dirty="0" smtClean="0">
                <a:solidFill>
                  <a:schemeClr val="tx1"/>
                </a:solidFill>
                <a:effectLst/>
                <a:latin typeface="+mn-lt"/>
                <a:ea typeface="+mn-ea"/>
                <a:cs typeface="+mn-cs"/>
              </a:rPr>
              <a:t>Race/ ethnicity and gender (men)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Several Equality Bodies reported a rise in cases of multiple discrimination involving men. </a:t>
            </a:r>
          </a:p>
          <a:p>
            <a:r>
              <a:rPr lang="en-GB" sz="1200" kern="1200" dirty="0" smtClean="0">
                <a:solidFill>
                  <a:schemeClr val="tx1"/>
                </a:solidFill>
                <a:effectLst/>
                <a:latin typeface="+mn-lt"/>
                <a:ea typeface="+mn-ea"/>
                <a:cs typeface="+mn-cs"/>
              </a:rPr>
              <a:t>The Equality Body for France reported discriminatory identity checks due to ethnic origin, gender (male) and physical appearance. The Equality Body questioned the objectivity of the checks, which are largely based upon subjective criteria such as feeling or “instinct. In its judgments of June 24</a:t>
            </a:r>
            <a:r>
              <a:rPr lang="en-GB" sz="1200" kern="1200" baseline="30000" dirty="0" smtClean="0">
                <a:solidFill>
                  <a:schemeClr val="tx1"/>
                </a:solidFill>
                <a:effectLst/>
                <a:latin typeface="+mn-lt"/>
                <a:ea typeface="+mn-ea"/>
                <a:cs typeface="+mn-cs"/>
              </a:rPr>
              <a:t>th</a:t>
            </a:r>
            <a:r>
              <a:rPr lang="en-GB" sz="1200" kern="1200" dirty="0" smtClean="0">
                <a:solidFill>
                  <a:schemeClr val="tx1"/>
                </a:solidFill>
                <a:effectLst/>
                <a:latin typeface="+mn-lt"/>
                <a:ea typeface="+mn-ea"/>
                <a:cs typeface="+mn-cs"/>
              </a:rPr>
              <a:t> 2015, the Court of Appeal of Paris allowed five out of eight of the appeals. The Court noted that studies show that certain groups from deprived neighbourhoods in particular are “over-checked” and that the use of racial profiling is known and appears to be a widespread practice. </a:t>
            </a:r>
          </a:p>
          <a:p>
            <a:r>
              <a:rPr lang="en-GB" sz="1200" kern="1200" dirty="0" smtClean="0">
                <a:solidFill>
                  <a:schemeClr val="tx1"/>
                </a:solidFill>
                <a:effectLst/>
                <a:latin typeface="+mn-lt"/>
                <a:ea typeface="+mn-ea"/>
                <a:cs typeface="+mn-cs"/>
              </a:rPr>
              <a:t>There were similar cases reported concerning assumptions being made about men of some nationalities (and religions).</a:t>
            </a:r>
          </a:p>
          <a:p>
            <a:pPr lvl="0"/>
            <a:r>
              <a:rPr lang="en-GB" sz="1200" kern="1200" dirty="0" smtClean="0">
                <a:solidFill>
                  <a:schemeClr val="tx1"/>
                </a:solidFill>
                <a:effectLst/>
                <a:latin typeface="+mn-lt"/>
                <a:ea typeface="+mn-ea"/>
                <a:cs typeface="+mn-cs"/>
              </a:rPr>
              <a:t>Austria: a rise in cases concerning men denied entry to discos and bars because of assumptions about their “foreign” background. In one such case the Equality Body pursued a case arguing intersectional discrimination however it was unsuccessful due to lack of evidence.</a:t>
            </a:r>
          </a:p>
          <a:p>
            <a:pPr lvl="0"/>
            <a:r>
              <a:rPr lang="en-GB" sz="1200" kern="1200" dirty="0" smtClean="0">
                <a:solidFill>
                  <a:schemeClr val="tx1"/>
                </a:solidFill>
                <a:effectLst/>
                <a:latin typeface="+mn-lt"/>
                <a:ea typeface="+mn-ea"/>
                <a:cs typeface="+mn-cs"/>
              </a:rPr>
              <a:t>Belgium: male security agents wearing a beard have reported being transferred without reason, in the wake of recent terrorist attacks.</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Roma and Gypsy women and children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Several Equality Bodies reported examples multiple discrimination against Roma women and children in the spheres of education, employment and access to services.</a:t>
            </a:r>
          </a:p>
          <a:p>
            <a:r>
              <a:rPr lang="en-GB" sz="1200" kern="1200" dirty="0" smtClean="0">
                <a:solidFill>
                  <a:schemeClr val="tx1"/>
                </a:solidFill>
                <a:effectLst/>
                <a:latin typeface="+mn-lt"/>
                <a:ea typeface="+mn-ea"/>
                <a:cs typeface="+mn-cs"/>
              </a:rPr>
              <a:t>The Equality Body for Great Britain intervened in a case involving ‘J’, a four year old boy who has Down's syndrome. The case highlights the difficulties J experienced as part of the travelling community seeking to access medical care and speech therapy services. Whilst there was no specific discrimination finding, the Court found that a local authority did have the power to provide services for a child in need it had assessed regardless of the circumstances which had led to that child being no longer physically present in the local authority's area. Following the judgment, the Council have now put in place agency carers to assist the family with J’s care.</a:t>
            </a:r>
          </a:p>
          <a:p>
            <a:r>
              <a:rPr lang="en-GB" sz="1200" kern="1200" dirty="0" smtClean="0">
                <a:solidFill>
                  <a:schemeClr val="tx1"/>
                </a:solidFill>
                <a:effectLst/>
                <a:latin typeface="+mn-lt"/>
                <a:ea typeface="+mn-ea"/>
                <a:cs typeface="+mn-cs"/>
              </a:rPr>
              <a:t>In Hungary in 2014/15 a successful class action pursued an indirect discrimination claim involving</a:t>
            </a:r>
            <a:r>
              <a:rPr lang="en-GB" sz="1200" i="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the threatened eviction of 900 residents from an area on the grounds of their Roma origins. The decision explored the concept of multiple discrimination on the grounds of race/ ethnicity and social origin and financial status, which are inseparable protected grounds for the residents.</a:t>
            </a:r>
          </a:p>
          <a:p>
            <a:r>
              <a:rPr lang="nl-NL" sz="1200" i="1" kern="1200" dirty="0" smtClean="0">
                <a:solidFill>
                  <a:schemeClr val="tx1"/>
                </a:solidFill>
                <a:effectLst/>
                <a:latin typeface="+mn-lt"/>
                <a:ea typeface="+mn-ea"/>
                <a:cs typeface="+mn-cs"/>
              </a:rPr>
              <a:t>Achbita and Centrum voor gelijkheid van kansen en voor racismebestrijding v G4S Secure Solutions NV  (C-157/15) </a:t>
            </a:r>
            <a:r>
              <a:rPr lang="nl-NL" sz="1200" kern="1200" dirty="0" smtClean="0">
                <a:solidFill>
                  <a:schemeClr val="tx1"/>
                </a:solidFill>
                <a:effectLst/>
                <a:latin typeface="+mn-lt"/>
                <a:ea typeface="+mn-ea"/>
                <a:cs typeface="+mn-cs"/>
              </a:rPr>
              <a:t>and  </a:t>
            </a:r>
            <a:r>
              <a:rPr lang="nl-NL" sz="1200" i="1" kern="1200" dirty="0" smtClean="0">
                <a:solidFill>
                  <a:schemeClr val="tx1"/>
                </a:solidFill>
                <a:effectLst/>
                <a:latin typeface="+mn-lt"/>
                <a:ea typeface="+mn-ea"/>
                <a:cs typeface="+mn-cs"/>
              </a:rPr>
              <a:t>Bougnaoui and another v Micropole SA (C-188/15)</a:t>
            </a:r>
            <a:endParaRPr lang="en-GB" sz="1200" kern="1200" dirty="0" smtClean="0">
              <a:solidFill>
                <a:schemeClr val="tx1"/>
              </a:solidFill>
              <a:effectLst/>
              <a:latin typeface="+mn-lt"/>
              <a:ea typeface="+mn-ea"/>
              <a:cs typeface="+mn-cs"/>
            </a:endParaRPr>
          </a:p>
          <a:p>
            <a:r>
              <a:rPr lang="fr-BE" sz="1200" i="1" kern="1200" dirty="0" smtClean="0">
                <a:solidFill>
                  <a:schemeClr val="tx1"/>
                </a:solidFill>
                <a:effectLst/>
                <a:latin typeface="+mn-lt"/>
                <a:ea typeface="+mn-ea"/>
                <a:cs typeface="+mn-cs"/>
              </a:rPr>
              <a:t>SAS v France </a:t>
            </a:r>
            <a:r>
              <a:rPr lang="fr-BE" sz="1200" kern="1200" dirty="0" smtClean="0">
                <a:solidFill>
                  <a:schemeClr val="tx1"/>
                </a:solidFill>
                <a:effectLst/>
                <a:latin typeface="+mn-lt"/>
                <a:ea typeface="+mn-ea"/>
                <a:cs typeface="+mn-cs"/>
              </a:rPr>
              <a:t>[2014]</a:t>
            </a:r>
            <a:endParaRPr lang="en-GB" sz="1200" kern="1200" dirty="0" smtClean="0">
              <a:solidFill>
                <a:schemeClr val="tx1"/>
              </a:solidFill>
              <a:effectLst/>
              <a:latin typeface="+mn-lt"/>
              <a:ea typeface="+mn-ea"/>
              <a:cs typeface="+mn-cs"/>
            </a:endParaRPr>
          </a:p>
          <a:p>
            <a:endParaRPr lang="en-GB" dirty="0" smtClean="0"/>
          </a:p>
          <a:p>
            <a:r>
              <a:rPr lang="en-GB" sz="1200" kern="1200" dirty="0" smtClean="0">
                <a:solidFill>
                  <a:schemeClr val="tx1"/>
                </a:solidFill>
                <a:effectLst/>
                <a:latin typeface="+mn-lt"/>
                <a:ea typeface="+mn-ea"/>
                <a:cs typeface="+mn-cs"/>
              </a:rPr>
              <a:t>This chapter has highlighted some of the  most commonly observed forms of multiple or intersectional discrimination; race/ethnic origin and sex (both male and female). This was often further combined with other protected characteristics such as religion or belief or other factors such as poverty or socio-economic status. This chapter has brought together some examples of these forms of discrimination in action, suggesting that where racial or ethnic origin intersection with another protected characteristic, the person is more vulnerable to the most acute discrimination </a:t>
            </a:r>
          </a:p>
          <a:p>
            <a:r>
              <a:rPr lang="en-GB" sz="1200" kern="1200" dirty="0" smtClean="0">
                <a:solidFill>
                  <a:schemeClr val="tx1"/>
                </a:solidFill>
                <a:effectLst/>
                <a:latin typeface="+mn-lt"/>
                <a:ea typeface="+mn-ea"/>
                <a:cs typeface="+mn-cs"/>
              </a:rPr>
              <a:t>However there is clearly an incomplete picture of the scale of multiple and intersectional discrimination. Multiple and intersectional discrimination are perhaps not widely recognised or enforced and there is limited emerging case law. This may be due in part to a lack of uniformity of definition and of protection across protected strands at a national and EU level. There could also be improvements in awareness raising and recording of these forms of discrimination. Ongoing research and dialogue between Equality Bodies and at a national and EU level is needed to consider how we can best analyse and address these issues and what legislative changes might be required. Recent research and discussion papers by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and the European Network of Legal Experts will hopefully further this conversation.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FCEC8420-72D8-498F-A0BD-670ED1F0F940}" type="slidenum">
              <a:rPr lang="en-GB" smtClean="0"/>
              <a:t>9</a:t>
            </a:fld>
            <a:endParaRPr lang="en-GB"/>
          </a:p>
        </p:txBody>
      </p:sp>
    </p:spTree>
    <p:extLst>
      <p:ext uri="{BB962C8B-B14F-4D97-AF65-F5344CB8AC3E}">
        <p14:creationId xmlns:p14="http://schemas.microsoft.com/office/powerpoint/2010/main" val="763745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8" name="Group 7"/>
          <p:cNvGrpSpPr/>
          <p:nvPr userDrawn="1"/>
        </p:nvGrpSpPr>
        <p:grpSpPr>
          <a:xfrm>
            <a:off x="0" y="4563363"/>
            <a:ext cx="9144000" cy="2322021"/>
            <a:chOff x="0" y="4563363"/>
            <a:chExt cx="9144000" cy="2322021"/>
          </a:xfrm>
        </p:grpSpPr>
        <p:sp>
          <p:nvSpPr>
            <p:cNvPr id="9" name="object 2"/>
            <p:cNvSpPr/>
            <p:nvPr userDrawn="1"/>
          </p:nvSpPr>
          <p:spPr>
            <a:xfrm>
              <a:off x="0" y="4589186"/>
              <a:ext cx="9144000" cy="2296198"/>
            </a:xfrm>
            <a:custGeom>
              <a:avLst/>
              <a:gdLst/>
              <a:ahLst/>
              <a:cxnLst/>
              <a:rect l="l" t="t" r="r" b="b"/>
              <a:pathLst>
                <a:path w="9144000" h="2296198">
                  <a:moveTo>
                    <a:pt x="0" y="2296198"/>
                  </a:moveTo>
                  <a:lnTo>
                    <a:pt x="9144000" y="2296198"/>
                  </a:lnTo>
                  <a:lnTo>
                    <a:pt x="9144000" y="0"/>
                  </a:lnTo>
                  <a:lnTo>
                    <a:pt x="0" y="0"/>
                  </a:lnTo>
                  <a:lnTo>
                    <a:pt x="0" y="2296198"/>
                  </a:lnTo>
                  <a:close/>
                </a:path>
              </a:pathLst>
            </a:custGeom>
            <a:solidFill>
              <a:srgbClr val="39525B"/>
            </a:solidFill>
          </p:spPr>
          <p:txBody>
            <a:bodyPr wrap="square" lIns="0" tIns="0" rIns="0" bIns="0" rtlCol="0">
              <a:noAutofit/>
            </a:bodyPr>
            <a:lstStyle/>
            <a:p>
              <a:endParaRPr/>
            </a:p>
          </p:txBody>
        </p:sp>
        <p:grpSp>
          <p:nvGrpSpPr>
            <p:cNvPr id="10" name="Group 9"/>
            <p:cNvGrpSpPr/>
            <p:nvPr userDrawn="1"/>
          </p:nvGrpSpPr>
          <p:grpSpPr>
            <a:xfrm>
              <a:off x="538200" y="6071213"/>
              <a:ext cx="1732752" cy="451138"/>
              <a:chOff x="538200" y="6071213"/>
              <a:chExt cx="1732752" cy="451138"/>
            </a:xfrm>
          </p:grpSpPr>
          <p:sp>
            <p:nvSpPr>
              <p:cNvPr id="12" name="object 6"/>
              <p:cNvSpPr/>
              <p:nvPr userDrawn="1"/>
            </p:nvSpPr>
            <p:spPr>
              <a:xfrm>
                <a:off x="538200" y="6093155"/>
                <a:ext cx="704608" cy="187744"/>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wrap="square" lIns="0" tIns="0" rIns="0" bIns="0" rtlCol="0">
                <a:noAutofit/>
              </a:bodyPr>
              <a:lstStyle/>
              <a:p>
                <a:endParaRPr/>
              </a:p>
            </p:txBody>
          </p:sp>
          <p:sp>
            <p:nvSpPr>
              <p:cNvPr id="13" name="object 7"/>
              <p:cNvSpPr/>
              <p:nvPr userDrawn="1"/>
            </p:nvSpPr>
            <p:spPr>
              <a:xfrm>
                <a:off x="538200" y="6327622"/>
                <a:ext cx="704608" cy="187820"/>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wrap="square" lIns="0" tIns="0" rIns="0" bIns="0" rtlCol="0">
                <a:noAutofit/>
              </a:bodyPr>
              <a:lstStyle/>
              <a:p>
                <a:endParaRPr/>
              </a:p>
            </p:txBody>
          </p:sp>
          <p:sp>
            <p:nvSpPr>
              <p:cNvPr id="14" name="object 8"/>
              <p:cNvSpPr/>
              <p:nvPr userDrawn="1"/>
            </p:nvSpPr>
            <p:spPr>
              <a:xfrm>
                <a:off x="1328112" y="6071213"/>
                <a:ext cx="942840" cy="451138"/>
              </a:xfrm>
              <a:prstGeom prst="rect">
                <a:avLst/>
              </a:prstGeom>
              <a:blipFill>
                <a:blip r:embed="rId2" cstate="print"/>
                <a:stretch>
                  <a:fillRect/>
                </a:stretch>
              </a:blipFill>
            </p:spPr>
            <p:txBody>
              <a:bodyPr wrap="square" lIns="0" tIns="0" rIns="0" bIns="0" rtlCol="0">
                <a:noAutofit/>
              </a:bodyPr>
              <a:lstStyle/>
              <a:p>
                <a:endParaRPr/>
              </a:p>
            </p:txBody>
          </p:sp>
        </p:grpSp>
        <p:sp>
          <p:nvSpPr>
            <p:cNvPr id="11" name="object 4"/>
            <p:cNvSpPr/>
            <p:nvPr userDrawn="1"/>
          </p:nvSpPr>
          <p:spPr>
            <a:xfrm>
              <a:off x="0" y="4563363"/>
              <a:ext cx="9144000" cy="25400"/>
            </a:xfrm>
            <a:custGeom>
              <a:avLst/>
              <a:gdLst/>
              <a:ahLst/>
              <a:cxnLst/>
              <a:rect l="l" t="t" r="r" b="b"/>
              <a:pathLst>
                <a:path w="9144000" h="25400">
                  <a:moveTo>
                    <a:pt x="0" y="25400"/>
                  </a:moveTo>
                  <a:lnTo>
                    <a:pt x="9144000" y="25400"/>
                  </a:lnTo>
                  <a:lnTo>
                    <a:pt x="9144000" y="0"/>
                  </a:lnTo>
                  <a:lnTo>
                    <a:pt x="0" y="0"/>
                  </a:lnTo>
                  <a:lnTo>
                    <a:pt x="0" y="25400"/>
                  </a:lnTo>
                  <a:close/>
                </a:path>
              </a:pathLst>
            </a:custGeom>
            <a:solidFill>
              <a:srgbClr val="B5D334"/>
            </a:solidFill>
          </p:spPr>
          <p:txBody>
            <a:bodyPr wrap="square" lIns="0" tIns="0" rIns="0" bIns="0" rtlCol="0">
              <a:noAutofit/>
            </a:bodyPr>
            <a:lstStyle/>
            <a:p>
              <a:endParaRPr/>
            </a:p>
          </p:txBody>
        </p:sp>
      </p:grpSp>
      <p:sp>
        <p:nvSpPr>
          <p:cNvPr id="17" name="object 11"/>
          <p:cNvSpPr txBox="1"/>
          <p:nvPr userDrawn="1"/>
        </p:nvSpPr>
        <p:spPr>
          <a:xfrm>
            <a:off x="8243337" y="6406550"/>
            <a:ext cx="376555" cy="149860"/>
          </a:xfrm>
          <a:prstGeom prst="rect">
            <a:avLst/>
          </a:prstGeom>
        </p:spPr>
        <p:txBody>
          <a:bodyPr vert="horz" wrap="square" lIns="0" tIns="0" rIns="0" bIns="0" rtlCol="0">
            <a:noAutofit/>
          </a:bodyPr>
          <a:lstStyle/>
          <a:p>
            <a:pPr marL="12700">
              <a:lnSpc>
                <a:spcPct val="100000"/>
              </a:lnSpc>
            </a:pPr>
            <a:r>
              <a:rPr sz="900" spc="15" dirty="0" smtClean="0">
                <a:solidFill>
                  <a:srgbClr val="FFFFFF"/>
                </a:solidFill>
                <a:latin typeface="Arial"/>
                <a:cs typeface="Arial"/>
              </a:rPr>
              <a:t>@e</a:t>
            </a:r>
            <a:r>
              <a:rPr sz="900" spc="5" dirty="0" smtClean="0">
                <a:solidFill>
                  <a:srgbClr val="FFFFFF"/>
                </a:solidFill>
                <a:latin typeface="Arial"/>
                <a:cs typeface="Arial"/>
              </a:rPr>
              <a:t>hrc</a:t>
            </a:r>
            <a:endParaRPr sz="900" dirty="0">
              <a:latin typeface="Arial"/>
              <a:cs typeface="Arial"/>
            </a:endParaRPr>
          </a:p>
        </p:txBody>
      </p:sp>
      <p:sp>
        <p:nvSpPr>
          <p:cNvPr id="19" name="Text Placeholder 18"/>
          <p:cNvSpPr>
            <a:spLocks noGrp="1"/>
          </p:cNvSpPr>
          <p:nvPr>
            <p:ph type="body" sz="quarter" idx="14" hasCustomPrompt="1"/>
          </p:nvPr>
        </p:nvSpPr>
        <p:spPr>
          <a:xfrm>
            <a:off x="2123728" y="5449947"/>
            <a:ext cx="6599336" cy="499333"/>
          </a:xfrm>
        </p:spPr>
        <p:txBody>
          <a:bodyPr>
            <a:normAutofit/>
          </a:bodyPr>
          <a:lstStyle>
            <a:lvl1pPr marL="0" indent="0" algn="r">
              <a:buNone/>
              <a:defRPr sz="2400">
                <a:solidFill>
                  <a:schemeClr val="accent1"/>
                </a:solidFill>
              </a:defRPr>
            </a:lvl1pPr>
          </a:lstStyle>
          <a:p>
            <a:pPr lvl="0"/>
            <a:r>
              <a:rPr lang="en-GB" dirty="0" smtClean="0"/>
              <a:t>Subhead description</a:t>
            </a:r>
            <a:endParaRPr lang="en-GB" dirty="0"/>
          </a:p>
        </p:txBody>
      </p:sp>
      <p:sp>
        <p:nvSpPr>
          <p:cNvPr id="23" name="Text Placeholder 22"/>
          <p:cNvSpPr>
            <a:spLocks noGrp="1"/>
          </p:cNvSpPr>
          <p:nvPr>
            <p:ph type="body" sz="quarter" idx="15" hasCustomPrompt="1"/>
          </p:nvPr>
        </p:nvSpPr>
        <p:spPr>
          <a:xfrm>
            <a:off x="2123728" y="4797425"/>
            <a:ext cx="6599336" cy="576263"/>
          </a:xfrm>
        </p:spPr>
        <p:txBody>
          <a:bodyPr>
            <a:noAutofit/>
          </a:bodyPr>
          <a:lstStyle>
            <a:lvl1pPr marL="0" indent="0" algn="r">
              <a:buNone/>
              <a:defRPr sz="3200">
                <a:solidFill>
                  <a:schemeClr val="bg1"/>
                </a:solidFill>
                <a:latin typeface="Georgia" panose="02040502050405020303" pitchFamily="18" charset="0"/>
              </a:defRPr>
            </a:lvl1pPr>
          </a:lstStyle>
          <a:p>
            <a:pPr lvl="0"/>
            <a:r>
              <a:rPr lang="en-GB" dirty="0" smtClean="0"/>
              <a:t>Presentation name 1</a:t>
            </a:r>
            <a:endParaRPr lang="en-GB" dirty="0"/>
          </a:p>
        </p:txBody>
      </p:sp>
      <p:sp>
        <p:nvSpPr>
          <p:cNvPr id="25" name="Text Placeholder 24"/>
          <p:cNvSpPr>
            <a:spLocks noGrp="1"/>
          </p:cNvSpPr>
          <p:nvPr>
            <p:ph type="body" sz="quarter" idx="16" hasCustomPrompt="1"/>
          </p:nvPr>
        </p:nvSpPr>
        <p:spPr>
          <a:xfrm>
            <a:off x="5940152" y="5987492"/>
            <a:ext cx="2350864" cy="340130"/>
          </a:xfrm>
        </p:spPr>
        <p:txBody>
          <a:bodyPr/>
          <a:lstStyle>
            <a:lvl1pPr marL="0" indent="0" algn="r">
              <a:buNone/>
              <a:defRPr b="0" baseline="0">
                <a:solidFill>
                  <a:schemeClr val="bg1"/>
                </a:solidFill>
              </a:defRPr>
            </a:lvl1pPr>
          </a:lstStyle>
          <a:p>
            <a:pPr lvl="0"/>
            <a:r>
              <a:rPr lang="en-US" dirty="0" smtClean="0"/>
              <a:t>Date </a:t>
            </a:r>
            <a:endParaRPr lang="en-GB" dirty="0"/>
          </a:p>
        </p:txBody>
      </p:sp>
      <p:sp>
        <p:nvSpPr>
          <p:cNvPr id="26" name="Text Placeholder 24"/>
          <p:cNvSpPr>
            <a:spLocks noGrp="1"/>
          </p:cNvSpPr>
          <p:nvPr>
            <p:ph type="body" sz="quarter" idx="17" hasCustomPrompt="1"/>
          </p:nvPr>
        </p:nvSpPr>
        <p:spPr>
          <a:xfrm>
            <a:off x="8224772" y="5987492"/>
            <a:ext cx="498292" cy="340130"/>
          </a:xfrm>
        </p:spPr>
        <p:txBody>
          <a:bodyPr/>
          <a:lstStyle>
            <a:lvl1pPr marL="0" indent="0" algn="r">
              <a:buNone/>
              <a:defRPr b="1" baseline="0">
                <a:solidFill>
                  <a:schemeClr val="bg1"/>
                </a:solidFill>
              </a:defRPr>
            </a:lvl1pPr>
          </a:lstStyle>
          <a:p>
            <a:pPr lvl="0"/>
            <a:r>
              <a:rPr lang="en-US" dirty="0" smtClean="0"/>
              <a:t>01</a:t>
            </a:r>
            <a:endParaRPr lang="en-GB" dirty="0"/>
          </a:p>
        </p:txBody>
      </p:sp>
      <p:cxnSp>
        <p:nvCxnSpPr>
          <p:cNvPr id="29" name="Straight Connector 28"/>
          <p:cNvCxnSpPr/>
          <p:nvPr userDrawn="1"/>
        </p:nvCxnSpPr>
        <p:spPr>
          <a:xfrm>
            <a:off x="8316416" y="6069935"/>
            <a:ext cx="0" cy="18000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18415" y="6364515"/>
            <a:ext cx="274754" cy="233929"/>
          </a:xfrm>
          <a:prstGeom prst="rect">
            <a:avLst/>
          </a:prstGeom>
        </p:spPr>
      </p:pic>
      <p:sp>
        <p:nvSpPr>
          <p:cNvPr id="21" name="Picture Placeholder 2"/>
          <p:cNvSpPr>
            <a:spLocks noGrp="1"/>
          </p:cNvSpPr>
          <p:nvPr>
            <p:ph type="pic" sz="quarter" idx="18"/>
          </p:nvPr>
        </p:nvSpPr>
        <p:spPr>
          <a:xfrm>
            <a:off x="0" y="0"/>
            <a:ext cx="9144000" cy="4564063"/>
          </a:xfrm>
        </p:spPr>
        <p:txBody>
          <a:bodyPr/>
          <a:lstStyle>
            <a:lvl1pPr>
              <a:defRPr baseline="0">
                <a:solidFill>
                  <a:schemeClr val="accent3"/>
                </a:solidFill>
              </a:defRPr>
            </a:lvl1pPr>
          </a:lstStyle>
          <a:p>
            <a:r>
              <a:rPr lang="en-GB" dirty="0" smtClean="0"/>
              <a:t>Click icon to add picture</a:t>
            </a:r>
            <a:endParaRPr lang="en-GB" dirty="0"/>
          </a:p>
        </p:txBody>
      </p:sp>
    </p:spTree>
    <p:extLst>
      <p:ext uri="{BB962C8B-B14F-4D97-AF65-F5344CB8AC3E}">
        <p14:creationId xmlns:p14="http://schemas.microsoft.com/office/powerpoint/2010/main" val="92533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rure with content 2">
    <p:spTree>
      <p:nvGrpSpPr>
        <p:cNvPr id="1" name=""/>
        <p:cNvGrpSpPr/>
        <p:nvPr/>
      </p:nvGrpSpPr>
      <p:grpSpPr>
        <a:xfrm>
          <a:off x="0" y="0"/>
          <a:ext cx="0" cy="0"/>
          <a:chOff x="0" y="0"/>
          <a:chExt cx="0" cy="0"/>
        </a:xfrm>
      </p:grpSpPr>
      <p:sp>
        <p:nvSpPr>
          <p:cNvPr id="5" name="object 2"/>
          <p:cNvSpPr/>
          <p:nvPr userDrawn="1"/>
        </p:nvSpPr>
        <p:spPr>
          <a:xfrm>
            <a:off x="4188002" y="801001"/>
            <a:ext cx="4409655" cy="4896002"/>
          </a:xfrm>
          <a:custGeom>
            <a:avLst/>
            <a:gdLst/>
            <a:ahLst/>
            <a:cxnLst/>
            <a:rect l="l" t="t" r="r" b="b"/>
            <a:pathLst>
              <a:path w="4409655" h="4896002">
                <a:moveTo>
                  <a:pt x="0" y="4896002"/>
                </a:moveTo>
                <a:lnTo>
                  <a:pt x="4409655" y="4896002"/>
                </a:lnTo>
                <a:lnTo>
                  <a:pt x="4409655" y="0"/>
                </a:lnTo>
                <a:lnTo>
                  <a:pt x="0" y="0"/>
                </a:lnTo>
                <a:lnTo>
                  <a:pt x="0" y="4896002"/>
                </a:lnTo>
                <a:close/>
              </a:path>
            </a:pathLst>
          </a:custGeom>
          <a:solidFill>
            <a:srgbClr val="AB1D88"/>
          </a:solidFill>
        </p:spPr>
        <p:txBody>
          <a:bodyPr wrap="square" lIns="0" tIns="0" rIns="0" bIns="0" rtlCol="0">
            <a:noAutofit/>
          </a:bodyPr>
          <a:lstStyle/>
          <a:p>
            <a:endParaRPr/>
          </a:p>
        </p:txBody>
      </p:sp>
      <p:sp>
        <p:nvSpPr>
          <p:cNvPr id="6" name="Picture Placeholder 6"/>
          <p:cNvSpPr>
            <a:spLocks noGrp="1"/>
          </p:cNvSpPr>
          <p:nvPr>
            <p:ph type="pic" sz="quarter" idx="10"/>
          </p:nvPr>
        </p:nvSpPr>
        <p:spPr>
          <a:xfrm>
            <a:off x="539750" y="801000"/>
            <a:ext cx="3600202" cy="4896003"/>
          </a:xfrm>
        </p:spPr>
        <p:txBody>
          <a:bodyPr/>
          <a:lstStyle/>
          <a:p>
            <a:r>
              <a:rPr lang="en-US" smtClean="0"/>
              <a:t>Click icon to add picture</a:t>
            </a:r>
            <a:endParaRPr lang="en-GB" dirty="0"/>
          </a:p>
        </p:txBody>
      </p:sp>
      <p:sp>
        <p:nvSpPr>
          <p:cNvPr id="8" name="Title 1"/>
          <p:cNvSpPr>
            <a:spLocks noGrp="1"/>
          </p:cNvSpPr>
          <p:nvPr>
            <p:ph type="title" hasCustomPrompt="1"/>
          </p:nvPr>
        </p:nvSpPr>
        <p:spPr>
          <a:xfrm>
            <a:off x="4499992" y="1196752"/>
            <a:ext cx="3888432" cy="792088"/>
          </a:xfrm>
        </p:spPr>
        <p:txBody>
          <a:bodyPr>
            <a:noAutofit/>
          </a:bodyPr>
          <a:lstStyle>
            <a:lvl1pPr>
              <a:defRPr sz="2800" baseline="0">
                <a:solidFill>
                  <a:schemeClr val="bg1"/>
                </a:solidFill>
              </a:defRPr>
            </a:lvl1pPr>
          </a:lstStyle>
          <a:p>
            <a:r>
              <a:rPr lang="en-US" dirty="0" smtClean="0"/>
              <a:t>Slide title to be added here</a:t>
            </a:r>
            <a:endParaRPr lang="en-GB" dirty="0"/>
          </a:p>
        </p:txBody>
      </p:sp>
      <p:sp>
        <p:nvSpPr>
          <p:cNvPr id="9" name="Text Placeholder 9"/>
          <p:cNvSpPr>
            <a:spLocks noGrp="1"/>
          </p:cNvSpPr>
          <p:nvPr>
            <p:ph type="body" sz="quarter" idx="11"/>
          </p:nvPr>
        </p:nvSpPr>
        <p:spPr>
          <a:xfrm>
            <a:off x="4499992" y="2205781"/>
            <a:ext cx="3888432" cy="3311451"/>
          </a:xfrm>
        </p:spPr>
        <p:txBody>
          <a:bodyPr/>
          <a:lstStyle>
            <a:lvl1pPr marL="12700" indent="0">
              <a:buNone/>
              <a:defRPr baseline="0">
                <a:solidFill>
                  <a:schemeClr val="bg1"/>
                </a:solidFill>
              </a:defRPr>
            </a:lvl1pPr>
            <a:lvl2pPr>
              <a:defRPr>
                <a:solidFill>
                  <a:schemeClr val="bg1"/>
                </a:solidFill>
              </a:defRPr>
            </a:lvl2pPr>
          </a:lstStyle>
          <a:p>
            <a:pPr lvl="0"/>
            <a:r>
              <a:rPr lang="en-US" dirty="0" smtClean="0"/>
              <a:t>Click to edit Master text styles</a:t>
            </a:r>
          </a:p>
        </p:txBody>
      </p:sp>
      <p:sp>
        <p:nvSpPr>
          <p:cNvPr id="10" name="Text Placeholder 7"/>
          <p:cNvSpPr>
            <a:spLocks noGrp="1"/>
          </p:cNvSpPr>
          <p:nvPr>
            <p:ph type="body" sz="quarter" idx="13" hasCustomPrompt="1"/>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17" name="Text Placeholder 7"/>
          <p:cNvSpPr>
            <a:spLocks noGrp="1"/>
          </p:cNvSpPr>
          <p:nvPr>
            <p:ph type="body" sz="quarter" idx="14" hasCustomPrompt="1"/>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2" name="Text Placeholder 14"/>
          <p:cNvSpPr>
            <a:spLocks noGrp="1"/>
          </p:cNvSpPr>
          <p:nvPr>
            <p:ph type="body" sz="quarter" idx="19" hasCustomPrompt="1"/>
          </p:nvPr>
        </p:nvSpPr>
        <p:spPr>
          <a:xfrm>
            <a:off x="7884368" y="5981266"/>
            <a:ext cx="828566" cy="265112"/>
          </a:xfrm>
        </p:spPr>
        <p:txBody>
          <a:bodyPr>
            <a:noAutofit/>
          </a:bodyPr>
          <a:lstStyle>
            <a:lvl1pPr marL="12700" indent="0" algn="r">
              <a:buNone/>
              <a:defRPr sz="1200" b="1"/>
            </a:lvl1pPr>
          </a:lstStyle>
          <a:p>
            <a:pPr lvl="0"/>
            <a:r>
              <a:rPr lang="en-GB" dirty="0" smtClean="0"/>
              <a:t>01</a:t>
            </a:r>
            <a:endParaRPr lang="en-GB" dirty="0"/>
          </a:p>
        </p:txBody>
      </p:sp>
    </p:spTree>
    <p:extLst>
      <p:ext uri="{BB962C8B-B14F-4D97-AF65-F5344CB8AC3E}">
        <p14:creationId xmlns:p14="http://schemas.microsoft.com/office/powerpoint/2010/main" val="3866208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x2 pictures with conten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67544" y="1196752"/>
            <a:ext cx="4176464" cy="792088"/>
          </a:xfrm>
        </p:spPr>
        <p:txBody>
          <a:bodyPr>
            <a:noAutofit/>
          </a:bodyPr>
          <a:lstStyle>
            <a:lvl1pPr>
              <a:defRPr sz="2800" baseline="0"/>
            </a:lvl1pPr>
          </a:lstStyle>
          <a:p>
            <a:r>
              <a:rPr lang="en-US" dirty="0" smtClean="0"/>
              <a:t>Slide title to be added here</a:t>
            </a:r>
            <a:endParaRPr lang="en-GB" dirty="0"/>
          </a:p>
        </p:txBody>
      </p:sp>
      <p:sp>
        <p:nvSpPr>
          <p:cNvPr id="9" name="Text Placeholder 9"/>
          <p:cNvSpPr>
            <a:spLocks noGrp="1"/>
          </p:cNvSpPr>
          <p:nvPr>
            <p:ph type="body" sz="quarter" idx="11"/>
          </p:nvPr>
        </p:nvSpPr>
        <p:spPr>
          <a:xfrm>
            <a:off x="467544" y="2205781"/>
            <a:ext cx="4176464" cy="3455467"/>
          </a:xfrm>
        </p:spPr>
        <p:txBody>
          <a:bodyPr/>
          <a:lstStyle>
            <a:lvl1pPr marL="12700" indent="0">
              <a:buNone/>
              <a:defRPr baseline="0"/>
            </a:lvl1pPr>
          </a:lstStyle>
          <a:p>
            <a:pPr lvl="0"/>
            <a:r>
              <a:rPr lang="en-US" dirty="0" smtClean="0"/>
              <a:t>Click to edit Master text styles</a:t>
            </a:r>
          </a:p>
          <a:p>
            <a:pPr lvl="1"/>
            <a:r>
              <a:rPr lang="en-US" dirty="0" smtClean="0"/>
              <a:t>Second level</a:t>
            </a:r>
          </a:p>
        </p:txBody>
      </p:sp>
      <p:sp>
        <p:nvSpPr>
          <p:cNvPr id="16" name="Text Placeholder 7"/>
          <p:cNvSpPr>
            <a:spLocks noGrp="1"/>
          </p:cNvSpPr>
          <p:nvPr>
            <p:ph type="body" sz="quarter" idx="14" hasCustomPrompt="1"/>
          </p:nvPr>
        </p:nvSpPr>
        <p:spPr>
          <a:xfrm>
            <a:off x="467544" y="188913"/>
            <a:ext cx="3888432"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22" name="Text Placeholder 7"/>
          <p:cNvSpPr>
            <a:spLocks noGrp="1"/>
          </p:cNvSpPr>
          <p:nvPr>
            <p:ph type="body" sz="quarter" idx="18" hasCustomPrompt="1"/>
          </p:nvPr>
        </p:nvSpPr>
        <p:spPr>
          <a:xfrm>
            <a:off x="4499992" y="188640"/>
            <a:ext cx="4176464"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7" name="Text Placeholder 14"/>
          <p:cNvSpPr>
            <a:spLocks noGrp="1"/>
          </p:cNvSpPr>
          <p:nvPr>
            <p:ph type="body" sz="quarter" idx="20" hasCustomPrompt="1"/>
          </p:nvPr>
        </p:nvSpPr>
        <p:spPr>
          <a:xfrm>
            <a:off x="8100392" y="5981266"/>
            <a:ext cx="612542" cy="265112"/>
          </a:xfrm>
        </p:spPr>
        <p:txBody>
          <a:bodyPr>
            <a:noAutofit/>
          </a:bodyPr>
          <a:lstStyle>
            <a:lvl1pPr marL="12700" indent="0" algn="r">
              <a:buNone/>
              <a:defRPr sz="1200" b="1"/>
            </a:lvl1pPr>
          </a:lstStyle>
          <a:p>
            <a:pPr lvl="0"/>
            <a:r>
              <a:rPr lang="en-GB" dirty="0" smtClean="0"/>
              <a:t>01</a:t>
            </a:r>
            <a:endParaRPr lang="en-GB" dirty="0"/>
          </a:p>
        </p:txBody>
      </p:sp>
      <p:sp>
        <p:nvSpPr>
          <p:cNvPr id="14" name="Picture Placeholder 12"/>
          <p:cNvSpPr>
            <a:spLocks noGrp="1"/>
          </p:cNvSpPr>
          <p:nvPr>
            <p:ph type="pic" sz="quarter" idx="12"/>
          </p:nvPr>
        </p:nvSpPr>
        <p:spPr>
          <a:xfrm>
            <a:off x="4994998" y="741451"/>
            <a:ext cx="3609006" cy="2411547"/>
          </a:xfrm>
        </p:spPr>
        <p:txBody>
          <a:bodyPr/>
          <a:lstStyle/>
          <a:p>
            <a:r>
              <a:rPr lang="en-US" smtClean="0"/>
              <a:t>Click icon to add picture</a:t>
            </a:r>
            <a:endParaRPr lang="en-GB"/>
          </a:p>
        </p:txBody>
      </p:sp>
      <p:sp>
        <p:nvSpPr>
          <p:cNvPr id="17" name="Picture Placeholder 14"/>
          <p:cNvSpPr>
            <a:spLocks noGrp="1"/>
          </p:cNvSpPr>
          <p:nvPr>
            <p:ph type="pic" sz="quarter" idx="13"/>
          </p:nvPr>
        </p:nvSpPr>
        <p:spPr>
          <a:xfrm>
            <a:off x="4994275" y="3294063"/>
            <a:ext cx="3609975" cy="2390775"/>
          </a:xfrm>
        </p:spPr>
        <p:txBody>
          <a:bodyPr/>
          <a:lstStyle/>
          <a:p>
            <a:r>
              <a:rPr lang="en-US" smtClean="0"/>
              <a:t>Click icon to add picture</a:t>
            </a:r>
            <a:endParaRPr lang="en-GB"/>
          </a:p>
        </p:txBody>
      </p:sp>
    </p:spTree>
    <p:extLst>
      <p:ext uri="{BB962C8B-B14F-4D97-AF65-F5344CB8AC3E}">
        <p14:creationId xmlns:p14="http://schemas.microsoft.com/office/powerpoint/2010/main" val="3982841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 with conten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499992" y="1196752"/>
            <a:ext cx="3960440" cy="792088"/>
          </a:xfrm>
        </p:spPr>
        <p:txBody>
          <a:bodyPr>
            <a:noAutofit/>
          </a:bodyPr>
          <a:lstStyle>
            <a:lvl1pPr>
              <a:defRPr sz="2800" baseline="0"/>
            </a:lvl1pPr>
          </a:lstStyle>
          <a:p>
            <a:r>
              <a:rPr lang="en-US" dirty="0" smtClean="0"/>
              <a:t>Slide title to be added here</a:t>
            </a:r>
            <a:endParaRPr lang="en-GB" dirty="0"/>
          </a:p>
        </p:txBody>
      </p:sp>
      <p:sp>
        <p:nvSpPr>
          <p:cNvPr id="9" name="Text Placeholder 9"/>
          <p:cNvSpPr>
            <a:spLocks noGrp="1"/>
          </p:cNvSpPr>
          <p:nvPr>
            <p:ph type="body" sz="quarter" idx="11"/>
          </p:nvPr>
        </p:nvSpPr>
        <p:spPr>
          <a:xfrm>
            <a:off x="4499992" y="2205781"/>
            <a:ext cx="3960440" cy="3310782"/>
          </a:xfrm>
        </p:spPr>
        <p:txBody>
          <a:bodyPr/>
          <a:lstStyle>
            <a:lvl1pPr marL="12700" indent="0">
              <a:buNone/>
              <a:defRPr baseline="0"/>
            </a:lvl1pPr>
          </a:lstStyle>
          <a:p>
            <a:pPr lvl="0"/>
            <a:r>
              <a:rPr lang="en-US" dirty="0" smtClean="0"/>
              <a:t>Click to edit Master text styles</a:t>
            </a:r>
          </a:p>
          <a:p>
            <a:pPr lvl="1"/>
            <a:r>
              <a:rPr lang="en-US" dirty="0" smtClean="0"/>
              <a:t>Second level</a:t>
            </a:r>
          </a:p>
        </p:txBody>
      </p:sp>
      <p:sp>
        <p:nvSpPr>
          <p:cNvPr id="11" name="Chart Placeholder 10"/>
          <p:cNvSpPr>
            <a:spLocks noGrp="1"/>
          </p:cNvSpPr>
          <p:nvPr>
            <p:ph type="chart" sz="quarter" idx="12"/>
          </p:nvPr>
        </p:nvSpPr>
        <p:spPr>
          <a:xfrm>
            <a:off x="827584" y="1196753"/>
            <a:ext cx="3457079" cy="3527648"/>
          </a:xfrm>
        </p:spPr>
        <p:txBody>
          <a:bodyPr/>
          <a:lstStyle/>
          <a:p>
            <a:r>
              <a:rPr lang="en-US" smtClean="0"/>
              <a:t>Click icon to add chart</a:t>
            </a:r>
            <a:endParaRPr lang="en-GB"/>
          </a:p>
        </p:txBody>
      </p:sp>
      <p:sp>
        <p:nvSpPr>
          <p:cNvPr id="21" name="Text Placeholder 7"/>
          <p:cNvSpPr>
            <a:spLocks noGrp="1"/>
          </p:cNvSpPr>
          <p:nvPr>
            <p:ph type="body" sz="quarter" idx="14" hasCustomPrompt="1"/>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22" name="Text Placeholder 7"/>
          <p:cNvSpPr>
            <a:spLocks noGrp="1"/>
          </p:cNvSpPr>
          <p:nvPr>
            <p:ph type="body" sz="quarter" idx="18" hasCustomPrompt="1"/>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7" name="Text Placeholder 14"/>
          <p:cNvSpPr>
            <a:spLocks noGrp="1"/>
          </p:cNvSpPr>
          <p:nvPr>
            <p:ph type="body" sz="quarter" idx="20" hasCustomPrompt="1"/>
          </p:nvPr>
        </p:nvSpPr>
        <p:spPr>
          <a:xfrm>
            <a:off x="7812360" y="5981266"/>
            <a:ext cx="900574" cy="265112"/>
          </a:xfrm>
        </p:spPr>
        <p:txBody>
          <a:bodyPr>
            <a:noAutofit/>
          </a:bodyPr>
          <a:lstStyle>
            <a:lvl1pPr marL="12700" indent="0" algn="r">
              <a:buNone/>
              <a:defRPr sz="1200" b="1"/>
            </a:lvl1pPr>
          </a:lstStyle>
          <a:p>
            <a:pPr lvl="0"/>
            <a:r>
              <a:rPr lang="en-GB" dirty="0" smtClean="0"/>
              <a:t>01</a:t>
            </a:r>
            <a:endParaRPr lang="en-GB" dirty="0"/>
          </a:p>
        </p:txBody>
      </p:sp>
    </p:spTree>
    <p:extLst>
      <p:ext uri="{BB962C8B-B14F-4D97-AF65-F5344CB8AC3E}">
        <p14:creationId xmlns:p14="http://schemas.microsoft.com/office/powerpoint/2010/main" val="8626895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75656" y="2132856"/>
            <a:ext cx="6120680" cy="720080"/>
          </a:xfrm>
        </p:spPr>
        <p:txBody>
          <a:bodyPr>
            <a:noAutofit/>
          </a:bodyPr>
          <a:lstStyle>
            <a:lvl1pPr algn="ctr">
              <a:defRPr sz="6600" baseline="0"/>
            </a:lvl1pPr>
          </a:lstStyle>
          <a:p>
            <a:r>
              <a:rPr lang="en-US" dirty="0" smtClean="0"/>
              <a:t>Thank you</a:t>
            </a:r>
            <a:endParaRPr lang="en-GB" dirty="0"/>
          </a:p>
        </p:txBody>
      </p:sp>
      <p:sp>
        <p:nvSpPr>
          <p:cNvPr id="10" name="Text Placeholder 9"/>
          <p:cNvSpPr>
            <a:spLocks noGrp="1"/>
          </p:cNvSpPr>
          <p:nvPr>
            <p:ph type="body" sz="quarter" idx="13" hasCustomPrompt="1"/>
          </p:nvPr>
        </p:nvSpPr>
        <p:spPr>
          <a:xfrm>
            <a:off x="1475656" y="3140969"/>
            <a:ext cx="6120680" cy="648072"/>
          </a:xfrm>
        </p:spPr>
        <p:txBody>
          <a:bodyPr>
            <a:normAutofit/>
          </a:bodyPr>
          <a:lstStyle>
            <a:lvl1pPr marL="12700" indent="0" algn="ctr">
              <a:buNone/>
              <a:defRPr sz="3200"/>
            </a:lvl1pPr>
          </a:lstStyle>
          <a:p>
            <a:pPr lvl="0"/>
            <a:r>
              <a:rPr lang="en-US" dirty="0" smtClean="0"/>
              <a:t>Any questions?</a:t>
            </a:r>
          </a:p>
        </p:txBody>
      </p:sp>
      <p:sp>
        <p:nvSpPr>
          <p:cNvPr id="17" name="Text Placeholder 7"/>
          <p:cNvSpPr>
            <a:spLocks noGrp="1"/>
          </p:cNvSpPr>
          <p:nvPr>
            <p:ph type="body" sz="quarter" idx="18" hasCustomPrompt="1"/>
          </p:nvPr>
        </p:nvSpPr>
        <p:spPr>
          <a:xfrm>
            <a:off x="4644008" y="188640"/>
            <a:ext cx="4032448"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2" name="Text Placeholder 14"/>
          <p:cNvSpPr>
            <a:spLocks noGrp="1"/>
          </p:cNvSpPr>
          <p:nvPr>
            <p:ph type="body" sz="quarter" idx="20" hasCustomPrompt="1"/>
          </p:nvPr>
        </p:nvSpPr>
        <p:spPr>
          <a:xfrm>
            <a:off x="7884368" y="5981266"/>
            <a:ext cx="828566" cy="265112"/>
          </a:xfrm>
        </p:spPr>
        <p:txBody>
          <a:bodyPr>
            <a:noAutofit/>
          </a:bodyPr>
          <a:lstStyle>
            <a:lvl1pPr marL="12700" indent="0" algn="r">
              <a:buNone/>
              <a:defRPr sz="1200" b="1"/>
            </a:lvl1pPr>
          </a:lstStyle>
          <a:p>
            <a:pPr lvl="0"/>
            <a:r>
              <a:rPr lang="en-GB" dirty="0" smtClean="0"/>
              <a:t>01</a:t>
            </a:r>
            <a:endParaRPr lang="en-GB" dirty="0"/>
          </a:p>
        </p:txBody>
      </p:sp>
      <p:sp>
        <p:nvSpPr>
          <p:cNvPr id="8" name="Text Placeholder 7"/>
          <p:cNvSpPr>
            <a:spLocks noGrp="1"/>
          </p:cNvSpPr>
          <p:nvPr>
            <p:ph type="body" sz="quarter" idx="14" hasCustomPrompt="1"/>
          </p:nvPr>
        </p:nvSpPr>
        <p:spPr>
          <a:xfrm>
            <a:off x="467544" y="188913"/>
            <a:ext cx="3888432"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Tree>
    <p:extLst>
      <p:ext uri="{BB962C8B-B14F-4D97-AF65-F5344CB8AC3E}">
        <p14:creationId xmlns:p14="http://schemas.microsoft.com/office/powerpoint/2010/main" val="29194849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85322" y="2348880"/>
            <a:ext cx="6974797" cy="720080"/>
          </a:xfrm>
        </p:spPr>
        <p:txBody>
          <a:bodyPr>
            <a:noAutofit/>
          </a:bodyPr>
          <a:lstStyle>
            <a:lvl1pPr>
              <a:defRPr sz="4800"/>
            </a:lvl1pPr>
          </a:lstStyle>
          <a:p>
            <a:r>
              <a:rPr lang="en-US" dirty="0" smtClean="0"/>
              <a:t>Presentation name 2</a:t>
            </a:r>
            <a:endParaRPr lang="en-GB" dirty="0"/>
          </a:p>
        </p:txBody>
      </p:sp>
      <p:sp>
        <p:nvSpPr>
          <p:cNvPr id="3" name="Content Placeholder 2"/>
          <p:cNvSpPr>
            <a:spLocks noGrp="1"/>
          </p:cNvSpPr>
          <p:nvPr>
            <p:ph idx="1" hasCustomPrompt="1"/>
          </p:nvPr>
        </p:nvSpPr>
        <p:spPr>
          <a:xfrm>
            <a:off x="987852" y="3140968"/>
            <a:ext cx="6984776" cy="864096"/>
          </a:xfrm>
        </p:spPr>
        <p:txBody>
          <a:bodyPr>
            <a:normAutofit/>
          </a:bodyPr>
          <a:lstStyle>
            <a:lvl1pPr marL="0" indent="0">
              <a:buNone/>
              <a:defRPr sz="4000"/>
            </a:lvl1pPr>
          </a:lstStyle>
          <a:p>
            <a:pPr lvl="0"/>
            <a:r>
              <a:rPr lang="en-GB" dirty="0" smtClean="0"/>
              <a:t>Descriptor goes here</a:t>
            </a:r>
            <a:endParaRPr lang="en-GB" dirty="0"/>
          </a:p>
        </p:txBody>
      </p:sp>
      <p:sp>
        <p:nvSpPr>
          <p:cNvPr id="9" name="Text Placeholder 24"/>
          <p:cNvSpPr>
            <a:spLocks noGrp="1"/>
          </p:cNvSpPr>
          <p:nvPr>
            <p:ph type="body" sz="quarter" idx="16" hasCustomPrompt="1"/>
          </p:nvPr>
        </p:nvSpPr>
        <p:spPr>
          <a:xfrm>
            <a:off x="5868144" y="5987492"/>
            <a:ext cx="2410172" cy="340130"/>
          </a:xfrm>
        </p:spPr>
        <p:txBody>
          <a:bodyPr/>
          <a:lstStyle>
            <a:lvl1pPr marL="0" indent="0" algn="r">
              <a:buNone/>
              <a:defRPr b="0" baseline="0">
                <a:solidFill>
                  <a:schemeClr val="accent3"/>
                </a:solidFill>
              </a:defRPr>
            </a:lvl1pPr>
          </a:lstStyle>
          <a:p>
            <a:pPr lvl="0"/>
            <a:r>
              <a:rPr lang="en-US" dirty="0" smtClean="0"/>
              <a:t>Date </a:t>
            </a:r>
            <a:endParaRPr lang="en-GB" dirty="0"/>
          </a:p>
        </p:txBody>
      </p:sp>
      <p:sp>
        <p:nvSpPr>
          <p:cNvPr id="10" name="Text Placeholder 24"/>
          <p:cNvSpPr>
            <a:spLocks noGrp="1"/>
          </p:cNvSpPr>
          <p:nvPr>
            <p:ph type="body" sz="quarter" idx="17" hasCustomPrompt="1"/>
          </p:nvPr>
        </p:nvSpPr>
        <p:spPr>
          <a:xfrm>
            <a:off x="8212072" y="5987492"/>
            <a:ext cx="498292" cy="340130"/>
          </a:xfrm>
        </p:spPr>
        <p:txBody>
          <a:bodyPr/>
          <a:lstStyle>
            <a:lvl1pPr marL="0" indent="0" algn="r">
              <a:buNone/>
              <a:defRPr b="1" baseline="0">
                <a:solidFill>
                  <a:schemeClr val="accent3"/>
                </a:solidFill>
              </a:defRPr>
            </a:lvl1pPr>
          </a:lstStyle>
          <a:p>
            <a:pPr lvl="0"/>
            <a:r>
              <a:rPr lang="en-US" dirty="0" smtClean="0"/>
              <a:t>01</a:t>
            </a:r>
            <a:endParaRPr lang="en-GB" dirty="0"/>
          </a:p>
        </p:txBody>
      </p:sp>
      <p:cxnSp>
        <p:nvCxnSpPr>
          <p:cNvPr id="11" name="Straight Connector 10"/>
          <p:cNvCxnSpPr/>
          <p:nvPr userDrawn="1"/>
        </p:nvCxnSpPr>
        <p:spPr>
          <a:xfrm>
            <a:off x="8316416" y="6069935"/>
            <a:ext cx="0" cy="18000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4502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grpSp>
        <p:nvGrpSpPr>
          <p:cNvPr id="8" name="Group 7"/>
          <p:cNvGrpSpPr/>
          <p:nvPr userDrawn="1"/>
        </p:nvGrpSpPr>
        <p:grpSpPr>
          <a:xfrm>
            <a:off x="0" y="12"/>
            <a:ext cx="9144000" cy="6857988"/>
            <a:chOff x="0" y="12"/>
            <a:chExt cx="9144000" cy="6857988"/>
          </a:xfrm>
        </p:grpSpPr>
        <p:sp>
          <p:nvSpPr>
            <p:cNvPr id="9"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wrap="square" lIns="0" tIns="0" rIns="0" bIns="0" rtlCol="0">
              <a:noAutofit/>
            </a:bodyPr>
            <a:lstStyle/>
            <a:p>
              <a:endParaRPr/>
            </a:p>
          </p:txBody>
        </p:sp>
        <p:sp>
          <p:nvSpPr>
            <p:cNvPr id="10" name="object 46"/>
            <p:cNvSpPr/>
            <p:nvPr userDrawn="1"/>
          </p:nvSpPr>
          <p:spPr>
            <a:xfrm>
              <a:off x="540000" y="5919703"/>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sp>
          <p:nvSpPr>
            <p:cNvPr id="11" name="object 47"/>
            <p:cNvSpPr/>
            <p:nvPr userDrawn="1"/>
          </p:nvSpPr>
          <p:spPr>
            <a:xfrm>
              <a:off x="540000" y="552702"/>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grpSp>
      <p:sp>
        <p:nvSpPr>
          <p:cNvPr id="15" name="Title 1"/>
          <p:cNvSpPr>
            <a:spLocks noGrp="1"/>
          </p:cNvSpPr>
          <p:nvPr>
            <p:ph type="title" hasCustomPrompt="1"/>
          </p:nvPr>
        </p:nvSpPr>
        <p:spPr>
          <a:xfrm>
            <a:off x="1861479" y="2386980"/>
            <a:ext cx="6564162" cy="720080"/>
          </a:xfrm>
        </p:spPr>
        <p:txBody>
          <a:bodyPr>
            <a:noAutofit/>
          </a:bodyPr>
          <a:lstStyle>
            <a:lvl1pPr>
              <a:defRPr sz="4800" baseline="0">
                <a:solidFill>
                  <a:schemeClr val="bg1"/>
                </a:solidFill>
              </a:defRPr>
            </a:lvl1pPr>
          </a:lstStyle>
          <a:p>
            <a:r>
              <a:rPr lang="en-GB" dirty="0" smtClean="0"/>
              <a:t>Presentation name 3</a:t>
            </a:r>
            <a:endParaRPr lang="en-GB" dirty="0"/>
          </a:p>
        </p:txBody>
      </p:sp>
      <p:sp>
        <p:nvSpPr>
          <p:cNvPr id="16" name="Content Placeholder 2"/>
          <p:cNvSpPr>
            <a:spLocks noGrp="1"/>
          </p:cNvSpPr>
          <p:nvPr>
            <p:ph idx="1" hasCustomPrompt="1"/>
          </p:nvPr>
        </p:nvSpPr>
        <p:spPr>
          <a:xfrm>
            <a:off x="1862232" y="3047980"/>
            <a:ext cx="6574710" cy="2469252"/>
          </a:xfrm>
        </p:spPr>
        <p:txBody>
          <a:bodyPr>
            <a:normAutofit/>
          </a:bodyPr>
          <a:lstStyle>
            <a:lvl1pPr marL="0" indent="0">
              <a:buNone/>
              <a:defRPr sz="4000">
                <a:solidFill>
                  <a:schemeClr val="accent1"/>
                </a:solidFill>
              </a:defRPr>
            </a:lvl1pPr>
          </a:lstStyle>
          <a:p>
            <a:pPr lvl="0"/>
            <a:r>
              <a:rPr lang="en-GB" dirty="0" smtClean="0"/>
              <a:t>Subhead descriptor</a:t>
            </a:r>
            <a:endParaRPr lang="en-GB" dirty="0"/>
          </a:p>
        </p:txBody>
      </p:sp>
      <p:sp>
        <p:nvSpPr>
          <p:cNvPr id="17" name="object 4"/>
          <p:cNvSpPr/>
          <p:nvPr userDrawn="1"/>
        </p:nvSpPr>
        <p:spPr>
          <a:xfrm>
            <a:off x="538200" y="6129159"/>
            <a:ext cx="704608" cy="187744"/>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wrap="square" lIns="0" tIns="0" rIns="0" bIns="0" rtlCol="0">
            <a:noAutofit/>
          </a:bodyPr>
          <a:lstStyle/>
          <a:p>
            <a:endParaRPr/>
          </a:p>
        </p:txBody>
      </p:sp>
      <p:sp>
        <p:nvSpPr>
          <p:cNvPr id="18" name="object 5"/>
          <p:cNvSpPr/>
          <p:nvPr userDrawn="1"/>
        </p:nvSpPr>
        <p:spPr>
          <a:xfrm>
            <a:off x="538200" y="6363627"/>
            <a:ext cx="704608" cy="187820"/>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wrap="square" lIns="0" tIns="0" rIns="0" bIns="0" rtlCol="0">
            <a:noAutofit/>
          </a:bodyPr>
          <a:lstStyle/>
          <a:p>
            <a:endParaRPr/>
          </a:p>
        </p:txBody>
      </p:sp>
      <p:sp>
        <p:nvSpPr>
          <p:cNvPr id="19" name="object 6"/>
          <p:cNvSpPr/>
          <p:nvPr userDrawn="1"/>
        </p:nvSpPr>
        <p:spPr>
          <a:xfrm>
            <a:off x="1328112" y="6107214"/>
            <a:ext cx="942840" cy="451138"/>
          </a:xfrm>
          <a:prstGeom prst="rect">
            <a:avLst/>
          </a:prstGeom>
          <a:blipFill>
            <a:blip r:embed="rId2" cstate="print"/>
            <a:stretch>
              <a:fillRect/>
            </a:stretch>
          </a:blipFill>
        </p:spPr>
        <p:txBody>
          <a:bodyPr wrap="square" lIns="0" tIns="0" rIns="0" bIns="0" rtlCol="0">
            <a:noAutofit/>
          </a:bodyPr>
          <a:lstStyle/>
          <a:p>
            <a:endParaRPr/>
          </a:p>
        </p:txBody>
      </p:sp>
      <p:sp>
        <p:nvSpPr>
          <p:cNvPr id="23" name="object 11"/>
          <p:cNvSpPr txBox="1"/>
          <p:nvPr userDrawn="1"/>
        </p:nvSpPr>
        <p:spPr>
          <a:xfrm>
            <a:off x="8243337" y="6406550"/>
            <a:ext cx="376555" cy="149860"/>
          </a:xfrm>
          <a:prstGeom prst="rect">
            <a:avLst/>
          </a:prstGeom>
        </p:spPr>
        <p:txBody>
          <a:bodyPr vert="horz" wrap="square" lIns="0" tIns="0" rIns="0" bIns="0" rtlCol="0">
            <a:noAutofit/>
          </a:bodyPr>
          <a:lstStyle/>
          <a:p>
            <a:pPr marL="12700">
              <a:lnSpc>
                <a:spcPct val="100000"/>
              </a:lnSpc>
            </a:pPr>
            <a:r>
              <a:rPr sz="900" spc="15" dirty="0" smtClean="0">
                <a:solidFill>
                  <a:srgbClr val="FFFFFF"/>
                </a:solidFill>
                <a:latin typeface="Arial"/>
                <a:cs typeface="Arial"/>
              </a:rPr>
              <a:t>@e</a:t>
            </a:r>
            <a:r>
              <a:rPr sz="900" spc="5" dirty="0" smtClean="0">
                <a:solidFill>
                  <a:srgbClr val="FFFFFF"/>
                </a:solidFill>
                <a:latin typeface="Arial"/>
                <a:cs typeface="Arial"/>
              </a:rPr>
              <a:t>hrc</a:t>
            </a:r>
            <a:endParaRPr sz="900" dirty="0">
              <a:latin typeface="Arial"/>
              <a:cs typeface="Arial"/>
            </a:endParaRPr>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18415" y="6364515"/>
            <a:ext cx="274754" cy="233929"/>
          </a:xfrm>
          <a:prstGeom prst="rect">
            <a:avLst/>
          </a:prstGeom>
        </p:spPr>
      </p:pic>
      <p:sp>
        <p:nvSpPr>
          <p:cNvPr id="26" name="Text Placeholder 24"/>
          <p:cNvSpPr>
            <a:spLocks noGrp="1"/>
          </p:cNvSpPr>
          <p:nvPr>
            <p:ph type="body" sz="quarter" idx="16" hasCustomPrompt="1"/>
          </p:nvPr>
        </p:nvSpPr>
        <p:spPr>
          <a:xfrm>
            <a:off x="5868144" y="5987492"/>
            <a:ext cx="2410172" cy="340130"/>
          </a:xfrm>
        </p:spPr>
        <p:txBody>
          <a:bodyPr/>
          <a:lstStyle>
            <a:lvl1pPr marL="0" indent="0" algn="r">
              <a:buNone/>
              <a:defRPr b="0" baseline="0">
                <a:solidFill>
                  <a:schemeClr val="bg1"/>
                </a:solidFill>
              </a:defRPr>
            </a:lvl1pPr>
          </a:lstStyle>
          <a:p>
            <a:pPr lvl="0"/>
            <a:r>
              <a:rPr lang="en-US" dirty="0" smtClean="0"/>
              <a:t>Date </a:t>
            </a:r>
            <a:endParaRPr lang="en-GB" dirty="0"/>
          </a:p>
        </p:txBody>
      </p:sp>
      <p:sp>
        <p:nvSpPr>
          <p:cNvPr id="27" name="Text Placeholder 24"/>
          <p:cNvSpPr>
            <a:spLocks noGrp="1"/>
          </p:cNvSpPr>
          <p:nvPr>
            <p:ph type="body" sz="quarter" idx="17" hasCustomPrompt="1"/>
          </p:nvPr>
        </p:nvSpPr>
        <p:spPr>
          <a:xfrm>
            <a:off x="8212072" y="5987492"/>
            <a:ext cx="498292" cy="340130"/>
          </a:xfrm>
        </p:spPr>
        <p:txBody>
          <a:bodyPr/>
          <a:lstStyle>
            <a:lvl1pPr marL="0" indent="0" algn="r">
              <a:buNone/>
              <a:defRPr b="1" baseline="0">
                <a:solidFill>
                  <a:schemeClr val="bg1"/>
                </a:solidFill>
              </a:defRPr>
            </a:lvl1pPr>
          </a:lstStyle>
          <a:p>
            <a:pPr lvl="0"/>
            <a:r>
              <a:rPr lang="en-US" dirty="0" smtClean="0"/>
              <a:t>01</a:t>
            </a:r>
            <a:endParaRPr lang="en-GB" dirty="0"/>
          </a:p>
        </p:txBody>
      </p:sp>
      <p:cxnSp>
        <p:nvCxnSpPr>
          <p:cNvPr id="29" name="Straight Connector 28"/>
          <p:cNvCxnSpPr/>
          <p:nvPr userDrawn="1"/>
        </p:nvCxnSpPr>
        <p:spPr>
          <a:xfrm>
            <a:off x="8316416" y="6069935"/>
            <a:ext cx="0" cy="18000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2973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1259632" y="980728"/>
            <a:ext cx="6974797" cy="720080"/>
          </a:xfrm>
          <a:prstGeom prst="rect">
            <a:avLst/>
          </a:prstGeom>
        </p:spPr>
        <p:txBody>
          <a:bodyPr vert="horz" lIns="91440" tIns="45720" rIns="91440" bIns="45720" rtlCol="0" anchor="ctr">
            <a:normAutofit/>
          </a:bodyPr>
          <a:lstStyle/>
          <a:p>
            <a:r>
              <a:rPr lang="en-US" dirty="0" smtClean="0"/>
              <a:t>Slide title to be added here</a:t>
            </a:r>
            <a:endParaRPr lang="en-GB" dirty="0"/>
          </a:p>
        </p:txBody>
      </p:sp>
      <p:sp>
        <p:nvSpPr>
          <p:cNvPr id="4" name="Text Placeholder 2"/>
          <p:cNvSpPr>
            <a:spLocks noGrp="1"/>
          </p:cNvSpPr>
          <p:nvPr>
            <p:ph idx="1" hasCustomPrompt="1"/>
          </p:nvPr>
        </p:nvSpPr>
        <p:spPr>
          <a:xfrm>
            <a:off x="1259632" y="1844824"/>
            <a:ext cx="6984332" cy="3816424"/>
          </a:xfrm>
          <a:prstGeom prst="rect">
            <a:avLst/>
          </a:prstGeom>
        </p:spPr>
        <p:txBody>
          <a:bodyPr vert="horz" lIns="91440" tIns="45720" rIns="91440" bIns="45720" rtlCol="0">
            <a:normAutofit/>
          </a:bodyPr>
          <a:lstStyle>
            <a:lvl1pPr marL="298450" indent="-285750">
              <a:buFont typeface="Arial" panose="020B0604020202020204" pitchFamily="34" charset="0"/>
              <a:buChar char="•"/>
              <a:defRPr sz="1600"/>
            </a:lvl1pPr>
          </a:lstStyle>
          <a:p>
            <a:pPr marL="12700" marR="12700">
              <a:lnSpc>
                <a:spcPct val="109000"/>
              </a:lnSpc>
            </a:pPr>
            <a:r>
              <a:rPr lang="en-GB" sz="1600" dirty="0" smtClean="0">
                <a:latin typeface="Arial"/>
                <a:cs typeface="Arial"/>
              </a:rPr>
              <a:t>Body copy</a:t>
            </a:r>
            <a:endParaRPr lang="en-GB" sz="1300" dirty="0">
              <a:latin typeface="Arial"/>
              <a:cs typeface="Arial"/>
            </a:endParaRPr>
          </a:p>
        </p:txBody>
      </p:sp>
      <p:sp>
        <p:nvSpPr>
          <p:cNvPr id="5" name="Text Placeholder 7"/>
          <p:cNvSpPr>
            <a:spLocks noGrp="1"/>
          </p:cNvSpPr>
          <p:nvPr>
            <p:ph type="body" sz="quarter" idx="13" hasCustomPrompt="1"/>
          </p:nvPr>
        </p:nvSpPr>
        <p:spPr>
          <a:xfrm>
            <a:off x="467544" y="188641"/>
            <a:ext cx="3960440" cy="216023"/>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6" name="Text Placeholder 7"/>
          <p:cNvSpPr>
            <a:spLocks noGrp="1"/>
          </p:cNvSpPr>
          <p:nvPr>
            <p:ph type="body" sz="quarter" idx="14" hasCustomPrompt="1"/>
          </p:nvPr>
        </p:nvSpPr>
        <p:spPr>
          <a:xfrm>
            <a:off x="4499992" y="188640"/>
            <a:ext cx="4176464"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15" name="Text Placeholder 14"/>
          <p:cNvSpPr>
            <a:spLocks noGrp="1"/>
          </p:cNvSpPr>
          <p:nvPr>
            <p:ph type="body" sz="quarter" idx="19" hasCustomPrompt="1"/>
          </p:nvPr>
        </p:nvSpPr>
        <p:spPr>
          <a:xfrm>
            <a:off x="7812360" y="5981266"/>
            <a:ext cx="900574" cy="265112"/>
          </a:xfrm>
        </p:spPr>
        <p:txBody>
          <a:bodyPr>
            <a:noAutofit/>
          </a:bodyPr>
          <a:lstStyle>
            <a:lvl1pPr marL="12700" indent="0" algn="r">
              <a:buNone/>
              <a:defRPr sz="1200" b="1"/>
            </a:lvl1pPr>
          </a:lstStyle>
          <a:p>
            <a:pPr lvl="0"/>
            <a:r>
              <a:rPr lang="en-GB" dirty="0" smtClean="0"/>
              <a:t>01</a:t>
            </a:r>
            <a:endParaRPr lang="en-GB" dirty="0"/>
          </a:p>
        </p:txBody>
      </p:sp>
    </p:spTree>
    <p:extLst>
      <p:ext uri="{BB962C8B-B14F-4D97-AF65-F5344CB8AC3E}">
        <p14:creationId xmlns:p14="http://schemas.microsoft.com/office/powerpoint/2010/main" val="187347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go section divider">
    <p:spTree>
      <p:nvGrpSpPr>
        <p:cNvPr id="1" name=""/>
        <p:cNvGrpSpPr/>
        <p:nvPr/>
      </p:nvGrpSpPr>
      <p:grpSpPr>
        <a:xfrm>
          <a:off x="0" y="0"/>
          <a:ext cx="0" cy="0"/>
          <a:chOff x="0" y="0"/>
          <a:chExt cx="0" cy="0"/>
        </a:xfrm>
      </p:grpSpPr>
      <p:grpSp>
        <p:nvGrpSpPr>
          <p:cNvPr id="10" name="Group 9"/>
          <p:cNvGrpSpPr/>
          <p:nvPr userDrawn="1"/>
        </p:nvGrpSpPr>
        <p:grpSpPr>
          <a:xfrm>
            <a:off x="0" y="12"/>
            <a:ext cx="9144000" cy="6857988"/>
            <a:chOff x="0" y="12"/>
            <a:chExt cx="9144000" cy="6857988"/>
          </a:xfrm>
        </p:grpSpPr>
        <p:sp>
          <p:nvSpPr>
            <p:cNvPr id="11"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wrap="square" lIns="0" tIns="0" rIns="0" bIns="0" rtlCol="0">
              <a:noAutofit/>
            </a:bodyPr>
            <a:lstStyle/>
            <a:p>
              <a:endParaRPr/>
            </a:p>
          </p:txBody>
        </p:sp>
        <p:sp>
          <p:nvSpPr>
            <p:cNvPr id="12" name="object 46"/>
            <p:cNvSpPr/>
            <p:nvPr userDrawn="1"/>
          </p:nvSpPr>
          <p:spPr>
            <a:xfrm>
              <a:off x="540000" y="5919703"/>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sp>
          <p:nvSpPr>
            <p:cNvPr id="13" name="object 47"/>
            <p:cNvSpPr/>
            <p:nvPr userDrawn="1"/>
          </p:nvSpPr>
          <p:spPr>
            <a:xfrm>
              <a:off x="540000" y="552702"/>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grpSp>
      <p:sp>
        <p:nvSpPr>
          <p:cNvPr id="61" name="object 11"/>
          <p:cNvSpPr txBox="1"/>
          <p:nvPr userDrawn="1"/>
        </p:nvSpPr>
        <p:spPr>
          <a:xfrm>
            <a:off x="8243337" y="6406550"/>
            <a:ext cx="376555" cy="149860"/>
          </a:xfrm>
          <a:prstGeom prst="rect">
            <a:avLst/>
          </a:prstGeom>
        </p:spPr>
        <p:txBody>
          <a:bodyPr vert="horz" wrap="square" lIns="0" tIns="0" rIns="0" bIns="0" rtlCol="0">
            <a:noAutofit/>
          </a:bodyPr>
          <a:lstStyle/>
          <a:p>
            <a:pPr marL="12700">
              <a:lnSpc>
                <a:spcPct val="100000"/>
              </a:lnSpc>
            </a:pPr>
            <a:r>
              <a:rPr sz="900" spc="15" dirty="0" smtClean="0">
                <a:solidFill>
                  <a:srgbClr val="FFFFFF"/>
                </a:solidFill>
                <a:latin typeface="Arial"/>
                <a:cs typeface="Arial"/>
              </a:rPr>
              <a:t>@e</a:t>
            </a:r>
            <a:r>
              <a:rPr sz="900" spc="5" dirty="0" smtClean="0">
                <a:solidFill>
                  <a:srgbClr val="FFFFFF"/>
                </a:solidFill>
                <a:latin typeface="Arial"/>
                <a:cs typeface="Arial"/>
              </a:rPr>
              <a:t>hrc</a:t>
            </a:r>
            <a:endParaRPr sz="900" dirty="0">
              <a:latin typeface="Arial"/>
              <a:cs typeface="Arial"/>
            </a:endParaRPr>
          </a:p>
        </p:txBody>
      </p:sp>
      <p:sp>
        <p:nvSpPr>
          <p:cNvPr id="65" name="Text Placeholder 7"/>
          <p:cNvSpPr>
            <a:spLocks noGrp="1"/>
          </p:cNvSpPr>
          <p:nvPr>
            <p:ph type="body" sz="quarter" idx="14" hasCustomPrompt="1"/>
          </p:nvPr>
        </p:nvSpPr>
        <p:spPr>
          <a:xfrm>
            <a:off x="4572002" y="188640"/>
            <a:ext cx="4104454" cy="216024"/>
          </a:xfrm>
        </p:spPr>
        <p:txBody>
          <a:bodyPr>
            <a:noAutofit/>
          </a:bodyPr>
          <a:lstStyle>
            <a:lvl1pPr marL="0" indent="0" algn="r">
              <a:buNone/>
              <a:defRPr sz="1200">
                <a:solidFill>
                  <a:schemeClr val="bg1"/>
                </a:solidFill>
              </a:defRPr>
            </a:lvl1pPr>
            <a:lvl5pPr>
              <a:defRPr/>
            </a:lvl5pPr>
          </a:lstStyle>
          <a:p>
            <a:pPr lvl="0"/>
            <a:r>
              <a:rPr lang="en-US" dirty="0" smtClean="0"/>
              <a:t>Section name</a:t>
            </a:r>
            <a:endParaRPr lang="en-GB"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9787" y="922063"/>
            <a:ext cx="6466932" cy="4569863"/>
          </a:xfrm>
          <a:prstGeom prst="rect">
            <a:avLst/>
          </a:prstGeom>
        </p:spPr>
      </p:pic>
      <p:pic>
        <p:nvPicPr>
          <p:cNvPr id="68" name="Picture 6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18415" y="6364515"/>
            <a:ext cx="274754" cy="233929"/>
          </a:xfrm>
          <a:prstGeom prst="rect">
            <a:avLst/>
          </a:prstGeom>
        </p:spPr>
      </p:pic>
      <p:sp>
        <p:nvSpPr>
          <p:cNvPr id="72" name="Text Placeholder 14"/>
          <p:cNvSpPr>
            <a:spLocks noGrp="1"/>
          </p:cNvSpPr>
          <p:nvPr>
            <p:ph type="body" sz="quarter" idx="19" hasCustomPrompt="1"/>
          </p:nvPr>
        </p:nvSpPr>
        <p:spPr>
          <a:xfrm>
            <a:off x="7884368" y="5981266"/>
            <a:ext cx="828566" cy="265112"/>
          </a:xfrm>
        </p:spPr>
        <p:txBody>
          <a:bodyPr>
            <a:noAutofit/>
          </a:bodyPr>
          <a:lstStyle>
            <a:lvl1pPr marL="12700" indent="0" algn="r">
              <a:buNone/>
              <a:defRPr sz="1200" b="1">
                <a:solidFill>
                  <a:schemeClr val="bg1"/>
                </a:solidFill>
              </a:defRPr>
            </a:lvl1pPr>
          </a:lstStyle>
          <a:p>
            <a:pPr lvl="0"/>
            <a:r>
              <a:rPr lang="en-GB" dirty="0" smtClean="0"/>
              <a:t>01</a:t>
            </a:r>
            <a:endParaRPr lang="en-GB" dirty="0"/>
          </a:p>
        </p:txBody>
      </p:sp>
      <p:sp>
        <p:nvSpPr>
          <p:cNvPr id="15" name="Text Placeholder 7"/>
          <p:cNvSpPr>
            <a:spLocks noGrp="1"/>
          </p:cNvSpPr>
          <p:nvPr>
            <p:ph type="body" sz="quarter" idx="13" hasCustomPrompt="1"/>
          </p:nvPr>
        </p:nvSpPr>
        <p:spPr>
          <a:xfrm>
            <a:off x="467544" y="188913"/>
            <a:ext cx="4248472" cy="215751"/>
          </a:xfrm>
        </p:spPr>
        <p:txBody>
          <a:bodyPr>
            <a:noAutofit/>
          </a:bodyPr>
          <a:lstStyle>
            <a:lvl1pPr marL="0" indent="0">
              <a:buNone/>
              <a:defRPr sz="1200">
                <a:solidFill>
                  <a:schemeClr val="accent1"/>
                </a:solidFill>
              </a:defRPr>
            </a:lvl1pPr>
            <a:lvl5pPr>
              <a:defRPr/>
            </a:lvl5pPr>
          </a:lstStyle>
          <a:p>
            <a:pPr lvl="0"/>
            <a:r>
              <a:rPr lang="en-US" dirty="0" smtClean="0"/>
              <a:t>Presentation name</a:t>
            </a:r>
            <a:endParaRPr lang="en-GB" dirty="0"/>
          </a:p>
        </p:txBody>
      </p:sp>
    </p:spTree>
    <p:extLst>
      <p:ext uri="{BB962C8B-B14F-4D97-AF65-F5344CB8AC3E}">
        <p14:creationId xmlns:p14="http://schemas.microsoft.com/office/powerpoint/2010/main" val="1800096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grpSp>
        <p:nvGrpSpPr>
          <p:cNvPr id="7" name="Group 6"/>
          <p:cNvGrpSpPr/>
          <p:nvPr userDrawn="1"/>
        </p:nvGrpSpPr>
        <p:grpSpPr>
          <a:xfrm>
            <a:off x="-2233" y="0"/>
            <a:ext cx="9144000" cy="6857999"/>
            <a:chOff x="0" y="0"/>
            <a:chExt cx="9144000" cy="6857999"/>
          </a:xfrm>
        </p:grpSpPr>
        <p:grpSp>
          <p:nvGrpSpPr>
            <p:cNvPr id="8" name="Group 7"/>
            <p:cNvGrpSpPr/>
            <p:nvPr userDrawn="1"/>
          </p:nvGrpSpPr>
          <p:grpSpPr>
            <a:xfrm>
              <a:off x="0" y="0"/>
              <a:ext cx="9144000" cy="6857999"/>
              <a:chOff x="0" y="0"/>
              <a:chExt cx="9144000" cy="6857999"/>
            </a:xfrm>
          </p:grpSpPr>
          <p:sp>
            <p:nvSpPr>
              <p:cNvPr id="12" name="object 2"/>
              <p:cNvSpPr/>
              <p:nvPr userDrawn="1"/>
            </p:nvSpPr>
            <p:spPr>
              <a:xfrm>
                <a:off x="0" y="0"/>
                <a:ext cx="9144000" cy="6857999"/>
              </a:xfrm>
              <a:custGeom>
                <a:avLst/>
                <a:gdLst/>
                <a:ahLst/>
                <a:cxnLst/>
                <a:rect l="l" t="t" r="r" b="b"/>
                <a:pathLst>
                  <a:path w="9137650" h="6833654">
                    <a:moveTo>
                      <a:pt x="0" y="6833654"/>
                    </a:moveTo>
                    <a:lnTo>
                      <a:pt x="9137650" y="6833654"/>
                    </a:lnTo>
                    <a:lnTo>
                      <a:pt x="9137650" y="0"/>
                    </a:lnTo>
                    <a:lnTo>
                      <a:pt x="0" y="0"/>
                    </a:lnTo>
                    <a:lnTo>
                      <a:pt x="0" y="6833654"/>
                    </a:lnTo>
                    <a:close/>
                  </a:path>
                </a:pathLst>
              </a:custGeom>
              <a:solidFill>
                <a:srgbClr val="AB1D88"/>
              </a:solidFill>
            </p:spPr>
            <p:txBody>
              <a:bodyPr wrap="square" lIns="0" tIns="0" rIns="0" bIns="0" rtlCol="0">
                <a:noAutofit/>
              </a:bodyPr>
              <a:lstStyle/>
              <a:p>
                <a:endParaRPr/>
              </a:p>
            </p:txBody>
          </p:sp>
          <p:sp>
            <p:nvSpPr>
              <p:cNvPr id="13" name="object 7"/>
              <p:cNvSpPr/>
              <p:nvPr userDrawn="1"/>
            </p:nvSpPr>
            <p:spPr>
              <a:xfrm>
                <a:off x="540000" y="5919703"/>
                <a:ext cx="8064004" cy="0"/>
              </a:xfrm>
              <a:custGeom>
                <a:avLst/>
                <a:gdLst/>
                <a:ahLst/>
                <a:cxnLst/>
                <a:rect l="l" t="t" r="r" b="b"/>
                <a:pathLst>
                  <a:path w="8064004">
                    <a:moveTo>
                      <a:pt x="0" y="0"/>
                    </a:moveTo>
                    <a:lnTo>
                      <a:pt x="8064004" y="0"/>
                    </a:lnTo>
                  </a:path>
                </a:pathLst>
              </a:custGeom>
              <a:ln w="25400">
                <a:solidFill>
                  <a:srgbClr val="FFFFFF"/>
                </a:solidFill>
              </a:ln>
            </p:spPr>
            <p:txBody>
              <a:bodyPr wrap="square" lIns="0" tIns="0" rIns="0" bIns="0" rtlCol="0">
                <a:noAutofit/>
              </a:bodyPr>
              <a:lstStyle/>
              <a:p>
                <a:endParaRPr/>
              </a:p>
            </p:txBody>
          </p:sp>
          <p:sp>
            <p:nvSpPr>
              <p:cNvPr id="14" name="object 10"/>
              <p:cNvSpPr/>
              <p:nvPr userDrawn="1"/>
            </p:nvSpPr>
            <p:spPr>
              <a:xfrm>
                <a:off x="540000" y="552702"/>
                <a:ext cx="8064004" cy="0"/>
              </a:xfrm>
              <a:custGeom>
                <a:avLst/>
                <a:gdLst/>
                <a:ahLst/>
                <a:cxnLst/>
                <a:rect l="l" t="t" r="r" b="b"/>
                <a:pathLst>
                  <a:path w="8064004">
                    <a:moveTo>
                      <a:pt x="0" y="0"/>
                    </a:moveTo>
                    <a:lnTo>
                      <a:pt x="8064004" y="0"/>
                    </a:lnTo>
                  </a:path>
                </a:pathLst>
              </a:custGeom>
              <a:ln w="25400">
                <a:solidFill>
                  <a:srgbClr val="FFFFFF"/>
                </a:solidFill>
              </a:ln>
            </p:spPr>
            <p:txBody>
              <a:bodyPr wrap="square" lIns="0" tIns="0" rIns="0" bIns="0" rtlCol="0">
                <a:noAutofit/>
              </a:bodyPr>
              <a:lstStyle/>
              <a:p>
                <a:endParaRPr/>
              </a:p>
            </p:txBody>
          </p:sp>
        </p:grpSp>
        <p:sp>
          <p:nvSpPr>
            <p:cNvPr id="9" name="object 4"/>
            <p:cNvSpPr/>
            <p:nvPr userDrawn="1"/>
          </p:nvSpPr>
          <p:spPr>
            <a:xfrm>
              <a:off x="538200" y="6129159"/>
              <a:ext cx="704608" cy="187744"/>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wrap="square" lIns="0" tIns="0" rIns="0" bIns="0" rtlCol="0">
              <a:noAutofit/>
            </a:bodyPr>
            <a:lstStyle/>
            <a:p>
              <a:endParaRPr/>
            </a:p>
          </p:txBody>
        </p:sp>
        <p:sp>
          <p:nvSpPr>
            <p:cNvPr id="10" name="object 5"/>
            <p:cNvSpPr/>
            <p:nvPr userDrawn="1"/>
          </p:nvSpPr>
          <p:spPr>
            <a:xfrm>
              <a:off x="538200" y="6363627"/>
              <a:ext cx="704608" cy="187820"/>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wrap="square" lIns="0" tIns="0" rIns="0" bIns="0" rtlCol="0">
              <a:noAutofit/>
            </a:bodyPr>
            <a:lstStyle/>
            <a:p>
              <a:endParaRPr/>
            </a:p>
          </p:txBody>
        </p:sp>
        <p:sp>
          <p:nvSpPr>
            <p:cNvPr id="11" name="object 6"/>
            <p:cNvSpPr/>
            <p:nvPr userDrawn="1"/>
          </p:nvSpPr>
          <p:spPr>
            <a:xfrm>
              <a:off x="1328112" y="6107214"/>
              <a:ext cx="942840" cy="451138"/>
            </a:xfrm>
            <a:prstGeom prst="rect">
              <a:avLst/>
            </a:prstGeom>
            <a:blipFill>
              <a:blip r:embed="rId2" cstate="print"/>
              <a:stretch>
                <a:fillRect/>
              </a:stretch>
            </a:blipFill>
          </p:spPr>
          <p:txBody>
            <a:bodyPr wrap="square" lIns="0" tIns="0" rIns="0" bIns="0" rtlCol="0">
              <a:noAutofit/>
            </a:bodyPr>
            <a:lstStyle/>
            <a:p>
              <a:endParaRPr/>
            </a:p>
          </p:txBody>
        </p:sp>
      </p:grpSp>
      <p:sp>
        <p:nvSpPr>
          <p:cNvPr id="16" name="object 11"/>
          <p:cNvSpPr txBox="1"/>
          <p:nvPr userDrawn="1"/>
        </p:nvSpPr>
        <p:spPr>
          <a:xfrm>
            <a:off x="8243337" y="6406550"/>
            <a:ext cx="376555" cy="149860"/>
          </a:xfrm>
          <a:prstGeom prst="rect">
            <a:avLst/>
          </a:prstGeom>
        </p:spPr>
        <p:txBody>
          <a:bodyPr vert="horz" wrap="square" lIns="0" tIns="0" rIns="0" bIns="0" rtlCol="0">
            <a:noAutofit/>
          </a:bodyPr>
          <a:lstStyle/>
          <a:p>
            <a:pPr marL="12700">
              <a:lnSpc>
                <a:spcPct val="100000"/>
              </a:lnSpc>
            </a:pPr>
            <a:r>
              <a:rPr sz="900" spc="15" dirty="0" smtClean="0">
                <a:solidFill>
                  <a:srgbClr val="FFFFFF"/>
                </a:solidFill>
                <a:latin typeface="Arial"/>
                <a:cs typeface="Arial"/>
              </a:rPr>
              <a:t>@e</a:t>
            </a:r>
            <a:r>
              <a:rPr sz="900" spc="5" dirty="0" smtClean="0">
                <a:solidFill>
                  <a:srgbClr val="FFFFFF"/>
                </a:solidFill>
                <a:latin typeface="Arial"/>
                <a:cs typeface="Arial"/>
              </a:rPr>
              <a:t>hrc</a:t>
            </a:r>
            <a:endParaRPr sz="900" dirty="0">
              <a:latin typeface="Arial"/>
              <a:cs typeface="Arial"/>
            </a:endParaRPr>
          </a:p>
        </p:txBody>
      </p:sp>
      <p:sp>
        <p:nvSpPr>
          <p:cNvPr id="21" name="Text Placeholder 7"/>
          <p:cNvSpPr>
            <a:spLocks noGrp="1"/>
          </p:cNvSpPr>
          <p:nvPr>
            <p:ph type="body" sz="quarter" idx="13" hasCustomPrompt="1"/>
          </p:nvPr>
        </p:nvSpPr>
        <p:spPr>
          <a:xfrm>
            <a:off x="467544" y="188913"/>
            <a:ext cx="3312368" cy="287759"/>
          </a:xfrm>
        </p:spPr>
        <p:txBody>
          <a:bodyPr>
            <a:noAutofit/>
          </a:bodyPr>
          <a:lstStyle>
            <a:lvl1pPr marL="0" indent="0">
              <a:buNone/>
              <a:defRPr sz="1200">
                <a:solidFill>
                  <a:schemeClr val="bg1"/>
                </a:solidFill>
              </a:defRPr>
            </a:lvl1pPr>
            <a:lvl5pPr>
              <a:defRPr/>
            </a:lvl5pPr>
          </a:lstStyle>
          <a:p>
            <a:pPr lvl="0"/>
            <a:r>
              <a:rPr lang="en-US" dirty="0" smtClean="0"/>
              <a:t>Presentation name</a:t>
            </a:r>
            <a:endParaRPr lang="en-GB" dirty="0"/>
          </a:p>
        </p:txBody>
      </p:sp>
      <p:sp>
        <p:nvSpPr>
          <p:cNvPr id="22" name="Text Placeholder 7"/>
          <p:cNvSpPr>
            <a:spLocks noGrp="1"/>
          </p:cNvSpPr>
          <p:nvPr>
            <p:ph type="body" sz="quarter" idx="14" hasCustomPrompt="1"/>
          </p:nvPr>
        </p:nvSpPr>
        <p:spPr>
          <a:xfrm>
            <a:off x="5652120" y="188640"/>
            <a:ext cx="3024336" cy="216024"/>
          </a:xfrm>
        </p:spPr>
        <p:txBody>
          <a:bodyPr>
            <a:noAutofit/>
          </a:bodyPr>
          <a:lstStyle>
            <a:lvl1pPr marL="0" indent="0" algn="r">
              <a:buNone/>
              <a:defRPr sz="1200">
                <a:solidFill>
                  <a:schemeClr val="bg1"/>
                </a:solidFill>
              </a:defRPr>
            </a:lvl1pPr>
            <a:lvl5pPr>
              <a:defRPr/>
            </a:lvl5pPr>
          </a:lstStyle>
          <a:p>
            <a:pPr lvl="0"/>
            <a:r>
              <a:rPr lang="en-US" dirty="0" smtClean="0"/>
              <a:t>Section name</a:t>
            </a:r>
            <a:endParaRPr lang="en-GB" dirty="0"/>
          </a:p>
        </p:txBody>
      </p:sp>
      <p:sp>
        <p:nvSpPr>
          <p:cNvPr id="23" name="Title 1"/>
          <p:cNvSpPr>
            <a:spLocks noGrp="1"/>
          </p:cNvSpPr>
          <p:nvPr>
            <p:ph type="title" hasCustomPrompt="1"/>
          </p:nvPr>
        </p:nvSpPr>
        <p:spPr>
          <a:xfrm>
            <a:off x="1858304" y="2386980"/>
            <a:ext cx="6564162" cy="720080"/>
          </a:xfrm>
        </p:spPr>
        <p:txBody>
          <a:bodyPr>
            <a:noAutofit/>
          </a:bodyPr>
          <a:lstStyle>
            <a:lvl1pPr>
              <a:defRPr sz="4800" baseline="0">
                <a:solidFill>
                  <a:schemeClr val="bg1"/>
                </a:solidFill>
              </a:defRPr>
            </a:lvl1pPr>
          </a:lstStyle>
          <a:p>
            <a:r>
              <a:rPr lang="en-US" dirty="0" smtClean="0"/>
              <a:t>Section divider 1</a:t>
            </a:r>
            <a:endParaRPr lang="en-GB" dirty="0"/>
          </a:p>
        </p:txBody>
      </p:sp>
      <p:sp>
        <p:nvSpPr>
          <p:cNvPr id="24" name="Content Placeholder 2"/>
          <p:cNvSpPr>
            <a:spLocks noGrp="1"/>
          </p:cNvSpPr>
          <p:nvPr>
            <p:ph idx="1" hasCustomPrompt="1"/>
          </p:nvPr>
        </p:nvSpPr>
        <p:spPr>
          <a:xfrm>
            <a:off x="1848510" y="3047980"/>
            <a:ext cx="6574710" cy="2469252"/>
          </a:xfrm>
        </p:spPr>
        <p:txBody>
          <a:bodyPr>
            <a:normAutofit/>
          </a:bodyPr>
          <a:lstStyle>
            <a:lvl1pPr marL="0" indent="0">
              <a:buNone/>
              <a:defRPr sz="4000">
                <a:solidFill>
                  <a:schemeClr val="bg1"/>
                </a:solidFill>
              </a:defRPr>
            </a:lvl1pPr>
          </a:lstStyle>
          <a:p>
            <a:pPr lvl="0"/>
            <a:r>
              <a:rPr lang="en-GB" dirty="0" smtClean="0"/>
              <a:t>Descriptor goes here</a:t>
            </a:r>
            <a:endParaRPr lang="en-GB" dirty="0"/>
          </a:p>
        </p:txBody>
      </p:sp>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18415" y="6364515"/>
            <a:ext cx="274754" cy="233929"/>
          </a:xfrm>
          <a:prstGeom prst="rect">
            <a:avLst/>
          </a:prstGeom>
        </p:spPr>
      </p:pic>
      <p:sp>
        <p:nvSpPr>
          <p:cNvPr id="32" name="Text Placeholder 14"/>
          <p:cNvSpPr>
            <a:spLocks noGrp="1"/>
          </p:cNvSpPr>
          <p:nvPr>
            <p:ph type="body" sz="quarter" idx="19" hasCustomPrompt="1"/>
          </p:nvPr>
        </p:nvSpPr>
        <p:spPr>
          <a:xfrm>
            <a:off x="7812360" y="5981266"/>
            <a:ext cx="900574" cy="256022"/>
          </a:xfrm>
        </p:spPr>
        <p:txBody>
          <a:bodyPr>
            <a:noAutofit/>
          </a:bodyPr>
          <a:lstStyle>
            <a:lvl1pPr marL="12700" indent="0" algn="r">
              <a:buNone/>
              <a:defRPr sz="1200" b="1">
                <a:solidFill>
                  <a:schemeClr val="bg1"/>
                </a:solidFill>
              </a:defRPr>
            </a:lvl1pPr>
          </a:lstStyle>
          <a:p>
            <a:pPr lvl="0"/>
            <a:r>
              <a:rPr lang="en-GB" dirty="0" smtClean="0"/>
              <a:t>01</a:t>
            </a:r>
            <a:endParaRPr lang="en-GB" dirty="0"/>
          </a:p>
        </p:txBody>
      </p:sp>
    </p:spTree>
    <p:extLst>
      <p:ext uri="{BB962C8B-B14F-4D97-AF65-F5344CB8AC3E}">
        <p14:creationId xmlns:p14="http://schemas.microsoft.com/office/powerpoint/2010/main" val="415693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2">
    <p:spTree>
      <p:nvGrpSpPr>
        <p:cNvPr id="1" name=""/>
        <p:cNvGrpSpPr/>
        <p:nvPr/>
      </p:nvGrpSpPr>
      <p:grpSpPr>
        <a:xfrm>
          <a:off x="0" y="0"/>
          <a:ext cx="0" cy="0"/>
          <a:chOff x="0" y="0"/>
          <a:chExt cx="0" cy="0"/>
        </a:xfrm>
      </p:grpSpPr>
      <p:grpSp>
        <p:nvGrpSpPr>
          <p:cNvPr id="8" name="Group 7"/>
          <p:cNvGrpSpPr/>
          <p:nvPr userDrawn="1"/>
        </p:nvGrpSpPr>
        <p:grpSpPr>
          <a:xfrm>
            <a:off x="0" y="12"/>
            <a:ext cx="9144000" cy="6857988"/>
            <a:chOff x="0" y="12"/>
            <a:chExt cx="9144000" cy="6857988"/>
          </a:xfrm>
        </p:grpSpPr>
        <p:sp>
          <p:nvSpPr>
            <p:cNvPr id="9"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wrap="square" lIns="0" tIns="0" rIns="0" bIns="0" rtlCol="0">
              <a:noAutofit/>
            </a:bodyPr>
            <a:lstStyle/>
            <a:p>
              <a:endParaRPr/>
            </a:p>
          </p:txBody>
        </p:sp>
        <p:sp>
          <p:nvSpPr>
            <p:cNvPr id="10" name="object 46"/>
            <p:cNvSpPr/>
            <p:nvPr userDrawn="1"/>
          </p:nvSpPr>
          <p:spPr>
            <a:xfrm>
              <a:off x="540000" y="5919703"/>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sp>
          <p:nvSpPr>
            <p:cNvPr id="11" name="object 47"/>
            <p:cNvSpPr/>
            <p:nvPr userDrawn="1"/>
          </p:nvSpPr>
          <p:spPr>
            <a:xfrm>
              <a:off x="540000" y="552702"/>
              <a:ext cx="8064004" cy="0"/>
            </a:xfrm>
            <a:custGeom>
              <a:avLst/>
              <a:gdLst/>
              <a:ahLst/>
              <a:cxnLst/>
              <a:rect l="l" t="t" r="r" b="b"/>
              <a:pathLst>
                <a:path w="8064004">
                  <a:moveTo>
                    <a:pt x="0" y="0"/>
                  </a:moveTo>
                  <a:lnTo>
                    <a:pt x="8064004" y="0"/>
                  </a:lnTo>
                </a:path>
              </a:pathLst>
            </a:custGeom>
            <a:ln w="25400">
              <a:solidFill>
                <a:srgbClr val="B5D334"/>
              </a:solidFill>
            </a:ln>
          </p:spPr>
          <p:txBody>
            <a:bodyPr wrap="square" lIns="0" tIns="0" rIns="0" bIns="0" rtlCol="0">
              <a:noAutofit/>
            </a:bodyPr>
            <a:lstStyle/>
            <a:p>
              <a:endParaRPr/>
            </a:p>
          </p:txBody>
        </p:sp>
      </p:grpSp>
      <p:sp>
        <p:nvSpPr>
          <p:cNvPr id="15" name="Title 1"/>
          <p:cNvSpPr>
            <a:spLocks noGrp="1"/>
          </p:cNvSpPr>
          <p:nvPr>
            <p:ph type="title" hasCustomPrompt="1"/>
          </p:nvPr>
        </p:nvSpPr>
        <p:spPr>
          <a:xfrm>
            <a:off x="1861479" y="2386980"/>
            <a:ext cx="6564162" cy="720080"/>
          </a:xfrm>
        </p:spPr>
        <p:txBody>
          <a:bodyPr>
            <a:noAutofit/>
          </a:bodyPr>
          <a:lstStyle>
            <a:lvl1pPr>
              <a:defRPr sz="4800" baseline="0">
                <a:solidFill>
                  <a:schemeClr val="bg1"/>
                </a:solidFill>
              </a:defRPr>
            </a:lvl1pPr>
          </a:lstStyle>
          <a:p>
            <a:r>
              <a:rPr lang="en-US" dirty="0" smtClean="0"/>
              <a:t>Section divider 2</a:t>
            </a:r>
            <a:endParaRPr lang="en-GB" dirty="0"/>
          </a:p>
        </p:txBody>
      </p:sp>
      <p:sp>
        <p:nvSpPr>
          <p:cNvPr id="16" name="Content Placeholder 2"/>
          <p:cNvSpPr>
            <a:spLocks noGrp="1"/>
          </p:cNvSpPr>
          <p:nvPr>
            <p:ph idx="1" hasCustomPrompt="1"/>
          </p:nvPr>
        </p:nvSpPr>
        <p:spPr>
          <a:xfrm>
            <a:off x="1848510" y="3047980"/>
            <a:ext cx="6574710" cy="2469252"/>
          </a:xfrm>
        </p:spPr>
        <p:txBody>
          <a:bodyPr>
            <a:normAutofit/>
          </a:bodyPr>
          <a:lstStyle>
            <a:lvl1pPr marL="0" indent="0">
              <a:buNone/>
              <a:defRPr sz="4000">
                <a:solidFill>
                  <a:schemeClr val="accent1"/>
                </a:solidFill>
              </a:defRPr>
            </a:lvl1pPr>
          </a:lstStyle>
          <a:p>
            <a:pPr lvl="0"/>
            <a:r>
              <a:rPr lang="en-GB" dirty="0" smtClean="0"/>
              <a:t>Descriptor goes here</a:t>
            </a:r>
            <a:endParaRPr lang="en-GB" dirty="0"/>
          </a:p>
        </p:txBody>
      </p:sp>
      <p:sp>
        <p:nvSpPr>
          <p:cNvPr id="17" name="object 4"/>
          <p:cNvSpPr/>
          <p:nvPr userDrawn="1"/>
        </p:nvSpPr>
        <p:spPr>
          <a:xfrm>
            <a:off x="538200" y="6129159"/>
            <a:ext cx="704608" cy="187744"/>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wrap="square" lIns="0" tIns="0" rIns="0" bIns="0" rtlCol="0">
            <a:noAutofit/>
          </a:bodyPr>
          <a:lstStyle/>
          <a:p>
            <a:endParaRPr/>
          </a:p>
        </p:txBody>
      </p:sp>
      <p:sp>
        <p:nvSpPr>
          <p:cNvPr id="18" name="object 5"/>
          <p:cNvSpPr/>
          <p:nvPr userDrawn="1"/>
        </p:nvSpPr>
        <p:spPr>
          <a:xfrm>
            <a:off x="538200" y="6363627"/>
            <a:ext cx="704608" cy="187820"/>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wrap="square" lIns="0" tIns="0" rIns="0" bIns="0" rtlCol="0">
            <a:noAutofit/>
          </a:bodyPr>
          <a:lstStyle/>
          <a:p>
            <a:endParaRPr/>
          </a:p>
        </p:txBody>
      </p:sp>
      <p:sp>
        <p:nvSpPr>
          <p:cNvPr id="19" name="object 6"/>
          <p:cNvSpPr/>
          <p:nvPr userDrawn="1"/>
        </p:nvSpPr>
        <p:spPr>
          <a:xfrm>
            <a:off x="1328112" y="6107214"/>
            <a:ext cx="942840" cy="451138"/>
          </a:xfrm>
          <a:prstGeom prst="rect">
            <a:avLst/>
          </a:prstGeom>
          <a:blipFill>
            <a:blip r:embed="rId2" cstate="print"/>
            <a:stretch>
              <a:fillRect/>
            </a:stretch>
          </a:blipFill>
        </p:spPr>
        <p:txBody>
          <a:bodyPr wrap="square" lIns="0" tIns="0" rIns="0" bIns="0" rtlCol="0">
            <a:noAutofit/>
          </a:bodyPr>
          <a:lstStyle/>
          <a:p>
            <a:endParaRPr/>
          </a:p>
        </p:txBody>
      </p:sp>
      <p:sp>
        <p:nvSpPr>
          <p:cNvPr id="20" name="Text Placeholder 7"/>
          <p:cNvSpPr>
            <a:spLocks noGrp="1"/>
          </p:cNvSpPr>
          <p:nvPr>
            <p:ph type="body" sz="quarter" idx="13" hasCustomPrompt="1"/>
          </p:nvPr>
        </p:nvSpPr>
        <p:spPr>
          <a:xfrm>
            <a:off x="467544" y="188913"/>
            <a:ext cx="4248472" cy="215751"/>
          </a:xfrm>
        </p:spPr>
        <p:txBody>
          <a:bodyPr>
            <a:noAutofit/>
          </a:bodyPr>
          <a:lstStyle>
            <a:lvl1pPr marL="0" indent="0">
              <a:buNone/>
              <a:defRPr sz="1200">
                <a:solidFill>
                  <a:schemeClr val="accent1"/>
                </a:solidFill>
              </a:defRPr>
            </a:lvl1pPr>
            <a:lvl5pPr>
              <a:defRPr/>
            </a:lvl5pPr>
          </a:lstStyle>
          <a:p>
            <a:pPr lvl="0"/>
            <a:r>
              <a:rPr lang="en-US" dirty="0" smtClean="0"/>
              <a:t>Presentation name</a:t>
            </a:r>
            <a:endParaRPr lang="en-GB" dirty="0"/>
          </a:p>
        </p:txBody>
      </p:sp>
      <p:sp>
        <p:nvSpPr>
          <p:cNvPr id="23" name="object 11"/>
          <p:cNvSpPr txBox="1"/>
          <p:nvPr userDrawn="1"/>
        </p:nvSpPr>
        <p:spPr>
          <a:xfrm>
            <a:off x="8243337" y="6406550"/>
            <a:ext cx="376555" cy="149860"/>
          </a:xfrm>
          <a:prstGeom prst="rect">
            <a:avLst/>
          </a:prstGeom>
        </p:spPr>
        <p:txBody>
          <a:bodyPr vert="horz" wrap="square" lIns="0" tIns="0" rIns="0" bIns="0" rtlCol="0">
            <a:noAutofit/>
          </a:bodyPr>
          <a:lstStyle/>
          <a:p>
            <a:pPr marL="12700">
              <a:lnSpc>
                <a:spcPct val="100000"/>
              </a:lnSpc>
            </a:pPr>
            <a:r>
              <a:rPr sz="900" spc="15" dirty="0" smtClean="0">
                <a:solidFill>
                  <a:srgbClr val="FFFFFF"/>
                </a:solidFill>
                <a:latin typeface="Arial"/>
                <a:cs typeface="Arial"/>
              </a:rPr>
              <a:t>@e</a:t>
            </a:r>
            <a:r>
              <a:rPr sz="900" spc="5" dirty="0" smtClean="0">
                <a:solidFill>
                  <a:srgbClr val="FFFFFF"/>
                </a:solidFill>
                <a:latin typeface="Arial"/>
                <a:cs typeface="Arial"/>
              </a:rPr>
              <a:t>hrc</a:t>
            </a:r>
            <a:endParaRPr sz="900" dirty="0">
              <a:latin typeface="Arial"/>
              <a:cs typeface="Arial"/>
            </a:endParaRPr>
          </a:p>
        </p:txBody>
      </p:sp>
      <p:sp>
        <p:nvSpPr>
          <p:cNvPr id="25" name="Text Placeholder 7"/>
          <p:cNvSpPr>
            <a:spLocks noGrp="1"/>
          </p:cNvSpPr>
          <p:nvPr>
            <p:ph type="body" sz="quarter" idx="14" hasCustomPrompt="1"/>
          </p:nvPr>
        </p:nvSpPr>
        <p:spPr>
          <a:xfrm>
            <a:off x="4788024" y="188640"/>
            <a:ext cx="3888432" cy="216024"/>
          </a:xfrm>
        </p:spPr>
        <p:txBody>
          <a:bodyPr>
            <a:noAutofit/>
          </a:bodyPr>
          <a:lstStyle>
            <a:lvl1pPr marL="0" indent="0" algn="r">
              <a:buNone/>
              <a:defRPr sz="1200">
                <a:solidFill>
                  <a:schemeClr val="bg1"/>
                </a:solidFill>
              </a:defRPr>
            </a:lvl1pPr>
            <a:lvl5pPr>
              <a:defRPr/>
            </a:lvl5pPr>
          </a:lstStyle>
          <a:p>
            <a:pPr lvl="0"/>
            <a:r>
              <a:rPr lang="en-US" dirty="0" smtClean="0"/>
              <a:t>Section name</a:t>
            </a:r>
            <a:endParaRPr lang="en-GB" dirty="0"/>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18415" y="6364515"/>
            <a:ext cx="274754" cy="233929"/>
          </a:xfrm>
          <a:prstGeom prst="rect">
            <a:avLst/>
          </a:prstGeom>
        </p:spPr>
      </p:pic>
      <p:sp>
        <p:nvSpPr>
          <p:cNvPr id="32" name="Text Placeholder 14"/>
          <p:cNvSpPr>
            <a:spLocks noGrp="1"/>
          </p:cNvSpPr>
          <p:nvPr>
            <p:ph type="body" sz="quarter" idx="19" hasCustomPrompt="1"/>
          </p:nvPr>
        </p:nvSpPr>
        <p:spPr>
          <a:xfrm>
            <a:off x="7884368" y="5981266"/>
            <a:ext cx="828566" cy="265112"/>
          </a:xfrm>
        </p:spPr>
        <p:txBody>
          <a:bodyPr>
            <a:noAutofit/>
          </a:bodyPr>
          <a:lstStyle>
            <a:lvl1pPr marL="12700" indent="0" algn="r">
              <a:buNone/>
              <a:defRPr sz="1200" b="1">
                <a:solidFill>
                  <a:schemeClr val="bg1"/>
                </a:solidFill>
              </a:defRPr>
            </a:lvl1pPr>
          </a:lstStyle>
          <a:p>
            <a:pPr lvl="0"/>
            <a:r>
              <a:rPr lang="en-GB" dirty="0" smtClean="0"/>
              <a:t>01</a:t>
            </a:r>
            <a:endParaRPr lang="en-GB" dirty="0"/>
          </a:p>
        </p:txBody>
      </p:sp>
    </p:spTree>
    <p:extLst>
      <p:ext uri="{BB962C8B-B14F-4D97-AF65-F5344CB8AC3E}">
        <p14:creationId xmlns:p14="http://schemas.microsoft.com/office/powerpoint/2010/main" val="221332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or statement ">
    <p:spTree>
      <p:nvGrpSpPr>
        <p:cNvPr id="1" name=""/>
        <p:cNvGrpSpPr/>
        <p:nvPr/>
      </p:nvGrpSpPr>
      <p:grpSpPr>
        <a:xfrm>
          <a:off x="0" y="0"/>
          <a:ext cx="0" cy="0"/>
          <a:chOff x="0" y="0"/>
          <a:chExt cx="0" cy="0"/>
        </a:xfrm>
      </p:grpSpPr>
      <p:sp>
        <p:nvSpPr>
          <p:cNvPr id="10" name="object 2"/>
          <p:cNvSpPr/>
          <p:nvPr userDrawn="1"/>
        </p:nvSpPr>
        <p:spPr>
          <a:xfrm>
            <a:off x="546354" y="747001"/>
            <a:ext cx="8051304" cy="4896002"/>
          </a:xfrm>
          <a:custGeom>
            <a:avLst/>
            <a:gdLst/>
            <a:ahLst/>
            <a:cxnLst/>
            <a:rect l="l" t="t" r="r" b="b"/>
            <a:pathLst>
              <a:path w="8051304" h="4896002">
                <a:moveTo>
                  <a:pt x="0" y="4896002"/>
                </a:moveTo>
                <a:lnTo>
                  <a:pt x="8051304" y="4896002"/>
                </a:lnTo>
                <a:lnTo>
                  <a:pt x="8051304" y="0"/>
                </a:lnTo>
                <a:lnTo>
                  <a:pt x="0" y="0"/>
                </a:lnTo>
                <a:lnTo>
                  <a:pt x="0" y="4896002"/>
                </a:lnTo>
                <a:close/>
              </a:path>
            </a:pathLst>
          </a:custGeom>
          <a:solidFill>
            <a:srgbClr val="AB1D88"/>
          </a:solidFill>
        </p:spPr>
        <p:txBody>
          <a:bodyPr wrap="square" lIns="0" tIns="0" rIns="0" bIns="0" rtlCol="0">
            <a:noAutofit/>
          </a:bodyPr>
          <a:lstStyle/>
          <a:p>
            <a:endParaRPr/>
          </a:p>
        </p:txBody>
      </p:sp>
      <p:sp>
        <p:nvSpPr>
          <p:cNvPr id="11" name="Title 1"/>
          <p:cNvSpPr>
            <a:spLocks noGrp="1"/>
          </p:cNvSpPr>
          <p:nvPr>
            <p:ph type="title" hasCustomPrompt="1"/>
          </p:nvPr>
        </p:nvSpPr>
        <p:spPr>
          <a:xfrm>
            <a:off x="1259632" y="1700808"/>
            <a:ext cx="6552728" cy="720080"/>
          </a:xfrm>
        </p:spPr>
        <p:txBody>
          <a:bodyPr>
            <a:noAutofit/>
          </a:bodyPr>
          <a:lstStyle>
            <a:lvl1pPr algn="ctr">
              <a:defRPr sz="2800" baseline="0">
                <a:solidFill>
                  <a:schemeClr val="bg1"/>
                </a:solidFill>
              </a:defRPr>
            </a:lvl1pPr>
          </a:lstStyle>
          <a:p>
            <a:r>
              <a:rPr lang="en-US" dirty="0" smtClean="0"/>
              <a:t>Quote or statement title</a:t>
            </a:r>
            <a:endParaRPr lang="en-GB" dirty="0"/>
          </a:p>
        </p:txBody>
      </p:sp>
      <p:sp>
        <p:nvSpPr>
          <p:cNvPr id="13" name="Text Placeholder 12"/>
          <p:cNvSpPr>
            <a:spLocks noGrp="1"/>
          </p:cNvSpPr>
          <p:nvPr>
            <p:ph type="body" sz="quarter" idx="10" hasCustomPrompt="1"/>
          </p:nvPr>
        </p:nvSpPr>
        <p:spPr>
          <a:xfrm>
            <a:off x="1259632" y="2565400"/>
            <a:ext cx="6552728" cy="2663800"/>
          </a:xfrm>
        </p:spPr>
        <p:txBody>
          <a:bodyPr>
            <a:normAutofit/>
          </a:bodyPr>
          <a:lstStyle>
            <a:lvl1pPr marL="12700" indent="0" algn="ctr">
              <a:buNone/>
              <a:defRPr sz="16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marL="12700" marR="12700" indent="186690">
              <a:lnSpc>
                <a:spcPct val="109600"/>
              </a:lnSpc>
            </a:pPr>
            <a:r>
              <a:rPr lang="en-GB" sz="1600" spc="-10" dirty="0" smtClean="0">
                <a:solidFill>
                  <a:srgbClr val="FFFFFF"/>
                </a:solidFill>
                <a:latin typeface="Arial"/>
                <a:cs typeface="Arial"/>
              </a:rPr>
              <a:t>“Quote or statement goes here”</a:t>
            </a:r>
            <a:endParaRPr lang="en-GB" sz="1700" dirty="0" smtClean="0">
              <a:latin typeface="Arial"/>
              <a:cs typeface="Arial"/>
            </a:endParaRPr>
          </a:p>
        </p:txBody>
      </p:sp>
      <p:sp>
        <p:nvSpPr>
          <p:cNvPr id="14" name="Text Placeholder 7"/>
          <p:cNvSpPr>
            <a:spLocks noGrp="1"/>
          </p:cNvSpPr>
          <p:nvPr>
            <p:ph type="body" sz="quarter" idx="13" hasCustomPrompt="1"/>
          </p:nvPr>
        </p:nvSpPr>
        <p:spPr>
          <a:xfrm>
            <a:off x="467544" y="188913"/>
            <a:ext cx="4248472"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20" name="Text Placeholder 7"/>
          <p:cNvSpPr>
            <a:spLocks noGrp="1"/>
          </p:cNvSpPr>
          <p:nvPr>
            <p:ph type="body" sz="quarter" idx="14" hasCustomPrompt="1"/>
          </p:nvPr>
        </p:nvSpPr>
        <p:spPr>
          <a:xfrm>
            <a:off x="4788024" y="188640"/>
            <a:ext cx="3888432"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4" name="Text Placeholder 14"/>
          <p:cNvSpPr>
            <a:spLocks noGrp="1"/>
          </p:cNvSpPr>
          <p:nvPr>
            <p:ph type="body" sz="quarter" idx="19" hasCustomPrompt="1"/>
          </p:nvPr>
        </p:nvSpPr>
        <p:spPr>
          <a:xfrm>
            <a:off x="7884368" y="5981266"/>
            <a:ext cx="828566" cy="265112"/>
          </a:xfrm>
        </p:spPr>
        <p:txBody>
          <a:bodyPr>
            <a:noAutofit/>
          </a:bodyPr>
          <a:lstStyle>
            <a:lvl1pPr marL="12700" indent="0" algn="r">
              <a:buNone/>
              <a:defRPr sz="1200" b="1"/>
            </a:lvl1pPr>
          </a:lstStyle>
          <a:p>
            <a:pPr lvl="0"/>
            <a:r>
              <a:rPr lang="en-GB" dirty="0" smtClean="0"/>
              <a:t>01</a:t>
            </a:r>
            <a:endParaRPr lang="en-GB" dirty="0"/>
          </a:p>
        </p:txBody>
      </p:sp>
    </p:spTree>
    <p:extLst>
      <p:ext uri="{BB962C8B-B14F-4D97-AF65-F5344CB8AC3E}">
        <p14:creationId xmlns:p14="http://schemas.microsoft.com/office/powerpoint/2010/main" val="4260899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99992" y="1196752"/>
            <a:ext cx="3888432" cy="792088"/>
          </a:xfrm>
        </p:spPr>
        <p:txBody>
          <a:bodyPr>
            <a:noAutofit/>
          </a:bodyPr>
          <a:lstStyle>
            <a:lvl1pPr>
              <a:defRPr sz="2800" baseline="0"/>
            </a:lvl1pPr>
          </a:lstStyle>
          <a:p>
            <a:r>
              <a:rPr lang="en-US" dirty="0" smtClean="0"/>
              <a:t>Slide title to be added here</a:t>
            </a:r>
            <a:endParaRPr lang="en-GB" dirty="0"/>
          </a:p>
        </p:txBody>
      </p:sp>
      <p:sp>
        <p:nvSpPr>
          <p:cNvPr id="11" name="Text Placeholder 7"/>
          <p:cNvSpPr>
            <a:spLocks noGrp="1"/>
          </p:cNvSpPr>
          <p:nvPr>
            <p:ph type="body" sz="quarter" idx="13" hasCustomPrompt="1"/>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dirty="0" smtClean="0"/>
              <a:t>Presentation name</a:t>
            </a:r>
            <a:endParaRPr lang="en-GB" dirty="0"/>
          </a:p>
        </p:txBody>
      </p:sp>
      <p:sp>
        <p:nvSpPr>
          <p:cNvPr id="18" name="Text Placeholder 7"/>
          <p:cNvSpPr>
            <a:spLocks noGrp="1"/>
          </p:cNvSpPr>
          <p:nvPr>
            <p:ph type="body" sz="quarter" idx="14" hasCustomPrompt="1"/>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dirty="0" smtClean="0"/>
              <a:t>Section name</a:t>
            </a:r>
            <a:endParaRPr lang="en-GB" dirty="0"/>
          </a:p>
        </p:txBody>
      </p:sp>
      <p:sp>
        <p:nvSpPr>
          <p:cNvPr id="22" name="Text Placeholder 14"/>
          <p:cNvSpPr>
            <a:spLocks noGrp="1"/>
          </p:cNvSpPr>
          <p:nvPr>
            <p:ph type="body" sz="quarter" idx="19" hasCustomPrompt="1"/>
          </p:nvPr>
        </p:nvSpPr>
        <p:spPr>
          <a:xfrm>
            <a:off x="7956376" y="5981266"/>
            <a:ext cx="756558" cy="265112"/>
          </a:xfrm>
        </p:spPr>
        <p:txBody>
          <a:bodyPr>
            <a:noAutofit/>
          </a:bodyPr>
          <a:lstStyle>
            <a:lvl1pPr marL="12700" indent="0" algn="r">
              <a:buNone/>
              <a:defRPr sz="1200" b="1"/>
            </a:lvl1pPr>
          </a:lstStyle>
          <a:p>
            <a:pPr lvl="0"/>
            <a:r>
              <a:rPr lang="en-GB" dirty="0" smtClean="0"/>
              <a:t>01</a:t>
            </a:r>
            <a:endParaRPr lang="en-GB" dirty="0"/>
          </a:p>
        </p:txBody>
      </p:sp>
      <p:sp>
        <p:nvSpPr>
          <p:cNvPr id="12" name="Picture Placeholder 6"/>
          <p:cNvSpPr>
            <a:spLocks noGrp="1"/>
          </p:cNvSpPr>
          <p:nvPr>
            <p:ph type="pic" sz="quarter" idx="10"/>
          </p:nvPr>
        </p:nvSpPr>
        <p:spPr>
          <a:xfrm>
            <a:off x="539750" y="801000"/>
            <a:ext cx="3600202" cy="4896003"/>
          </a:xfrm>
        </p:spPr>
        <p:txBody>
          <a:bodyPr/>
          <a:lstStyle/>
          <a:p>
            <a:r>
              <a:rPr lang="en-US" dirty="0" smtClean="0"/>
              <a:t>Click icon to add picture</a:t>
            </a:r>
            <a:endParaRPr lang="en-GB" dirty="0"/>
          </a:p>
        </p:txBody>
      </p:sp>
      <p:sp>
        <p:nvSpPr>
          <p:cNvPr id="13" name="Text Placeholder 9"/>
          <p:cNvSpPr>
            <a:spLocks noGrp="1"/>
          </p:cNvSpPr>
          <p:nvPr>
            <p:ph type="body" sz="quarter" idx="11" hasCustomPrompt="1"/>
          </p:nvPr>
        </p:nvSpPr>
        <p:spPr>
          <a:xfrm>
            <a:off x="4499992" y="2205781"/>
            <a:ext cx="3888432" cy="3311451"/>
          </a:xfrm>
        </p:spPr>
        <p:txBody>
          <a:bodyPr/>
          <a:lstStyle>
            <a:lvl1pPr marL="12700" indent="0">
              <a:buNone/>
              <a:defRPr baseline="0">
                <a:solidFill>
                  <a:schemeClr val="accent3"/>
                </a:solidFill>
              </a:defRPr>
            </a:lvl1pPr>
            <a:lvl2pPr>
              <a:defRPr>
                <a:solidFill>
                  <a:schemeClr val="bg1"/>
                </a:solidFill>
              </a:defRPr>
            </a:lvl2pPr>
          </a:lstStyle>
          <a:p>
            <a:pPr lvl="0"/>
            <a:r>
              <a:rPr lang="en-US" dirty="0" smtClean="0">
                <a:solidFill>
                  <a:schemeClr val="accent3"/>
                </a:solidFill>
              </a:rPr>
              <a:t>Body copy</a:t>
            </a:r>
            <a:endParaRPr lang="en-US" dirty="0" smtClean="0"/>
          </a:p>
        </p:txBody>
      </p:sp>
    </p:spTree>
    <p:extLst>
      <p:ext uri="{BB962C8B-B14F-4D97-AF65-F5344CB8AC3E}">
        <p14:creationId xmlns:p14="http://schemas.microsoft.com/office/powerpoint/2010/main" val="17892980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9632" y="980728"/>
            <a:ext cx="6974797" cy="720080"/>
          </a:xfrm>
          <a:prstGeom prst="rect">
            <a:avLst/>
          </a:prstGeom>
        </p:spPr>
        <p:txBody>
          <a:bodyPr vert="horz" lIns="91440" tIns="45720" rIns="91440" bIns="45720" rtlCol="0" anchor="ctr">
            <a:normAutofit/>
          </a:bodyPr>
          <a:lstStyle/>
          <a:p>
            <a:r>
              <a:rPr lang="en-US" dirty="0" smtClean="0"/>
              <a:t>Slide title to be added here</a:t>
            </a:r>
            <a:endParaRPr lang="en-GB" dirty="0"/>
          </a:p>
        </p:txBody>
      </p:sp>
      <p:sp>
        <p:nvSpPr>
          <p:cNvPr id="3" name="Text Placeholder 2"/>
          <p:cNvSpPr>
            <a:spLocks noGrp="1"/>
          </p:cNvSpPr>
          <p:nvPr>
            <p:ph type="body" idx="1"/>
          </p:nvPr>
        </p:nvSpPr>
        <p:spPr>
          <a:xfrm>
            <a:off x="1259632" y="1844824"/>
            <a:ext cx="6984332" cy="3816424"/>
          </a:xfrm>
          <a:prstGeom prst="rect">
            <a:avLst/>
          </a:prstGeom>
        </p:spPr>
        <p:txBody>
          <a:bodyPr vert="horz" lIns="91440" tIns="45720" rIns="91440" bIns="45720" rtlCol="0">
            <a:normAutofit/>
          </a:bodyPr>
          <a:lstStyle/>
          <a:p>
            <a:pPr marL="12700" marR="12700">
              <a:lnSpc>
                <a:spcPct val="109000"/>
              </a:lnSpc>
            </a:pPr>
            <a:r>
              <a:rPr lang="en-GB" sz="1600" dirty="0" smtClean="0">
                <a:latin typeface="Arial"/>
                <a:cs typeface="Arial"/>
              </a:rPr>
              <a:t>Body copy</a:t>
            </a:r>
            <a:endParaRPr lang="en-GB" sz="1300" dirty="0">
              <a:latin typeface="Arial"/>
              <a:cs typeface="Arial"/>
            </a:endParaRPr>
          </a:p>
        </p:txBody>
      </p:sp>
      <p:grpSp>
        <p:nvGrpSpPr>
          <p:cNvPr id="7" name="Group 6"/>
          <p:cNvGrpSpPr/>
          <p:nvPr/>
        </p:nvGrpSpPr>
        <p:grpSpPr>
          <a:xfrm>
            <a:off x="538200" y="552702"/>
            <a:ext cx="8065804" cy="6005650"/>
            <a:chOff x="538200" y="552702"/>
            <a:chExt cx="8065804" cy="6005650"/>
          </a:xfrm>
        </p:grpSpPr>
        <p:sp>
          <p:nvSpPr>
            <p:cNvPr id="8" name="object 2"/>
            <p:cNvSpPr/>
            <p:nvPr userDrawn="1"/>
          </p:nvSpPr>
          <p:spPr>
            <a:xfrm>
              <a:off x="538200" y="6129159"/>
              <a:ext cx="704608" cy="187744"/>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39525B"/>
            </a:solidFill>
          </p:spPr>
          <p:txBody>
            <a:bodyPr wrap="square" lIns="0" tIns="0" rIns="0" bIns="0" rtlCol="0">
              <a:noAutofit/>
            </a:bodyPr>
            <a:lstStyle/>
            <a:p>
              <a:endParaRPr/>
            </a:p>
          </p:txBody>
        </p:sp>
        <p:sp>
          <p:nvSpPr>
            <p:cNvPr id="9" name="object 3"/>
            <p:cNvSpPr/>
            <p:nvPr userDrawn="1"/>
          </p:nvSpPr>
          <p:spPr>
            <a:xfrm>
              <a:off x="538200" y="6363627"/>
              <a:ext cx="704608" cy="187820"/>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39525B"/>
            </a:solidFill>
          </p:spPr>
          <p:txBody>
            <a:bodyPr wrap="square" lIns="0" tIns="0" rIns="0" bIns="0" rtlCol="0">
              <a:noAutofit/>
            </a:bodyPr>
            <a:lstStyle/>
            <a:p>
              <a:endParaRPr/>
            </a:p>
          </p:txBody>
        </p:sp>
        <p:sp>
          <p:nvSpPr>
            <p:cNvPr id="10" name="object 4"/>
            <p:cNvSpPr/>
            <p:nvPr userDrawn="1"/>
          </p:nvSpPr>
          <p:spPr>
            <a:xfrm>
              <a:off x="1328112" y="6107214"/>
              <a:ext cx="942840" cy="451138"/>
            </a:xfrm>
            <a:prstGeom prst="rect">
              <a:avLst/>
            </a:prstGeom>
            <a:blipFill>
              <a:blip r:embed="rId15" cstate="print"/>
              <a:stretch>
                <a:fillRect/>
              </a:stretch>
            </a:blipFill>
          </p:spPr>
          <p:txBody>
            <a:bodyPr wrap="square" lIns="0" tIns="0" rIns="0" bIns="0" rtlCol="0">
              <a:noAutofit/>
            </a:bodyPr>
            <a:lstStyle/>
            <a:p>
              <a:endParaRPr/>
            </a:p>
          </p:txBody>
        </p:sp>
        <p:sp>
          <p:nvSpPr>
            <p:cNvPr id="11" name="object 5"/>
            <p:cNvSpPr/>
            <p:nvPr userDrawn="1"/>
          </p:nvSpPr>
          <p:spPr>
            <a:xfrm>
              <a:off x="540000" y="5919703"/>
              <a:ext cx="8064004" cy="0"/>
            </a:xfrm>
            <a:custGeom>
              <a:avLst/>
              <a:gdLst/>
              <a:ahLst/>
              <a:cxnLst/>
              <a:rect l="l" t="t" r="r" b="b"/>
              <a:pathLst>
                <a:path w="8064004">
                  <a:moveTo>
                    <a:pt x="0" y="0"/>
                  </a:moveTo>
                  <a:lnTo>
                    <a:pt x="8064004" y="0"/>
                  </a:lnTo>
                </a:path>
              </a:pathLst>
            </a:custGeom>
            <a:ln w="25400">
              <a:solidFill>
                <a:srgbClr val="AB1D88"/>
              </a:solidFill>
            </a:ln>
          </p:spPr>
          <p:txBody>
            <a:bodyPr wrap="square" lIns="0" tIns="0" rIns="0" bIns="0" rtlCol="0">
              <a:noAutofit/>
            </a:bodyPr>
            <a:lstStyle/>
            <a:p>
              <a:endParaRPr/>
            </a:p>
          </p:txBody>
        </p:sp>
        <p:sp>
          <p:nvSpPr>
            <p:cNvPr id="13" name="object 8"/>
            <p:cNvSpPr/>
            <p:nvPr userDrawn="1"/>
          </p:nvSpPr>
          <p:spPr>
            <a:xfrm>
              <a:off x="540000" y="552702"/>
              <a:ext cx="8064004" cy="0"/>
            </a:xfrm>
            <a:custGeom>
              <a:avLst/>
              <a:gdLst/>
              <a:ahLst/>
              <a:cxnLst/>
              <a:rect l="l" t="t" r="r" b="b"/>
              <a:pathLst>
                <a:path w="8064004">
                  <a:moveTo>
                    <a:pt x="0" y="0"/>
                  </a:moveTo>
                  <a:lnTo>
                    <a:pt x="8064004" y="0"/>
                  </a:lnTo>
                </a:path>
              </a:pathLst>
            </a:custGeom>
            <a:ln w="25400">
              <a:solidFill>
                <a:srgbClr val="AB1D88"/>
              </a:solidFill>
            </a:ln>
          </p:spPr>
          <p:txBody>
            <a:bodyPr wrap="square" lIns="0" tIns="0" rIns="0" bIns="0" rtlCol="0">
              <a:noAutofit/>
            </a:bodyPr>
            <a:lstStyle/>
            <a:p>
              <a:endParaRPr/>
            </a:p>
          </p:txBody>
        </p:sp>
      </p:grpSp>
      <p:sp>
        <p:nvSpPr>
          <p:cNvPr id="14" name="Text Placeholder 14"/>
          <p:cNvSpPr txBox="1">
            <a:spLocks/>
          </p:cNvSpPr>
          <p:nvPr/>
        </p:nvSpPr>
        <p:spPr>
          <a:xfrm>
            <a:off x="8159700" y="6343749"/>
            <a:ext cx="648494" cy="287511"/>
          </a:xfrm>
          <a:prstGeom prst="rect">
            <a:avLst/>
          </a:prstGeom>
        </p:spPr>
        <p:txBody>
          <a:bodyPr>
            <a:normAutofit/>
          </a:bodyPr>
          <a:lstStyle>
            <a:lvl1pPr marL="0" indent="0" algn="l" defTabSz="914400" rtl="0" eaLnBrk="1" latinLnBrk="0" hangingPunct="1">
              <a:spcBef>
                <a:spcPct val="20000"/>
              </a:spcBef>
              <a:buClr>
                <a:schemeClr val="accent2"/>
              </a:buClr>
              <a:buFont typeface="Arial" panose="020B0604020202020204" pitchFamily="34" charset="0"/>
              <a:buNone/>
              <a:defRPr sz="1000" kern="1200" baseline="0">
                <a:solidFill>
                  <a:schemeClr val="accent3"/>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Clr>
                <a:schemeClr val="accent2"/>
              </a:buClr>
              <a:buFont typeface="Arial" panose="020B0604020202020204" pitchFamily="34" charset="0"/>
              <a:buNone/>
              <a:defRPr sz="1600" kern="1200">
                <a:solidFill>
                  <a:schemeClr val="accent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mtClean="0"/>
              <a:t>@ehrc</a:t>
            </a:r>
            <a:endParaRPr lang="en-GB" dirty="0"/>
          </a:p>
        </p:txBody>
      </p:sp>
      <p:pic>
        <p:nvPicPr>
          <p:cNvPr id="4"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992602" y="6363627"/>
            <a:ext cx="291583" cy="248258"/>
          </a:xfrm>
          <a:prstGeom prst="rect">
            <a:avLst/>
          </a:prstGeom>
        </p:spPr>
      </p:pic>
    </p:spTree>
    <p:extLst>
      <p:ext uri="{BB962C8B-B14F-4D97-AF65-F5344CB8AC3E}">
        <p14:creationId xmlns:p14="http://schemas.microsoft.com/office/powerpoint/2010/main" val="262670154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1"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hdr="0" ftr="0"/>
  <p:txStyles>
    <p:titleStyle>
      <a:lvl1pPr algn="l" defTabSz="914400" rtl="0" eaLnBrk="1" latinLnBrk="0" hangingPunct="1">
        <a:spcBef>
          <a:spcPct val="0"/>
        </a:spcBef>
        <a:buNone/>
        <a:defRPr sz="2800" kern="1200" baseline="0">
          <a:solidFill>
            <a:schemeClr val="accent2"/>
          </a:solidFill>
          <a:latin typeface="Georgia" panose="02040502050405020303" pitchFamily="18" charset="0"/>
          <a:ea typeface="+mj-ea"/>
          <a:cs typeface="+mj-cs"/>
        </a:defRPr>
      </a:lvl1pPr>
    </p:titleStyle>
    <p:bodyStyle>
      <a:lvl1pPr marL="298450" indent="-28575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hyperlink" Target="mailto:jayne.hardwick@equalityhumanright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Z3baH9Y7QAhVLOxQKHeyHD0gQjRwIBw&amp;url=http://blogs.nottingham.ac.uk/makingsciencepublic/2014/02/10/evidence-and-public-engagement-in-immigration-control/&amp;psig=AFQjCNFcenX_8xl1aaC-F5DsicbjEneIhA&amp;ust=1478342483316858" TargetMode="External"/><Relationship Id="rId4" Type="http://schemas.openxmlformats.org/officeDocument/2006/relationships/image" Target="../media/image8.jpeg"/><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3528" y="5449947"/>
            <a:ext cx="8399536" cy="499333"/>
          </a:xfrm>
        </p:spPr>
        <p:txBody>
          <a:bodyPr/>
          <a:lstStyle/>
          <a:p>
            <a:pPr algn="l"/>
            <a:r>
              <a:rPr lang="en-GB" dirty="0" err="1" smtClean="0"/>
              <a:t>Equinet</a:t>
            </a:r>
            <a:r>
              <a:rPr lang="en-GB" dirty="0" smtClean="0"/>
              <a:t> Legal Working Group</a:t>
            </a:r>
            <a:endParaRPr lang="en-GB" dirty="0"/>
          </a:p>
        </p:txBody>
      </p:sp>
      <p:sp>
        <p:nvSpPr>
          <p:cNvPr id="3" name="Text Placeholder 2"/>
          <p:cNvSpPr>
            <a:spLocks noGrp="1"/>
          </p:cNvSpPr>
          <p:nvPr>
            <p:ph type="body" sz="quarter" idx="15"/>
          </p:nvPr>
        </p:nvSpPr>
        <p:spPr>
          <a:xfrm>
            <a:off x="251520" y="4797425"/>
            <a:ext cx="8471544" cy="576263"/>
          </a:xfrm>
        </p:spPr>
        <p:txBody>
          <a:bodyPr/>
          <a:lstStyle/>
          <a:p>
            <a:pPr algn="l"/>
            <a:r>
              <a:rPr lang="en-GB" sz="2800" dirty="0" smtClean="0"/>
              <a:t>Discrimination on the basis of race/ethnic origin</a:t>
            </a:r>
            <a:endParaRPr lang="en-GB" sz="2800" dirty="0"/>
          </a:p>
        </p:txBody>
      </p:sp>
      <p:sp>
        <p:nvSpPr>
          <p:cNvPr id="4" name="Text Placeholder 3"/>
          <p:cNvSpPr>
            <a:spLocks noGrp="1"/>
          </p:cNvSpPr>
          <p:nvPr>
            <p:ph type="body" sz="quarter" idx="16"/>
          </p:nvPr>
        </p:nvSpPr>
        <p:spPr/>
        <p:txBody>
          <a:bodyPr/>
          <a:lstStyle/>
          <a:p>
            <a:r>
              <a:rPr lang="en-GB" smtClean="0"/>
              <a:t>9 November 2016 </a:t>
            </a:r>
            <a:endParaRPr lang="en-GB" dirty="0"/>
          </a:p>
        </p:txBody>
      </p:sp>
      <p:sp>
        <p:nvSpPr>
          <p:cNvPr id="5" name="Text Placeholder 4"/>
          <p:cNvSpPr>
            <a:spLocks noGrp="1"/>
          </p:cNvSpPr>
          <p:nvPr>
            <p:ph type="body" sz="quarter" idx="17"/>
          </p:nvPr>
        </p:nvSpPr>
        <p:spPr/>
        <p:txBody>
          <a:bodyPr/>
          <a:lstStyle/>
          <a:p>
            <a:r>
              <a:rPr lang="en-GB" dirty="0" smtClean="0"/>
              <a:t>01</a:t>
            </a:r>
            <a:endParaRPr lang="en-GB" dirty="0"/>
          </a:p>
        </p:txBody>
      </p:sp>
      <p:pic>
        <p:nvPicPr>
          <p:cNvPr id="7" name="Picture Placeholder 6"/>
          <p:cNvPicPr>
            <a:picLocks noGrp="1" noChangeAspect="1"/>
          </p:cNvPicPr>
          <p:nvPr>
            <p:ph type="pic" sz="quarter" idx="18"/>
          </p:nvPr>
        </p:nvPicPr>
        <p:blipFill>
          <a:blip r:embed="rId3" cstate="print">
            <a:extLst>
              <a:ext uri="{28A0092B-C50C-407E-A947-70E740481C1C}">
                <a14:useLocalDpi xmlns:a14="http://schemas.microsoft.com/office/drawing/2010/main" val="0"/>
              </a:ext>
            </a:extLst>
          </a:blip>
          <a:srcRect t="12548" b="12548"/>
          <a:stretch>
            <a:fillRect/>
          </a:stretch>
        </p:blipFill>
        <p:spPr/>
      </p:pic>
    </p:spTree>
    <p:extLst>
      <p:ext uri="{BB962C8B-B14F-4D97-AF65-F5344CB8AC3E}">
        <p14:creationId xmlns:p14="http://schemas.microsoft.com/office/powerpoint/2010/main" val="2667500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Legal </a:t>
            </a:r>
            <a:r>
              <a:rPr lang="en-GB" dirty="0" smtClean="0"/>
              <a:t>challenges, obstacles and tools</a:t>
            </a:r>
            <a:endParaRPr lang="en-GB" dirty="0"/>
          </a:p>
        </p:txBody>
      </p:sp>
      <p:sp>
        <p:nvSpPr>
          <p:cNvPr id="3" name="Content Placeholder 2"/>
          <p:cNvSpPr>
            <a:spLocks noGrp="1"/>
          </p:cNvSpPr>
          <p:nvPr>
            <p:ph idx="1"/>
          </p:nvPr>
        </p:nvSpPr>
        <p:spPr/>
        <p:txBody>
          <a:bodyPr>
            <a:normAutofit lnSpcReduction="10000"/>
          </a:bodyPr>
          <a:lstStyle/>
          <a:p>
            <a:r>
              <a:rPr lang="en-GB" b="1" dirty="0" smtClean="0">
                <a:solidFill>
                  <a:schemeClr val="tx1"/>
                </a:solidFill>
              </a:rPr>
              <a:t>Legal challenges:</a:t>
            </a:r>
          </a:p>
          <a:p>
            <a:pPr lvl="1"/>
            <a:r>
              <a:rPr lang="en-GB" dirty="0">
                <a:solidFill>
                  <a:schemeClr val="tx1"/>
                </a:solidFill>
              </a:rPr>
              <a:t>Legal persons</a:t>
            </a:r>
          </a:p>
          <a:p>
            <a:pPr lvl="1"/>
            <a:r>
              <a:rPr lang="en-GB" dirty="0">
                <a:solidFill>
                  <a:schemeClr val="tx1"/>
                </a:solidFill>
              </a:rPr>
              <a:t>Positive action</a:t>
            </a:r>
          </a:p>
          <a:p>
            <a:pPr lvl="1"/>
            <a:r>
              <a:rPr lang="en-GB" dirty="0">
                <a:solidFill>
                  <a:schemeClr val="tx1"/>
                </a:solidFill>
              </a:rPr>
              <a:t>Burden of proof</a:t>
            </a:r>
          </a:p>
          <a:p>
            <a:r>
              <a:rPr lang="en-GB" b="1" dirty="0" smtClean="0">
                <a:solidFill>
                  <a:schemeClr val="tx1"/>
                </a:solidFill>
              </a:rPr>
              <a:t>Obstacles</a:t>
            </a:r>
          </a:p>
          <a:p>
            <a:pPr lvl="1"/>
            <a:r>
              <a:rPr lang="en-GB" dirty="0" smtClean="0">
                <a:solidFill>
                  <a:schemeClr val="tx1"/>
                </a:solidFill>
              </a:rPr>
              <a:t>awareness</a:t>
            </a:r>
          </a:p>
          <a:p>
            <a:pPr lvl="1"/>
            <a:r>
              <a:rPr lang="en-GB" dirty="0">
                <a:solidFill>
                  <a:schemeClr val="tx1"/>
                </a:solidFill>
              </a:rPr>
              <a:t>e</a:t>
            </a:r>
            <a:r>
              <a:rPr lang="en-GB" dirty="0" smtClean="0">
                <a:solidFill>
                  <a:schemeClr val="tx1"/>
                </a:solidFill>
              </a:rPr>
              <a:t>xpense</a:t>
            </a:r>
          </a:p>
          <a:p>
            <a:pPr lvl="1"/>
            <a:r>
              <a:rPr lang="en-GB" dirty="0" smtClean="0">
                <a:solidFill>
                  <a:schemeClr val="tx1"/>
                </a:solidFill>
              </a:rPr>
              <a:t>evidence</a:t>
            </a:r>
          </a:p>
          <a:p>
            <a:r>
              <a:rPr lang="en-GB" b="1" dirty="0" smtClean="0">
                <a:solidFill>
                  <a:schemeClr val="tx1"/>
                </a:solidFill>
              </a:rPr>
              <a:t>Tools</a:t>
            </a:r>
          </a:p>
          <a:p>
            <a:pPr lvl="1"/>
            <a:r>
              <a:rPr lang="en-GB" dirty="0" smtClean="0">
                <a:solidFill>
                  <a:schemeClr val="tx1"/>
                </a:solidFill>
              </a:rPr>
              <a:t>situation testing</a:t>
            </a:r>
          </a:p>
          <a:p>
            <a:pPr lvl="1"/>
            <a:r>
              <a:rPr lang="en-GB" dirty="0">
                <a:solidFill>
                  <a:schemeClr val="tx1"/>
                </a:solidFill>
              </a:rPr>
              <a:t>i</a:t>
            </a:r>
            <a:r>
              <a:rPr lang="en-GB" dirty="0" smtClean="0">
                <a:solidFill>
                  <a:schemeClr val="tx1"/>
                </a:solidFill>
              </a:rPr>
              <a:t>nvestigations with powers to require disclosure</a:t>
            </a:r>
          </a:p>
          <a:p>
            <a:pPr lvl="1"/>
            <a:r>
              <a:rPr lang="en-GB" dirty="0">
                <a:solidFill>
                  <a:schemeClr val="tx1"/>
                </a:solidFill>
              </a:rPr>
              <a:t>c</a:t>
            </a:r>
            <a:r>
              <a:rPr lang="en-GB" dirty="0" smtClean="0">
                <a:solidFill>
                  <a:schemeClr val="tx1"/>
                </a:solidFill>
              </a:rPr>
              <a:t>lass actions, strategic litigation, interventions, judicial review</a:t>
            </a:r>
          </a:p>
          <a:p>
            <a:pPr lvl="1"/>
            <a:r>
              <a:rPr lang="en-GB" dirty="0" smtClean="0">
                <a:solidFill>
                  <a:schemeClr val="tx1"/>
                </a:solidFill>
              </a:rPr>
              <a:t>fines</a:t>
            </a:r>
          </a:p>
          <a:p>
            <a:endParaRPr lang="en-GB" dirty="0" smtClean="0">
              <a:solidFill>
                <a:schemeClr val="tx1"/>
              </a:solidFill>
            </a:endParaRPr>
          </a:p>
          <a:p>
            <a:endParaRPr lang="en-GB" b="1" dirty="0" smtClean="0">
              <a:solidFill>
                <a:schemeClr val="tx1"/>
              </a:solidFill>
            </a:endParaRPr>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10</a:t>
            </a:r>
            <a:endParaRPr lang="en-GB" dirty="0"/>
          </a:p>
        </p:txBody>
      </p:sp>
    </p:spTree>
    <p:extLst>
      <p:ext uri="{BB962C8B-B14F-4D97-AF65-F5344CB8AC3E}">
        <p14:creationId xmlns:p14="http://schemas.microsoft.com/office/powerpoint/2010/main" val="1448439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Good Practices</a:t>
            </a:r>
            <a:br>
              <a:rPr lang="en-GB" dirty="0"/>
            </a:br>
            <a:endParaRPr lang="en-GB" dirty="0"/>
          </a:p>
        </p:txBody>
      </p:sp>
      <p:sp>
        <p:nvSpPr>
          <p:cNvPr id="3" name="Content Placeholder 2"/>
          <p:cNvSpPr>
            <a:spLocks noGrp="1"/>
          </p:cNvSpPr>
          <p:nvPr>
            <p:ph idx="1"/>
          </p:nvPr>
        </p:nvSpPr>
        <p:spPr>
          <a:xfrm>
            <a:off x="1259632" y="1556792"/>
            <a:ext cx="6984332" cy="4320480"/>
          </a:xfrm>
        </p:spPr>
        <p:txBody>
          <a:bodyPr>
            <a:normAutofit fontScale="85000" lnSpcReduction="20000"/>
          </a:bodyPr>
          <a:lstStyle/>
          <a:p>
            <a:r>
              <a:rPr lang="en-GB" b="1" dirty="0" smtClean="0"/>
              <a:t>Complaint handling</a:t>
            </a:r>
          </a:p>
          <a:p>
            <a:pPr lvl="1"/>
            <a:r>
              <a:rPr lang="en-GB" dirty="0" smtClean="0"/>
              <a:t>Access to legal fees</a:t>
            </a:r>
          </a:p>
          <a:p>
            <a:pPr lvl="1"/>
            <a:r>
              <a:rPr lang="en-GB" dirty="0" smtClean="0"/>
              <a:t>Online support/mediation</a:t>
            </a:r>
          </a:p>
          <a:p>
            <a:pPr lvl="1"/>
            <a:r>
              <a:rPr lang="en-GB" dirty="0" smtClean="0"/>
              <a:t>Open days</a:t>
            </a:r>
          </a:p>
          <a:p>
            <a:pPr lvl="1"/>
            <a:r>
              <a:rPr lang="en-GB" dirty="0" smtClean="0"/>
              <a:t>Regional offices</a:t>
            </a:r>
          </a:p>
          <a:p>
            <a:pPr lvl="1"/>
            <a:r>
              <a:rPr lang="en-GB" dirty="0" smtClean="0"/>
              <a:t>Targeted Services</a:t>
            </a:r>
          </a:p>
          <a:p>
            <a:r>
              <a:rPr lang="en-GB" b="1" dirty="0" smtClean="0"/>
              <a:t>Training</a:t>
            </a:r>
          </a:p>
          <a:p>
            <a:pPr lvl="1"/>
            <a:r>
              <a:rPr lang="en-GB" dirty="0" smtClean="0"/>
              <a:t>Tailored for public and private sectors</a:t>
            </a:r>
          </a:p>
          <a:p>
            <a:pPr lvl="1"/>
            <a:r>
              <a:rPr lang="en-GB" dirty="0" smtClean="0"/>
              <a:t>For media professionals</a:t>
            </a:r>
          </a:p>
          <a:p>
            <a:r>
              <a:rPr lang="en-GB" b="1" dirty="0" smtClean="0"/>
              <a:t>Awareness raising</a:t>
            </a:r>
          </a:p>
          <a:p>
            <a:pPr lvl="1"/>
            <a:r>
              <a:rPr lang="en-GB" dirty="0" smtClean="0"/>
              <a:t>websites, social media, video game</a:t>
            </a:r>
          </a:p>
          <a:p>
            <a:pPr lvl="1"/>
            <a:r>
              <a:rPr lang="en-GB" dirty="0" smtClean="0"/>
              <a:t>lectures, educational programmes, school award, moot court</a:t>
            </a:r>
          </a:p>
          <a:p>
            <a:pPr lvl="1"/>
            <a:r>
              <a:rPr lang="en-GB" dirty="0" smtClean="0"/>
              <a:t>online support for cases</a:t>
            </a:r>
          </a:p>
          <a:p>
            <a:r>
              <a:rPr lang="en-GB" b="1" dirty="0" smtClean="0"/>
              <a:t>Research</a:t>
            </a:r>
          </a:p>
          <a:p>
            <a:pPr lvl="1"/>
            <a:r>
              <a:rPr lang="en-GB" dirty="0" smtClean="0"/>
              <a:t>Roma issues</a:t>
            </a:r>
          </a:p>
          <a:p>
            <a:pPr lvl="1"/>
            <a:r>
              <a:rPr lang="en-GB" dirty="0" smtClean="0"/>
              <a:t>General aspects of discrimination </a:t>
            </a:r>
            <a:r>
              <a:rPr lang="en-GB" dirty="0" err="1" smtClean="0"/>
              <a:t>eg</a:t>
            </a:r>
            <a:r>
              <a:rPr lang="en-GB" dirty="0" smtClean="0"/>
              <a:t> under reporting; attitudes/behaviours</a:t>
            </a:r>
          </a:p>
          <a:p>
            <a:r>
              <a:rPr lang="en-GB" b="1" dirty="0" smtClean="0"/>
              <a:t>Co-operation with stakeholders</a:t>
            </a:r>
          </a:p>
          <a:p>
            <a:pPr lvl="1"/>
            <a:r>
              <a:rPr lang="en-GB" dirty="0" smtClean="0"/>
              <a:t>Engagement with government</a:t>
            </a:r>
          </a:p>
          <a:p>
            <a:pPr lvl="1"/>
            <a:r>
              <a:rPr lang="en-GB" dirty="0" smtClean="0"/>
              <a:t>Public and private sectors</a:t>
            </a:r>
          </a:p>
          <a:p>
            <a:pPr lvl="1"/>
            <a:r>
              <a:rPr lang="en-GB" dirty="0" smtClean="0"/>
              <a:t>Minority groups</a:t>
            </a:r>
          </a:p>
          <a:p>
            <a:endParaRPr lang="en-GB" dirty="0"/>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11</a:t>
            </a:r>
            <a:endParaRPr lang="en-GB" dirty="0"/>
          </a:p>
        </p:txBody>
      </p:sp>
    </p:spTree>
    <p:extLst>
      <p:ext uri="{BB962C8B-B14F-4D97-AF65-F5344CB8AC3E}">
        <p14:creationId xmlns:p14="http://schemas.microsoft.com/office/powerpoint/2010/main" val="1548036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Concluding Thoughts</a:t>
            </a:r>
            <a:endParaRPr lang="en-GB" dirty="0"/>
          </a:p>
        </p:txBody>
      </p:sp>
      <p:sp>
        <p:nvSpPr>
          <p:cNvPr id="3" name="Content Placeholder 2"/>
          <p:cNvSpPr>
            <a:spLocks noGrp="1"/>
          </p:cNvSpPr>
          <p:nvPr>
            <p:ph idx="1"/>
          </p:nvPr>
        </p:nvSpPr>
        <p:spPr/>
        <p:txBody>
          <a:bodyPr>
            <a:normAutofit lnSpcReduction="10000"/>
          </a:bodyPr>
          <a:lstStyle/>
          <a:p>
            <a:r>
              <a:rPr lang="en-GB" b="1" dirty="0" smtClean="0"/>
              <a:t>Deteriorating situation:</a:t>
            </a:r>
          </a:p>
          <a:p>
            <a:pPr lvl="1"/>
            <a:r>
              <a:rPr lang="en-US" dirty="0" smtClean="0">
                <a:solidFill>
                  <a:schemeClr val="tx1"/>
                </a:solidFill>
              </a:rPr>
              <a:t>Particularly </a:t>
            </a:r>
            <a:r>
              <a:rPr lang="en-US" dirty="0">
                <a:solidFill>
                  <a:schemeClr val="tx1"/>
                </a:solidFill>
              </a:rPr>
              <a:t>for migrants and </a:t>
            </a:r>
            <a:r>
              <a:rPr lang="en-US" dirty="0" smtClean="0">
                <a:solidFill>
                  <a:schemeClr val="tx1"/>
                </a:solidFill>
              </a:rPr>
              <a:t>refugees</a:t>
            </a:r>
          </a:p>
          <a:p>
            <a:pPr lvl="1"/>
            <a:r>
              <a:rPr lang="en-US" dirty="0" smtClean="0">
                <a:solidFill>
                  <a:schemeClr val="tx1"/>
                </a:solidFill>
              </a:rPr>
              <a:t>Governments/media exacerbated </a:t>
            </a:r>
            <a:r>
              <a:rPr lang="en-US" dirty="0">
                <a:solidFill>
                  <a:schemeClr val="tx1"/>
                </a:solidFill>
              </a:rPr>
              <a:t>racial tensions </a:t>
            </a:r>
            <a:endParaRPr lang="en-US" dirty="0" smtClean="0">
              <a:solidFill>
                <a:schemeClr val="tx1"/>
              </a:solidFill>
            </a:endParaRPr>
          </a:p>
          <a:p>
            <a:pPr lvl="1"/>
            <a:r>
              <a:rPr lang="en-US" dirty="0" smtClean="0">
                <a:solidFill>
                  <a:schemeClr val="tx1"/>
                </a:solidFill>
              </a:rPr>
              <a:t>Increase </a:t>
            </a:r>
            <a:r>
              <a:rPr lang="en-US" dirty="0">
                <a:solidFill>
                  <a:schemeClr val="tx1"/>
                </a:solidFill>
              </a:rPr>
              <a:t>in </a:t>
            </a:r>
            <a:r>
              <a:rPr lang="en-US" dirty="0" smtClean="0">
                <a:solidFill>
                  <a:schemeClr val="tx1"/>
                </a:solidFill>
              </a:rPr>
              <a:t>complaints of discrimination, hate </a:t>
            </a:r>
            <a:r>
              <a:rPr lang="en-US" dirty="0">
                <a:solidFill>
                  <a:schemeClr val="tx1"/>
                </a:solidFill>
              </a:rPr>
              <a:t>speech, hate </a:t>
            </a:r>
            <a:r>
              <a:rPr lang="en-US" dirty="0" smtClean="0">
                <a:solidFill>
                  <a:schemeClr val="tx1"/>
                </a:solidFill>
              </a:rPr>
              <a:t>crimes, divisions </a:t>
            </a:r>
            <a:r>
              <a:rPr lang="en-US" dirty="0">
                <a:solidFill>
                  <a:schemeClr val="tx1"/>
                </a:solidFill>
              </a:rPr>
              <a:t>in </a:t>
            </a:r>
            <a:r>
              <a:rPr lang="en-US" dirty="0" smtClean="0">
                <a:solidFill>
                  <a:schemeClr val="tx1"/>
                </a:solidFill>
              </a:rPr>
              <a:t>society, acceptance </a:t>
            </a:r>
            <a:r>
              <a:rPr lang="en-US" dirty="0">
                <a:solidFill>
                  <a:schemeClr val="tx1"/>
                </a:solidFill>
              </a:rPr>
              <a:t>of </a:t>
            </a:r>
            <a:r>
              <a:rPr lang="en-US" dirty="0" smtClean="0">
                <a:solidFill>
                  <a:schemeClr val="tx1"/>
                </a:solidFill>
              </a:rPr>
              <a:t>racism </a:t>
            </a:r>
          </a:p>
          <a:p>
            <a:r>
              <a:rPr lang="en-US" b="1" dirty="0">
                <a:solidFill>
                  <a:schemeClr val="tx1"/>
                </a:solidFill>
              </a:rPr>
              <a:t>Intersectional discrimination</a:t>
            </a:r>
          </a:p>
          <a:p>
            <a:r>
              <a:rPr lang="en-US" b="1" dirty="0" smtClean="0">
                <a:solidFill>
                  <a:schemeClr val="tx1"/>
                </a:solidFill>
              </a:rPr>
              <a:t>Legal </a:t>
            </a:r>
            <a:r>
              <a:rPr lang="en-US" b="1" dirty="0">
                <a:solidFill>
                  <a:schemeClr val="tx1"/>
                </a:solidFill>
              </a:rPr>
              <a:t>framework </a:t>
            </a:r>
            <a:endParaRPr lang="en-US" b="1" dirty="0" smtClean="0">
              <a:solidFill>
                <a:schemeClr val="tx1"/>
              </a:solidFill>
            </a:endParaRPr>
          </a:p>
          <a:p>
            <a:pPr marL="298450" lvl="1">
              <a:buFont typeface="Arial" panose="020B0604020202020204" pitchFamily="34" charset="0"/>
              <a:buChar char="•"/>
            </a:pPr>
            <a:r>
              <a:rPr lang="en-GB" b="1" dirty="0" smtClean="0">
                <a:solidFill>
                  <a:schemeClr val="tx1"/>
                </a:solidFill>
              </a:rPr>
              <a:t>National</a:t>
            </a:r>
            <a:r>
              <a:rPr lang="en-GB" b="1" dirty="0">
                <a:solidFill>
                  <a:schemeClr val="tx1"/>
                </a:solidFill>
              </a:rPr>
              <a:t>, regional and local authorities need to find sustainable solutions </a:t>
            </a:r>
            <a:endParaRPr lang="en-GB" b="1" dirty="0" smtClean="0">
              <a:solidFill>
                <a:schemeClr val="tx1"/>
              </a:solidFill>
            </a:endParaRPr>
          </a:p>
          <a:p>
            <a:pPr marL="298450" lvl="1">
              <a:buFont typeface="Arial" panose="020B0604020202020204" pitchFamily="34" charset="0"/>
              <a:buChar char="•"/>
            </a:pPr>
            <a:r>
              <a:rPr lang="en-GB" b="1" dirty="0">
                <a:solidFill>
                  <a:schemeClr val="tx1"/>
                </a:solidFill>
              </a:rPr>
              <a:t>Equality </a:t>
            </a:r>
            <a:r>
              <a:rPr lang="en-GB" b="1" dirty="0" smtClean="0">
                <a:solidFill>
                  <a:schemeClr val="tx1"/>
                </a:solidFill>
              </a:rPr>
              <a:t>Bodies:</a:t>
            </a:r>
            <a:endParaRPr lang="en-US" b="1" dirty="0">
              <a:solidFill>
                <a:schemeClr val="tx1"/>
              </a:solidFill>
            </a:endParaRPr>
          </a:p>
          <a:p>
            <a:pPr lvl="1"/>
            <a:endParaRPr lang="en-GB" dirty="0" smtClean="0">
              <a:solidFill>
                <a:schemeClr val="tx1"/>
              </a:solidFill>
            </a:endParaRPr>
          </a:p>
          <a:p>
            <a:pPr lvl="1"/>
            <a:r>
              <a:rPr lang="en-GB" dirty="0" smtClean="0">
                <a:solidFill>
                  <a:schemeClr val="tx1"/>
                </a:solidFill>
              </a:rPr>
              <a:t>have </a:t>
            </a:r>
            <a:r>
              <a:rPr lang="en-GB" dirty="0">
                <a:solidFill>
                  <a:schemeClr val="tx1"/>
                </a:solidFill>
              </a:rPr>
              <a:t>an important role to play in tackling the issues </a:t>
            </a:r>
            <a:r>
              <a:rPr lang="en-GB" dirty="0" smtClean="0">
                <a:solidFill>
                  <a:schemeClr val="tx1"/>
                </a:solidFill>
              </a:rPr>
              <a:t>identified.</a:t>
            </a:r>
          </a:p>
          <a:p>
            <a:pPr lvl="1"/>
            <a:r>
              <a:rPr lang="en-GB" dirty="0" smtClean="0">
                <a:solidFill>
                  <a:schemeClr val="tx1"/>
                </a:solidFill>
              </a:rPr>
              <a:t>However</a:t>
            </a:r>
            <a:r>
              <a:rPr lang="en-GB" dirty="0">
                <a:solidFill>
                  <a:schemeClr val="tx1"/>
                </a:solidFill>
              </a:rPr>
              <a:t>,  they need to be independent, adequately resourced and empowered to do so</a:t>
            </a:r>
            <a:r>
              <a:rPr lang="en-GB" dirty="0" smtClean="0">
                <a:solidFill>
                  <a:schemeClr val="tx1"/>
                </a:solidFill>
              </a:rPr>
              <a:t>.</a:t>
            </a:r>
          </a:p>
          <a:p>
            <a:pPr marL="457200" lvl="1" indent="0">
              <a:buNone/>
            </a:pPr>
            <a:endParaRPr lang="en-GB" dirty="0" smtClean="0">
              <a:solidFill>
                <a:schemeClr val="tx1"/>
              </a:solidFill>
            </a:endParaRPr>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7" name="Text Placeholder 6"/>
          <p:cNvSpPr>
            <a:spLocks noGrp="1"/>
          </p:cNvSpPr>
          <p:nvPr>
            <p:ph type="body" sz="quarter" idx="19"/>
          </p:nvPr>
        </p:nvSpPr>
        <p:spPr/>
        <p:txBody>
          <a:bodyPr/>
          <a:lstStyle/>
          <a:p>
            <a:r>
              <a:rPr lang="en-GB" dirty="0" smtClean="0"/>
              <a:t>12</a:t>
            </a:r>
            <a:endParaRPr lang="en-GB" dirty="0"/>
          </a:p>
        </p:txBody>
      </p:sp>
    </p:spTree>
    <p:extLst>
      <p:ext uri="{BB962C8B-B14F-4D97-AF65-F5344CB8AC3E}">
        <p14:creationId xmlns:p14="http://schemas.microsoft.com/office/powerpoint/2010/main" val="3464464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Text Placeholder 2"/>
          <p:cNvSpPr>
            <a:spLocks noGrp="1"/>
          </p:cNvSpPr>
          <p:nvPr>
            <p:ph type="body" sz="quarter" idx="13"/>
          </p:nvPr>
        </p:nvSpPr>
        <p:spPr/>
        <p:txBody>
          <a:bodyPr/>
          <a:lstStyle/>
          <a:p>
            <a:endParaRPr lang="en-GB" dirty="0"/>
          </a:p>
        </p:txBody>
      </p:sp>
      <p:sp>
        <p:nvSpPr>
          <p:cNvPr id="5" name="Text Placeholder 4"/>
          <p:cNvSpPr>
            <a:spLocks noGrp="1"/>
          </p:cNvSpPr>
          <p:nvPr>
            <p:ph type="body" sz="quarter" idx="20"/>
          </p:nvPr>
        </p:nvSpPr>
        <p:spPr/>
        <p:txBody>
          <a:bodyPr/>
          <a:lstStyle/>
          <a:p>
            <a:r>
              <a:rPr lang="en-GB" dirty="0" smtClean="0"/>
              <a:t>13</a:t>
            </a:r>
            <a:endParaRPr lang="en-GB" dirty="0"/>
          </a:p>
        </p:txBody>
      </p:sp>
    </p:spTree>
    <p:extLst>
      <p:ext uri="{BB962C8B-B14F-4D97-AF65-F5344CB8AC3E}">
        <p14:creationId xmlns:p14="http://schemas.microsoft.com/office/powerpoint/2010/main" val="3133997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endParaRPr lang="en-GB"/>
          </a:p>
        </p:txBody>
      </p:sp>
      <p:sp>
        <p:nvSpPr>
          <p:cNvPr id="6" name="Text Placeholder 5"/>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35179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484784"/>
            <a:ext cx="6974797" cy="720080"/>
          </a:xfrm>
        </p:spPr>
        <p:txBody>
          <a:bodyPr>
            <a:noAutofit/>
          </a:bodyPr>
          <a:lstStyle/>
          <a:p>
            <a:r>
              <a:rPr lang="en-GB" sz="4000" dirty="0" err="1" smtClean="0"/>
              <a:t>Equinet</a:t>
            </a:r>
            <a:r>
              <a:rPr lang="en-GB" sz="4000" dirty="0" smtClean="0"/>
              <a:t> Legal Working Group</a:t>
            </a:r>
            <a:endParaRPr lang="en-GB" sz="4000" dirty="0"/>
          </a:p>
        </p:txBody>
      </p:sp>
      <p:sp>
        <p:nvSpPr>
          <p:cNvPr id="4" name="Text Placeholder 3"/>
          <p:cNvSpPr>
            <a:spLocks noGrp="1"/>
          </p:cNvSpPr>
          <p:nvPr>
            <p:ph type="body" sz="quarter" idx="13"/>
          </p:nvPr>
        </p:nvSpPr>
        <p:spPr/>
        <p:txBody>
          <a:bodyPr/>
          <a:lstStyle/>
          <a:p>
            <a:r>
              <a:rPr lang="en-GB" dirty="0" smtClean="0"/>
              <a:t>Discrimination on basis of race and ethnic origin</a:t>
            </a:r>
            <a:endParaRPr lang="en-GB" dirty="0"/>
          </a:p>
        </p:txBody>
      </p:sp>
      <p:sp>
        <p:nvSpPr>
          <p:cNvPr id="8" name="Content Placeholder 2"/>
          <p:cNvSpPr>
            <a:spLocks noGrp="1"/>
          </p:cNvSpPr>
          <p:nvPr>
            <p:ph idx="1"/>
          </p:nvPr>
        </p:nvSpPr>
        <p:spPr>
          <a:xfrm>
            <a:off x="971600" y="3789040"/>
            <a:ext cx="6984776" cy="648072"/>
          </a:xfrm>
        </p:spPr>
        <p:txBody>
          <a:bodyPr>
            <a:noAutofit/>
          </a:bodyPr>
          <a:lstStyle/>
          <a:p>
            <a:pPr marL="12700" indent="0">
              <a:buNone/>
            </a:pPr>
            <a:r>
              <a:rPr lang="en-GB" sz="3200" dirty="0" smtClean="0"/>
              <a:t>Jayne Hardwick </a:t>
            </a:r>
          </a:p>
          <a:p>
            <a:pPr marL="12700" indent="0">
              <a:buNone/>
            </a:pPr>
            <a:endParaRPr lang="en-GB" sz="2000" dirty="0" smtClean="0"/>
          </a:p>
          <a:p>
            <a:pPr marL="12700" indent="0">
              <a:buNone/>
            </a:pPr>
            <a:r>
              <a:rPr lang="en-GB" sz="2000" dirty="0" smtClean="0"/>
              <a:t>Email: </a:t>
            </a:r>
            <a:r>
              <a:rPr lang="en-GB" sz="2000" dirty="0" smtClean="0">
                <a:hlinkClick r:id="rId3"/>
              </a:rPr>
              <a:t>jayne.hardwick@equalityhumanrights.com</a:t>
            </a:r>
            <a:r>
              <a:rPr lang="en-GB" sz="2000" dirty="0" smtClean="0"/>
              <a:t> </a:t>
            </a:r>
          </a:p>
          <a:p>
            <a:pPr marL="12700" indent="0">
              <a:buNone/>
            </a:pPr>
            <a:endParaRPr lang="en-GB" sz="2000" dirty="0" smtClean="0"/>
          </a:p>
        </p:txBody>
      </p:sp>
      <p:sp>
        <p:nvSpPr>
          <p:cNvPr id="3" name="Text Placeholder 2"/>
          <p:cNvSpPr>
            <a:spLocks noGrp="1"/>
          </p:cNvSpPr>
          <p:nvPr>
            <p:ph type="body" sz="quarter" idx="19"/>
          </p:nvPr>
        </p:nvSpPr>
        <p:spPr/>
        <p:txBody>
          <a:bodyPr/>
          <a:lstStyle/>
          <a:p>
            <a:fld id="{D0147117-5C0A-4556-8617-6A3FF0864CAD}" type="slidenum">
              <a:rPr lang="en-GB" smtClean="0"/>
              <a:t>2</a:t>
            </a:fld>
            <a:endParaRPr lang="en-GB" dirty="0"/>
          </a:p>
        </p:txBody>
      </p:sp>
    </p:spTree>
    <p:extLst>
      <p:ext uri="{BB962C8B-B14F-4D97-AF65-F5344CB8AC3E}">
        <p14:creationId xmlns:p14="http://schemas.microsoft.com/office/powerpoint/2010/main" val="351161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a:spcAft>
                <a:spcPts val="600"/>
              </a:spcAft>
            </a:pPr>
            <a:r>
              <a:rPr lang="en-GB" sz="2400" dirty="0" smtClean="0"/>
              <a:t>Legal framework</a:t>
            </a:r>
          </a:p>
          <a:p>
            <a:pPr>
              <a:spcAft>
                <a:spcPts val="600"/>
              </a:spcAft>
            </a:pPr>
            <a:r>
              <a:rPr lang="en-GB" sz="2400" dirty="0" smtClean="0"/>
              <a:t>Prevalence of discrimination</a:t>
            </a:r>
          </a:p>
          <a:p>
            <a:pPr>
              <a:spcAft>
                <a:spcPts val="600"/>
              </a:spcAft>
            </a:pPr>
            <a:r>
              <a:rPr lang="en-GB" sz="2400" dirty="0" smtClean="0"/>
              <a:t>Discrimination against Roma people</a:t>
            </a:r>
          </a:p>
          <a:p>
            <a:pPr>
              <a:spcAft>
                <a:spcPts val="600"/>
              </a:spcAft>
            </a:pPr>
            <a:r>
              <a:rPr lang="en-GB" sz="2400" dirty="0" smtClean="0"/>
              <a:t>Multiple discrimination</a:t>
            </a:r>
          </a:p>
          <a:p>
            <a:pPr>
              <a:spcAft>
                <a:spcPts val="600"/>
              </a:spcAft>
            </a:pPr>
            <a:r>
              <a:rPr lang="en-GB" sz="2400" dirty="0" smtClean="0"/>
              <a:t>Legal Challenges</a:t>
            </a:r>
          </a:p>
          <a:p>
            <a:pPr>
              <a:spcAft>
                <a:spcPts val="600"/>
              </a:spcAft>
            </a:pPr>
            <a:r>
              <a:rPr lang="en-GB" sz="2400" dirty="0" smtClean="0"/>
              <a:t>Good Practices</a:t>
            </a:r>
          </a:p>
          <a:p>
            <a:pPr>
              <a:spcAft>
                <a:spcPts val="600"/>
              </a:spcAft>
            </a:pPr>
            <a:r>
              <a:rPr lang="en-GB" sz="2400" dirty="0" smtClean="0"/>
              <a:t>Concluding thoughts</a:t>
            </a:r>
          </a:p>
          <a:p>
            <a:pPr>
              <a:spcAft>
                <a:spcPts val="600"/>
              </a:spcAft>
            </a:pPr>
            <a:endParaRPr lang="en-GB" sz="2400" dirty="0"/>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a:xfrm>
            <a:off x="4499992" y="188640"/>
            <a:ext cx="4176464" cy="216024"/>
          </a:xfrm>
        </p:spPr>
        <p:txBody>
          <a:bodyPr/>
          <a:lstStyle/>
          <a:p>
            <a:endParaRPr lang="en-GB" sz="2000" dirty="0"/>
          </a:p>
        </p:txBody>
      </p:sp>
      <p:sp>
        <p:nvSpPr>
          <p:cNvPr id="6" name="Text Placeholder 5"/>
          <p:cNvSpPr>
            <a:spLocks noGrp="1"/>
          </p:cNvSpPr>
          <p:nvPr>
            <p:ph type="body" sz="quarter" idx="19"/>
          </p:nvPr>
        </p:nvSpPr>
        <p:spPr/>
        <p:txBody>
          <a:bodyPr/>
          <a:lstStyle/>
          <a:p>
            <a:r>
              <a:rPr lang="en-GB" dirty="0" smtClean="0"/>
              <a:t>03</a:t>
            </a:r>
            <a:endParaRPr lang="en-GB" dirty="0"/>
          </a:p>
        </p:txBody>
      </p:sp>
    </p:spTree>
    <p:extLst>
      <p:ext uri="{BB962C8B-B14F-4D97-AF65-F5344CB8AC3E}">
        <p14:creationId xmlns:p14="http://schemas.microsoft.com/office/powerpoint/2010/main" val="4005007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Legal framework</a:t>
            </a:r>
            <a:br>
              <a:rPr lang="en-GB" dirty="0"/>
            </a:br>
            <a:endParaRPr lang="en-GB" dirty="0"/>
          </a:p>
        </p:txBody>
      </p:sp>
      <p:sp>
        <p:nvSpPr>
          <p:cNvPr id="3" name="Content Placeholder 2"/>
          <p:cNvSpPr>
            <a:spLocks noGrp="1"/>
          </p:cNvSpPr>
          <p:nvPr>
            <p:ph idx="1"/>
          </p:nvPr>
        </p:nvSpPr>
        <p:spPr/>
        <p:txBody>
          <a:bodyPr>
            <a:normAutofit/>
          </a:bodyPr>
          <a:lstStyle/>
          <a:p>
            <a:pPr>
              <a:spcAft>
                <a:spcPts val="600"/>
              </a:spcAft>
            </a:pPr>
            <a:r>
              <a:rPr lang="en-GB" sz="2400" dirty="0" smtClean="0"/>
              <a:t>Race Directive 2000</a:t>
            </a:r>
          </a:p>
          <a:p>
            <a:pPr>
              <a:spcAft>
                <a:spcPts val="600"/>
              </a:spcAft>
            </a:pPr>
            <a:r>
              <a:rPr lang="en-GB" sz="2400" dirty="0" smtClean="0"/>
              <a:t>Convention on the Elimination of all forms of Racial Discrimination</a:t>
            </a:r>
          </a:p>
          <a:p>
            <a:pPr>
              <a:spcAft>
                <a:spcPts val="600"/>
              </a:spcAft>
            </a:pPr>
            <a:r>
              <a:rPr lang="en-GB" sz="2400" dirty="0" smtClean="0"/>
              <a:t>European Convention on HR, Art 14</a:t>
            </a:r>
          </a:p>
          <a:p>
            <a:pPr>
              <a:spcAft>
                <a:spcPts val="600"/>
              </a:spcAft>
            </a:pPr>
            <a:r>
              <a:rPr lang="en-GB" sz="2400" dirty="0" smtClean="0"/>
              <a:t>Treaty on the Functioning of the European Union, Art 18</a:t>
            </a:r>
          </a:p>
          <a:p>
            <a:pPr>
              <a:spcAft>
                <a:spcPts val="600"/>
              </a:spcAft>
            </a:pPr>
            <a:r>
              <a:rPr lang="en-GB" sz="2400" dirty="0" smtClean="0"/>
              <a:t>Charter on Fundamental Human Rights, Art 21</a:t>
            </a:r>
            <a:endParaRPr lang="en-GB" sz="2400" dirty="0"/>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sz="2000" dirty="0"/>
          </a:p>
        </p:txBody>
      </p:sp>
      <p:sp>
        <p:nvSpPr>
          <p:cNvPr id="6" name="Text Placeholder 5"/>
          <p:cNvSpPr>
            <a:spLocks noGrp="1"/>
          </p:cNvSpPr>
          <p:nvPr>
            <p:ph type="body" sz="quarter" idx="19"/>
          </p:nvPr>
        </p:nvSpPr>
        <p:spPr/>
        <p:txBody>
          <a:bodyPr/>
          <a:lstStyle/>
          <a:p>
            <a:r>
              <a:rPr lang="en-GB" dirty="0" smtClean="0"/>
              <a:t>04</a:t>
            </a:r>
            <a:endParaRPr lang="en-GB" dirty="0"/>
          </a:p>
        </p:txBody>
      </p:sp>
    </p:spTree>
    <p:extLst>
      <p:ext uri="{BB962C8B-B14F-4D97-AF65-F5344CB8AC3E}">
        <p14:creationId xmlns:p14="http://schemas.microsoft.com/office/powerpoint/2010/main" val="855289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Prevalence of </a:t>
            </a:r>
            <a:r>
              <a:rPr lang="en-GB" sz="2700" dirty="0" smtClean="0"/>
              <a:t>discrimination: discrimination, hate speech and hate crime</a:t>
            </a:r>
            <a:r>
              <a:rPr lang="en-GB" dirty="0"/>
              <a:t/>
            </a:r>
            <a:br>
              <a:rPr lang="en-GB" dirty="0"/>
            </a:br>
            <a:endParaRPr lang="en-GB" dirty="0"/>
          </a:p>
        </p:txBody>
      </p:sp>
      <p:sp>
        <p:nvSpPr>
          <p:cNvPr id="3" name="Content Placeholder 2"/>
          <p:cNvSpPr>
            <a:spLocks noGrp="1"/>
          </p:cNvSpPr>
          <p:nvPr>
            <p:ph idx="1"/>
          </p:nvPr>
        </p:nvSpPr>
        <p:spPr>
          <a:xfrm>
            <a:off x="755576" y="1340768"/>
            <a:ext cx="7488388" cy="4536504"/>
          </a:xfrm>
        </p:spPr>
        <p:txBody>
          <a:bodyPr>
            <a:normAutofit fontScale="47500" lnSpcReduction="20000"/>
          </a:bodyPr>
          <a:lstStyle/>
          <a:p>
            <a:endParaRPr lang="en-GB" sz="2400" b="1" dirty="0" smtClean="0"/>
          </a:p>
          <a:p>
            <a:r>
              <a:rPr lang="en-GB" sz="3400" b="1" dirty="0" smtClean="0"/>
              <a:t>Race discrimination</a:t>
            </a:r>
            <a:r>
              <a:rPr lang="en-GB" sz="3400" dirty="0" smtClean="0"/>
              <a:t>: </a:t>
            </a:r>
          </a:p>
          <a:p>
            <a:r>
              <a:rPr lang="en-GB" sz="3400" dirty="0" smtClean="0"/>
              <a:t>‘complaints reached a new peak’; </a:t>
            </a:r>
          </a:p>
          <a:p>
            <a:r>
              <a:rPr lang="en-GB" sz="3400" i="1" dirty="0" smtClean="0"/>
              <a:t>‘greatest number of complaints’; </a:t>
            </a:r>
          </a:p>
          <a:p>
            <a:r>
              <a:rPr lang="en-GB" sz="3400" i="1" dirty="0" smtClean="0"/>
              <a:t>‘over representation of incidents of race discrimination’; </a:t>
            </a:r>
          </a:p>
          <a:p>
            <a:r>
              <a:rPr lang="en-GB" sz="3400" i="1" dirty="0" smtClean="0"/>
              <a:t>‘growth of intolerance’ </a:t>
            </a:r>
          </a:p>
          <a:p>
            <a:pPr marL="12700" indent="0">
              <a:buNone/>
            </a:pPr>
            <a:endParaRPr lang="en-GB" sz="3400" dirty="0" smtClean="0"/>
          </a:p>
          <a:p>
            <a:r>
              <a:rPr lang="en-GB" sz="3400" b="1" dirty="0" smtClean="0"/>
              <a:t>Hate speech</a:t>
            </a:r>
            <a:r>
              <a:rPr lang="en-GB" sz="3400" dirty="0" smtClean="0"/>
              <a:t>: </a:t>
            </a:r>
          </a:p>
          <a:p>
            <a:r>
              <a:rPr lang="en-GB" sz="3400" dirty="0" smtClean="0"/>
              <a:t>18 out of 20 NEBs report more aggressive discourse around migrant and refugee issues</a:t>
            </a:r>
          </a:p>
          <a:p>
            <a:r>
              <a:rPr lang="en-GB" sz="3400" i="1" dirty="0" smtClean="0"/>
              <a:t>‘increasingly hostile public discourse’; </a:t>
            </a:r>
          </a:p>
          <a:p>
            <a:r>
              <a:rPr lang="en-GB" sz="3400" i="1" dirty="0" smtClean="0"/>
              <a:t>‘trivialisation of hate and racist speech’; </a:t>
            </a:r>
          </a:p>
          <a:p>
            <a:r>
              <a:rPr lang="en-GB" sz="3400" i="1" dirty="0" smtClean="0"/>
              <a:t>‘racist remarks commonplace’; </a:t>
            </a:r>
          </a:p>
          <a:p>
            <a:endParaRPr lang="en-GB" sz="3400" i="1" dirty="0" smtClean="0"/>
          </a:p>
          <a:p>
            <a:r>
              <a:rPr lang="en-GB" sz="3400" b="1" dirty="0" smtClean="0"/>
              <a:t>Hate crime: </a:t>
            </a:r>
          </a:p>
          <a:p>
            <a:r>
              <a:rPr lang="en-GB" sz="3400" dirty="0" smtClean="0"/>
              <a:t>UK </a:t>
            </a:r>
            <a:r>
              <a:rPr lang="en-GB" sz="3400" dirty="0"/>
              <a:t>Home Office statistics showed an increase of 18% in the number of hate </a:t>
            </a:r>
            <a:r>
              <a:rPr lang="en-GB" sz="3400" dirty="0" smtClean="0"/>
              <a:t>crimes; </a:t>
            </a:r>
          </a:p>
          <a:p>
            <a:r>
              <a:rPr lang="en-GB" sz="3400" dirty="0" smtClean="0"/>
              <a:t>other NEBs reported hate crime as a problem, including against Roma.</a:t>
            </a:r>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05</a:t>
            </a:r>
            <a:endParaRPr lang="en-GB" dirty="0"/>
          </a:p>
        </p:txBody>
      </p:sp>
    </p:spTree>
    <p:extLst>
      <p:ext uri="{BB962C8B-B14F-4D97-AF65-F5344CB8AC3E}">
        <p14:creationId xmlns:p14="http://schemas.microsoft.com/office/powerpoint/2010/main" val="145076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Prevalence of Discrimination (2):  Media/Politicians</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t>Negative </a:t>
            </a:r>
            <a:r>
              <a:rPr lang="en-GB" b="1" dirty="0"/>
              <a:t>media portrayal of asylum seekers</a:t>
            </a:r>
            <a:r>
              <a:rPr lang="en-GB" dirty="0"/>
              <a:t>: </a:t>
            </a:r>
            <a:endParaRPr lang="en-GB" dirty="0" smtClean="0"/>
          </a:p>
          <a:p>
            <a:endParaRPr lang="en-GB" i="1" dirty="0" smtClean="0"/>
          </a:p>
          <a:p>
            <a:r>
              <a:rPr lang="en-GB" i="1" dirty="0" smtClean="0"/>
              <a:t>‘public </a:t>
            </a:r>
            <a:r>
              <a:rPr lang="en-GB" i="1" dirty="0"/>
              <a:t>sentiment more and more hostile </a:t>
            </a:r>
            <a:r>
              <a:rPr lang="en-GB" dirty="0" smtClean="0"/>
              <a:t>[partly]</a:t>
            </a:r>
            <a:r>
              <a:rPr lang="en-GB" i="1" dirty="0" smtClean="0"/>
              <a:t> </a:t>
            </a:r>
            <a:r>
              <a:rPr lang="en-GB" i="1" dirty="0"/>
              <a:t>due to media’;</a:t>
            </a:r>
            <a:r>
              <a:rPr lang="en-US" dirty="0"/>
              <a:t> </a:t>
            </a:r>
            <a:endParaRPr lang="en-US" dirty="0" smtClean="0"/>
          </a:p>
          <a:p>
            <a:r>
              <a:rPr lang="en-US" dirty="0" smtClean="0"/>
              <a:t>‘</a:t>
            </a:r>
            <a:r>
              <a:rPr lang="en-US" i="1" dirty="0"/>
              <a:t>long standing concerns about negative media portrayal of asylum seekers and the influence this has on the public perceptions’; </a:t>
            </a:r>
            <a:endParaRPr lang="en-US" i="1" dirty="0" smtClean="0"/>
          </a:p>
          <a:p>
            <a:r>
              <a:rPr lang="en-US" i="1" dirty="0" smtClean="0"/>
              <a:t>“</a:t>
            </a:r>
            <a:r>
              <a:rPr lang="en-GB" i="1" dirty="0"/>
              <a:t>Negative perceptions of refugees and racial and ethnic minorities have increased because of mass media…” </a:t>
            </a:r>
            <a:r>
              <a:rPr lang="en-GB" i="1" dirty="0" smtClean="0"/>
              <a:t>.</a:t>
            </a:r>
          </a:p>
          <a:p>
            <a:endParaRPr lang="en-GB" i="1" dirty="0"/>
          </a:p>
          <a:p>
            <a:r>
              <a:rPr lang="en-GB" b="1" dirty="0" smtClean="0"/>
              <a:t>Negative political discourse: </a:t>
            </a:r>
          </a:p>
          <a:p>
            <a:endParaRPr lang="en-GB" b="1" dirty="0" smtClean="0"/>
          </a:p>
          <a:p>
            <a:r>
              <a:rPr lang="en-GB" i="1" dirty="0" smtClean="0"/>
              <a:t>“p</a:t>
            </a:r>
            <a:r>
              <a:rPr lang="en-US" i="1" dirty="0" err="1" smtClean="0"/>
              <a:t>ublic</a:t>
            </a:r>
            <a:r>
              <a:rPr lang="en-US" i="1" dirty="0" smtClean="0"/>
              <a:t> </a:t>
            </a:r>
            <a:r>
              <a:rPr lang="en-US" i="1" dirty="0"/>
              <a:t>discourse is hostile to racial and </a:t>
            </a:r>
            <a:r>
              <a:rPr lang="en-US" i="1" dirty="0" smtClean="0"/>
              <a:t>ethnic minorities”</a:t>
            </a:r>
          </a:p>
          <a:p>
            <a:r>
              <a:rPr lang="en-GB" i="1" dirty="0" smtClean="0"/>
              <a:t>“sentiment hostile </a:t>
            </a:r>
            <a:r>
              <a:rPr lang="en-GB" i="1" dirty="0"/>
              <a:t>to racial and ethnic minorities </a:t>
            </a:r>
            <a:r>
              <a:rPr lang="en-GB" i="1" dirty="0" smtClean="0"/>
              <a:t> </a:t>
            </a:r>
            <a:r>
              <a:rPr lang="en-GB" dirty="0" smtClean="0"/>
              <a:t>[partly] </a:t>
            </a:r>
            <a:r>
              <a:rPr lang="en-GB" i="1" dirty="0" smtClean="0"/>
              <a:t>due to … political speeches”</a:t>
            </a:r>
          </a:p>
          <a:p>
            <a:r>
              <a:rPr lang="en-GB" i="1" dirty="0" smtClean="0"/>
              <a:t>“referendum </a:t>
            </a:r>
            <a:r>
              <a:rPr lang="en-GB" i="1" dirty="0"/>
              <a:t>campaign was marked by divisive, anti-immigrant and xenophobic rhetoric, and that many politicians and prominent political figures not only failed to condemn it, but also created and entrenched prejudices, thereby emboldening individuals to carry out acts of intimidation and hate towards ethnic or ethno-religious minority communities and people who are visibly </a:t>
            </a:r>
            <a:r>
              <a:rPr lang="en-GB" i="1" dirty="0" smtClean="0"/>
              <a:t>different”</a:t>
            </a:r>
            <a:endParaRPr lang="en-GB" b="1" i="1" dirty="0"/>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06</a:t>
            </a:r>
            <a:endParaRPr lang="en-GB" dirty="0"/>
          </a:p>
        </p:txBody>
      </p:sp>
    </p:spTree>
    <p:extLst>
      <p:ext uri="{BB962C8B-B14F-4D97-AF65-F5344CB8AC3E}">
        <p14:creationId xmlns:p14="http://schemas.microsoft.com/office/powerpoint/2010/main" val="3508307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Prevalence of discrimination: (3) State action</a:t>
            </a:r>
            <a:endParaRPr lang="en-GB" dirty="0"/>
          </a:p>
        </p:txBody>
      </p:sp>
      <p:sp>
        <p:nvSpPr>
          <p:cNvPr id="4" name="Text Placeholder 3"/>
          <p:cNvSpPr>
            <a:spLocks noGrp="1"/>
          </p:cNvSpPr>
          <p:nvPr>
            <p:ph type="body" sz="quarter" idx="13"/>
          </p:nvPr>
        </p:nvSpPr>
        <p:spPr/>
        <p:txBody>
          <a:bodyPr/>
          <a:lstStyle/>
          <a:p>
            <a:endParaRPr lang="en-GB"/>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07</a:t>
            </a:r>
            <a:endParaRPr lang="en-GB" dirty="0"/>
          </a:p>
        </p:txBody>
      </p:sp>
      <p:pic>
        <p:nvPicPr>
          <p:cNvPr id="7" name="Content Placeholder 6" descr="Image result for immigration control van">
            <a:hlinkClick r:id="rId3"/>
          </p:cNvPr>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259632" y="1628800"/>
            <a:ext cx="6098291" cy="3816350"/>
          </a:xfrm>
          <a:prstGeom prst="rect">
            <a:avLst/>
          </a:prstGeom>
          <a:noFill/>
          <a:ln>
            <a:noFill/>
          </a:ln>
        </p:spPr>
      </p:pic>
    </p:spTree>
    <p:extLst>
      <p:ext uri="{BB962C8B-B14F-4D97-AF65-F5344CB8AC3E}">
        <p14:creationId xmlns:p14="http://schemas.microsoft.com/office/powerpoint/2010/main" val="2981494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Discrimination against Roma </a:t>
            </a:r>
            <a:r>
              <a:rPr lang="en-GB" dirty="0" smtClean="0"/>
              <a:t>people: housing</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pPr marL="12700" indent="0">
              <a:buNone/>
            </a:pPr>
            <a:r>
              <a:rPr lang="en-GB" b="1" dirty="0" smtClean="0"/>
              <a:t>Evictions:</a:t>
            </a:r>
          </a:p>
          <a:p>
            <a:r>
              <a:rPr lang="en-GB" dirty="0" smtClean="0">
                <a:solidFill>
                  <a:schemeClr val="tx1"/>
                </a:solidFill>
              </a:rPr>
              <a:t>short notice of evictions</a:t>
            </a:r>
          </a:p>
          <a:p>
            <a:r>
              <a:rPr lang="en-GB" dirty="0" smtClean="0">
                <a:solidFill>
                  <a:schemeClr val="tx1"/>
                </a:solidFill>
              </a:rPr>
              <a:t>failure to consult adequately</a:t>
            </a:r>
          </a:p>
          <a:p>
            <a:r>
              <a:rPr lang="en-GB" dirty="0" smtClean="0">
                <a:solidFill>
                  <a:schemeClr val="tx1"/>
                </a:solidFill>
              </a:rPr>
              <a:t>intractable negotiations</a:t>
            </a:r>
          </a:p>
          <a:p>
            <a:r>
              <a:rPr lang="en-GB" dirty="0">
                <a:solidFill>
                  <a:schemeClr val="tx1"/>
                </a:solidFill>
              </a:rPr>
              <a:t>p</a:t>
            </a:r>
            <a:r>
              <a:rPr lang="en-GB" dirty="0" smtClean="0">
                <a:solidFill>
                  <a:schemeClr val="tx1"/>
                </a:solidFill>
              </a:rPr>
              <a:t>unitive measures</a:t>
            </a:r>
          </a:p>
          <a:p>
            <a:r>
              <a:rPr lang="en-GB" dirty="0" smtClean="0">
                <a:solidFill>
                  <a:schemeClr val="tx1"/>
                </a:solidFill>
              </a:rPr>
              <a:t>failure to consider onward housing provision</a:t>
            </a:r>
          </a:p>
          <a:p>
            <a:r>
              <a:rPr lang="en-GB" dirty="0">
                <a:solidFill>
                  <a:schemeClr val="tx1"/>
                </a:solidFill>
              </a:rPr>
              <a:t>i</a:t>
            </a:r>
            <a:r>
              <a:rPr lang="en-GB" dirty="0" smtClean="0">
                <a:solidFill>
                  <a:schemeClr val="tx1"/>
                </a:solidFill>
              </a:rPr>
              <a:t>mpact on children</a:t>
            </a:r>
          </a:p>
          <a:p>
            <a:r>
              <a:rPr lang="en-GB" dirty="0" smtClean="0">
                <a:solidFill>
                  <a:schemeClr val="tx1"/>
                </a:solidFill>
              </a:rPr>
              <a:t>mainstream hostility to sites</a:t>
            </a:r>
          </a:p>
          <a:p>
            <a:endParaRPr lang="en-GB" dirty="0" smtClean="0">
              <a:solidFill>
                <a:schemeClr val="tx1"/>
              </a:solidFill>
            </a:endParaRPr>
          </a:p>
          <a:p>
            <a:pPr marL="12700" indent="0">
              <a:buNone/>
            </a:pPr>
            <a:r>
              <a:rPr lang="en-GB" b="1" dirty="0" smtClean="0">
                <a:solidFill>
                  <a:schemeClr val="tx1"/>
                </a:solidFill>
              </a:rPr>
              <a:t>Denial of tenancy agreements/social housing</a:t>
            </a:r>
          </a:p>
          <a:p>
            <a:endParaRPr lang="en-GB" dirty="0" smtClean="0">
              <a:solidFill>
                <a:schemeClr val="tx1"/>
              </a:solidFill>
            </a:endParaRPr>
          </a:p>
          <a:p>
            <a:r>
              <a:rPr lang="en-GB" dirty="0" smtClean="0">
                <a:solidFill>
                  <a:schemeClr val="tx1"/>
                </a:solidFill>
              </a:rPr>
              <a:t>Estate agents’ refusal to let</a:t>
            </a:r>
          </a:p>
          <a:p>
            <a:r>
              <a:rPr lang="en-GB" dirty="0" smtClean="0">
                <a:solidFill>
                  <a:schemeClr val="tx1"/>
                </a:solidFill>
              </a:rPr>
              <a:t>Roma offered substandard/inadequate social housing for needs</a:t>
            </a:r>
          </a:p>
          <a:p>
            <a:endParaRPr lang="en-GB" dirty="0" smtClean="0">
              <a:solidFill>
                <a:schemeClr val="tx1"/>
              </a:solidFill>
            </a:endParaRPr>
          </a:p>
          <a:p>
            <a:endParaRPr lang="en-GB" b="1" dirty="0" smtClean="0">
              <a:solidFill>
                <a:schemeClr val="tx1"/>
              </a:solidFill>
            </a:endParaRPr>
          </a:p>
          <a:p>
            <a:endParaRPr lang="en-GB" dirty="0">
              <a:solidFill>
                <a:schemeClr val="tx1"/>
              </a:solidFill>
            </a:endParaRPr>
          </a:p>
          <a:p>
            <a:pPr lvl="0"/>
            <a:endParaRPr lang="en-GB" dirty="0" smtClean="0">
              <a:solidFill>
                <a:schemeClr val="tx1"/>
              </a:solidFill>
            </a:endParaRPr>
          </a:p>
          <a:p>
            <a:pPr lvl="0"/>
            <a:endParaRPr lang="en-GB" dirty="0" smtClean="0">
              <a:solidFill>
                <a:schemeClr val="tx1"/>
              </a:solidFill>
            </a:endParaRPr>
          </a:p>
          <a:p>
            <a:pPr lvl="0"/>
            <a:endParaRPr lang="en-GB" dirty="0">
              <a:solidFill>
                <a:schemeClr val="tx1"/>
              </a:solidFill>
            </a:endParaRPr>
          </a:p>
          <a:p>
            <a:endParaRPr lang="en-GB" b="1" dirty="0" smtClean="0"/>
          </a:p>
          <a:p>
            <a:pPr lvl="1"/>
            <a:endParaRPr lang="en-GB" b="1" dirty="0" smtClean="0"/>
          </a:p>
          <a:p>
            <a:pPr lvl="1"/>
            <a:endParaRPr lang="en-GB" b="1" dirty="0"/>
          </a:p>
        </p:txBody>
      </p:sp>
      <p:sp>
        <p:nvSpPr>
          <p:cNvPr id="4" name="Text Placeholder 3"/>
          <p:cNvSpPr>
            <a:spLocks noGrp="1"/>
          </p:cNvSpPr>
          <p:nvPr>
            <p:ph type="body" sz="quarter" idx="13"/>
          </p:nvPr>
        </p:nvSpPr>
        <p:spPr/>
        <p:txBody>
          <a:bodyPr/>
          <a:lstStyle/>
          <a:p>
            <a:r>
              <a:rPr lang="en-GB" dirty="0"/>
              <a:t>Discrimination on basis of race and ethnic origin</a:t>
            </a:r>
          </a:p>
          <a:p>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9"/>
          </p:nvPr>
        </p:nvSpPr>
        <p:spPr/>
        <p:txBody>
          <a:bodyPr/>
          <a:lstStyle/>
          <a:p>
            <a:r>
              <a:rPr lang="en-GB" dirty="0" smtClean="0"/>
              <a:t>08</a:t>
            </a:r>
            <a:endParaRPr lang="en-GB" dirty="0"/>
          </a:p>
        </p:txBody>
      </p:sp>
    </p:spTree>
    <p:extLst>
      <p:ext uri="{BB962C8B-B14F-4D97-AF65-F5344CB8AC3E}">
        <p14:creationId xmlns:p14="http://schemas.microsoft.com/office/powerpoint/2010/main" val="2300339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Multiple discrimination</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marL="12700" indent="0">
              <a:buNone/>
            </a:pPr>
            <a:r>
              <a:rPr lang="en-GB" b="1" dirty="0">
                <a:solidFill>
                  <a:schemeClr val="tx1"/>
                </a:solidFill>
              </a:rPr>
              <a:t>Challenges in evaluating and tackling intersectional and multiple </a:t>
            </a:r>
            <a:r>
              <a:rPr lang="en-GB" b="1" dirty="0" smtClean="0">
                <a:solidFill>
                  <a:schemeClr val="tx1"/>
                </a:solidFill>
              </a:rPr>
              <a:t>discrimination:</a:t>
            </a:r>
          </a:p>
          <a:p>
            <a:pPr marL="12700" indent="0">
              <a:buNone/>
            </a:pPr>
            <a:endParaRPr lang="en-GB" b="1" dirty="0" smtClean="0">
              <a:solidFill>
                <a:schemeClr val="tx1"/>
              </a:solidFill>
            </a:endParaRPr>
          </a:p>
          <a:p>
            <a:r>
              <a:rPr lang="en-GB" dirty="0" smtClean="0">
                <a:solidFill>
                  <a:schemeClr val="tx1"/>
                </a:solidFill>
              </a:rPr>
              <a:t>Lack research/evidence</a:t>
            </a:r>
          </a:p>
          <a:p>
            <a:r>
              <a:rPr lang="en-GB" dirty="0" smtClean="0">
                <a:solidFill>
                  <a:schemeClr val="tx1"/>
                </a:solidFill>
              </a:rPr>
              <a:t>Under reporting</a:t>
            </a:r>
          </a:p>
          <a:p>
            <a:r>
              <a:rPr lang="en-GB" dirty="0" smtClean="0">
                <a:solidFill>
                  <a:schemeClr val="tx1"/>
                </a:solidFill>
              </a:rPr>
              <a:t>No protection at EU level – giving rise to uneven protection</a:t>
            </a:r>
          </a:p>
          <a:p>
            <a:pPr marL="12700" indent="0">
              <a:buNone/>
            </a:pPr>
            <a:endParaRPr lang="en-GB" b="1" dirty="0" smtClean="0">
              <a:solidFill>
                <a:schemeClr val="tx1"/>
              </a:solidFill>
            </a:endParaRPr>
          </a:p>
          <a:p>
            <a:pPr marL="12700" indent="0">
              <a:buNone/>
            </a:pPr>
            <a:r>
              <a:rPr lang="en-GB" b="1" dirty="0" smtClean="0">
                <a:solidFill>
                  <a:schemeClr val="tx1"/>
                </a:solidFill>
              </a:rPr>
              <a:t>Commonly </a:t>
            </a:r>
            <a:r>
              <a:rPr lang="en-GB" b="1" dirty="0">
                <a:solidFill>
                  <a:schemeClr val="tx1"/>
                </a:solidFill>
              </a:rPr>
              <a:t>observed forms of multiple </a:t>
            </a:r>
            <a:r>
              <a:rPr lang="en-GB" b="1" dirty="0" smtClean="0">
                <a:solidFill>
                  <a:schemeClr val="tx1"/>
                </a:solidFill>
              </a:rPr>
              <a:t>discrimination: </a:t>
            </a:r>
          </a:p>
          <a:p>
            <a:r>
              <a:rPr lang="en-GB" dirty="0">
                <a:solidFill>
                  <a:schemeClr val="tx1"/>
                </a:solidFill>
              </a:rPr>
              <a:t>most commonly observed </a:t>
            </a:r>
            <a:r>
              <a:rPr lang="en-GB" dirty="0" smtClean="0">
                <a:solidFill>
                  <a:schemeClr val="tx1"/>
                </a:solidFill>
              </a:rPr>
              <a:t>forms: race </a:t>
            </a:r>
            <a:r>
              <a:rPr lang="en-GB" dirty="0">
                <a:solidFill>
                  <a:schemeClr val="tx1"/>
                </a:solidFill>
              </a:rPr>
              <a:t>and </a:t>
            </a:r>
            <a:r>
              <a:rPr lang="en-GB" dirty="0" smtClean="0">
                <a:solidFill>
                  <a:schemeClr val="tx1"/>
                </a:solidFill>
              </a:rPr>
              <a:t>sex, </a:t>
            </a:r>
            <a:r>
              <a:rPr lang="en-GB" dirty="0">
                <a:solidFill>
                  <a:schemeClr val="tx1"/>
                </a:solidFill>
              </a:rPr>
              <a:t>often further mixed with religion or </a:t>
            </a:r>
            <a:r>
              <a:rPr lang="en-GB" dirty="0" smtClean="0">
                <a:solidFill>
                  <a:schemeClr val="tx1"/>
                </a:solidFill>
              </a:rPr>
              <a:t>belief</a:t>
            </a:r>
          </a:p>
          <a:p>
            <a:r>
              <a:rPr lang="en-GB" dirty="0">
                <a:solidFill>
                  <a:schemeClr val="tx1"/>
                </a:solidFill>
              </a:rPr>
              <a:t>dress issues for women and </a:t>
            </a:r>
            <a:r>
              <a:rPr lang="en-GB" dirty="0" smtClean="0">
                <a:solidFill>
                  <a:schemeClr val="tx1"/>
                </a:solidFill>
              </a:rPr>
              <a:t>girls</a:t>
            </a:r>
          </a:p>
          <a:p>
            <a:r>
              <a:rPr lang="en-GB" dirty="0">
                <a:solidFill>
                  <a:schemeClr val="tx1"/>
                </a:solidFill>
              </a:rPr>
              <a:t>stereotypes/assumptions made about women of some </a:t>
            </a:r>
            <a:r>
              <a:rPr lang="en-GB" dirty="0" smtClean="0">
                <a:solidFill>
                  <a:schemeClr val="tx1"/>
                </a:solidFill>
              </a:rPr>
              <a:t>nationalities</a:t>
            </a:r>
          </a:p>
          <a:p>
            <a:r>
              <a:rPr lang="en-GB" dirty="0">
                <a:solidFill>
                  <a:schemeClr val="tx1"/>
                </a:solidFill>
              </a:rPr>
              <a:t>discriminatory identity checks due to ethnic </a:t>
            </a:r>
            <a:r>
              <a:rPr lang="en-GB" dirty="0" smtClean="0">
                <a:solidFill>
                  <a:schemeClr val="tx1"/>
                </a:solidFill>
              </a:rPr>
              <a:t>origin/gender</a:t>
            </a:r>
          </a:p>
          <a:p>
            <a:r>
              <a:rPr lang="en-GB" dirty="0">
                <a:solidFill>
                  <a:schemeClr val="tx1"/>
                </a:solidFill>
              </a:rPr>
              <a:t>e</a:t>
            </a:r>
            <a:r>
              <a:rPr lang="en-GB" dirty="0" smtClean="0">
                <a:solidFill>
                  <a:schemeClr val="tx1"/>
                </a:solidFill>
              </a:rPr>
              <a:t>ducation, employment context, access to services, swimming </a:t>
            </a:r>
            <a:r>
              <a:rPr lang="en-GB" dirty="0">
                <a:solidFill>
                  <a:schemeClr val="tx1"/>
                </a:solidFill>
              </a:rPr>
              <a:t>pools, clubs and </a:t>
            </a:r>
            <a:r>
              <a:rPr lang="en-GB" dirty="0" smtClean="0">
                <a:solidFill>
                  <a:schemeClr val="tx1"/>
                </a:solidFill>
              </a:rPr>
              <a:t>discos</a:t>
            </a:r>
          </a:p>
          <a:p>
            <a:endParaRPr lang="en-GB" dirty="0">
              <a:solidFill>
                <a:schemeClr val="tx1"/>
              </a:solidFill>
            </a:endParaRPr>
          </a:p>
          <a:p>
            <a:endParaRPr lang="en-GB" dirty="0" smtClean="0">
              <a:solidFill>
                <a:schemeClr val="tx1"/>
              </a:solidFill>
            </a:endParaRPr>
          </a:p>
          <a:p>
            <a:endParaRPr lang="en-GB" dirty="0">
              <a:solidFill>
                <a:schemeClr val="tx1"/>
              </a:solidFill>
            </a:endParaRPr>
          </a:p>
          <a:p>
            <a:endParaRPr lang="en-GB" dirty="0"/>
          </a:p>
        </p:txBody>
      </p:sp>
      <p:sp>
        <p:nvSpPr>
          <p:cNvPr id="4" name="Text Placeholder 3"/>
          <p:cNvSpPr>
            <a:spLocks noGrp="1"/>
          </p:cNvSpPr>
          <p:nvPr>
            <p:ph type="body" sz="quarter" idx="13"/>
          </p:nvPr>
        </p:nvSpPr>
        <p:spPr/>
        <p:txBody>
          <a:bodyPr/>
          <a:lstStyle/>
          <a:p>
            <a:r>
              <a:rPr lang="en-GB" dirty="0" smtClean="0"/>
              <a:t>Discrimination on Basis of Race and Ethnic Origin</a:t>
            </a:r>
            <a:endParaRPr lang="en-GB" dirty="0"/>
          </a:p>
        </p:txBody>
      </p:sp>
      <p:sp>
        <p:nvSpPr>
          <p:cNvPr id="5" name="Text Placeholder 4"/>
          <p:cNvSpPr>
            <a:spLocks noGrp="1"/>
          </p:cNvSpPr>
          <p:nvPr>
            <p:ph type="body" sz="quarter" idx="14"/>
          </p:nvPr>
        </p:nvSpPr>
        <p:spPr/>
        <p:txBody>
          <a:bodyPr/>
          <a:lstStyle/>
          <a:p>
            <a:endParaRPr lang="en-GB" dirty="0"/>
          </a:p>
        </p:txBody>
      </p:sp>
      <p:sp>
        <p:nvSpPr>
          <p:cNvPr id="6" name="Text Placeholder 5"/>
          <p:cNvSpPr>
            <a:spLocks noGrp="1"/>
          </p:cNvSpPr>
          <p:nvPr>
            <p:ph type="body" sz="quarter" idx="19"/>
          </p:nvPr>
        </p:nvSpPr>
        <p:spPr/>
        <p:txBody>
          <a:bodyPr/>
          <a:lstStyle/>
          <a:p>
            <a:r>
              <a:rPr lang="en-GB" dirty="0" smtClean="0"/>
              <a:t>09</a:t>
            </a:r>
            <a:endParaRPr lang="en-GB" dirty="0"/>
          </a:p>
        </p:txBody>
      </p:sp>
    </p:spTree>
    <p:extLst>
      <p:ext uri="{BB962C8B-B14F-4D97-AF65-F5344CB8AC3E}">
        <p14:creationId xmlns:p14="http://schemas.microsoft.com/office/powerpoint/2010/main" val="49106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EHRC template">
  <a:themeElements>
    <a:clrScheme name="EHRC">
      <a:dk1>
        <a:sysClr val="windowText" lastClr="000000"/>
      </a:dk1>
      <a:lt1>
        <a:sysClr val="window" lastClr="FFFFFF"/>
      </a:lt1>
      <a:dk2>
        <a:srgbClr val="1F497D"/>
      </a:dk2>
      <a:lt2>
        <a:srgbClr val="EEECE1"/>
      </a:lt2>
      <a:accent1>
        <a:srgbClr val="C4D600"/>
      </a:accent1>
      <a:accent2>
        <a:srgbClr val="AF1685"/>
      </a:accent2>
      <a:accent3>
        <a:srgbClr val="505759"/>
      </a:accent3>
      <a:accent4>
        <a:srgbClr val="F4DA40"/>
      </a:accent4>
      <a:accent5>
        <a:srgbClr val="009FDF"/>
      </a:accent5>
      <a:accent6>
        <a:srgbClr val="ED8B00"/>
      </a:accent6>
      <a:hlink>
        <a:srgbClr val="D40F7D"/>
      </a:hlink>
      <a:folHlink>
        <a:srgbClr val="D9D9D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5317A01585AF40AE7132C960BF0A56" ma:contentTypeVersion="1" ma:contentTypeDescription="Create a new document." ma:contentTypeScope="" ma:versionID="c6d7ceeec6db8daa576f39b1ae2ba2b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77493D-E71F-4D2A-8A89-440E79B65E2B}">
  <ds:schemaRefs>
    <ds:schemaRef ds:uri="http://schemas.microsoft.com/office/2006/documentManagement/types"/>
    <ds:schemaRef ds:uri="http://schemas.microsoft.com/sharepoint/v3"/>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1C3822F-3BE2-45FA-A8E7-456A39D6E258}">
  <ds:schemaRefs>
    <ds:schemaRef ds:uri="http://schemas.microsoft.com/sharepoint/v3/contenttype/forms"/>
  </ds:schemaRefs>
</ds:datastoreItem>
</file>

<file path=customXml/itemProps3.xml><?xml version="1.0" encoding="utf-8"?>
<ds:datastoreItem xmlns:ds="http://schemas.openxmlformats.org/officeDocument/2006/customXml" ds:itemID="{1FD5E43D-A187-4665-A429-DE99C409A2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EHRC template</Template>
  <TotalTime>0</TotalTime>
  <Words>4848</Words>
  <Application>Microsoft Macintosh PowerPoint</Application>
  <PresentationFormat>Bildschirmpräsentation (4:3)</PresentationFormat>
  <Paragraphs>510</Paragraphs>
  <Slides>14</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Georgia</vt:lpstr>
      <vt:lpstr>EHRC template</vt:lpstr>
      <vt:lpstr>PowerPoint-Präsentation</vt:lpstr>
      <vt:lpstr>Equinet Legal Working Group</vt:lpstr>
      <vt:lpstr>Overview</vt:lpstr>
      <vt:lpstr>Legal framework </vt:lpstr>
      <vt:lpstr>Prevalence of discrimination: discrimination, hate speech and hate crime </vt:lpstr>
      <vt:lpstr>Prevalence of Discrimination (2):  Media/Politicians</vt:lpstr>
      <vt:lpstr>Prevalence of discrimination: (3) State action</vt:lpstr>
      <vt:lpstr>Discrimination against Roma people: housing </vt:lpstr>
      <vt:lpstr>Multiple discrimination </vt:lpstr>
      <vt:lpstr>Legal challenges, obstacles and tools</vt:lpstr>
      <vt:lpstr>Good Practices </vt:lpstr>
      <vt:lpstr>Concluding Thoughts</vt:lpstr>
      <vt:lpstr>Thank you</vt:lpstr>
      <vt:lpstr>PowerPoint-Präsentation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Brookes</dc:creator>
  <cp:lastModifiedBy>I6042802</cp:lastModifiedBy>
  <cp:revision>86</cp:revision>
  <cp:lastPrinted>2016-11-07T17:33:05Z</cp:lastPrinted>
  <dcterms:created xsi:type="dcterms:W3CDTF">2015-10-02T12:54:42Z</dcterms:created>
  <dcterms:modified xsi:type="dcterms:W3CDTF">2016-11-08T12:17:26Z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0x010100EB5317A01585AF40AE7132C960BF0A56</vt:lpwstr>
  </property>
</Properties>
</file>