
<file path=[Content_Types].xml><?xml version="1.0" encoding="utf-8"?>
<Types xmlns="http://schemas.openxmlformats.org/package/2006/content-types">
  <Default Extension="xml" ContentType="application/xml"/>
  <Default Extension="mp4" ContentType="video/mp4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58" r:id="rId5"/>
    <p:sldId id="261" r:id="rId6"/>
    <p:sldId id="285" r:id="rId7"/>
    <p:sldId id="286" r:id="rId8"/>
    <p:sldId id="288" r:id="rId9"/>
    <p:sldId id="287" r:id="rId10"/>
    <p:sldId id="289" r:id="rId11"/>
    <p:sldId id="274" r:id="rId12"/>
    <p:sldId id="282" r:id="rId13"/>
    <p:sldId id="266" r:id="rId14"/>
  </p:sldIdLst>
  <p:sldSz cx="9144000" cy="6845300"/>
  <p:notesSz cx="6797675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3"/>
  </p:normalViewPr>
  <p:slideViewPr>
    <p:cSldViewPr>
      <p:cViewPr>
        <p:scale>
          <a:sx n="70" d="100"/>
          <a:sy n="70" d="100"/>
        </p:scale>
        <p:origin x="2840" y="124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1932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72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837" y="0"/>
            <a:ext cx="2945659" cy="4972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033C7F-E66C-4A24-A0C5-CED7153610A2}" type="datetimeFigureOut">
              <a:rPr lang="nl-NL" smtClean="0"/>
              <a:t>08-11-16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2813" y="742950"/>
            <a:ext cx="4972050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9387"/>
            <a:ext cx="2945659" cy="4949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837" y="9429387"/>
            <a:ext cx="2945659" cy="4949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7A3D3F-3607-4314-BAA8-C9924152E64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8571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Relationship Id="rId3" Type="http://schemas.openxmlformats.org/officeDocument/2006/relationships/image" Target="../media/image5.png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Relationship Id="rId3" Type="http://schemas.openxmlformats.org/officeDocument/2006/relationships/image" Target="../media/image5.png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Relationship Id="rId3" Type="http://schemas.openxmlformats.org/officeDocument/2006/relationships/image" Target="../media/image5.png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Relationship Id="rId3" Type="http://schemas.openxmlformats.org/officeDocument/2006/relationships/image" Target="../media/image5.png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Relationship Id="rId3" Type="http://schemas.openxmlformats.org/officeDocument/2006/relationships/image" Target="../media/image5.png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4714693"/>
            <a:ext cx="5438140" cy="4468369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A3D3F-3607-4314-BAA8-C9924152E643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00619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4714693"/>
            <a:ext cx="5438140" cy="4468369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A3D3F-3607-4314-BAA8-C9924152E643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99554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4714693"/>
            <a:ext cx="5438140" cy="4468369"/>
          </a:xfrm>
          <a:prstGeom prst="rect">
            <a:avLst/>
          </a:prstGeo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1200" spc="-10" dirty="0" err="1" smtClean="0">
                <a:solidFill>
                  <a:srgbClr val="706F6F"/>
                </a:solidFill>
                <a:latin typeface="+mn-lt"/>
                <a:cs typeface="Calibri"/>
              </a:rPr>
              <a:t>Interfederaal</a:t>
            </a:r>
            <a:r>
              <a:rPr lang="fr-BE" sz="1200" spc="-10" dirty="0" smtClean="0">
                <a:solidFill>
                  <a:srgbClr val="706F6F"/>
                </a:solidFill>
                <a:latin typeface="+mn-lt"/>
                <a:cs typeface="Calibri"/>
              </a:rPr>
              <a:t> (</a:t>
            </a:r>
            <a:r>
              <a:rPr lang="nl-BE" sz="1200" spc="-10" dirty="0" smtClean="0">
                <a:solidFill>
                  <a:srgbClr val="706F6F"/>
                </a:solidFill>
                <a:latin typeface="+mn-lt"/>
                <a:cs typeface="Calibri"/>
              </a:rPr>
              <a:t>Samenwerkingsakkoord 12/06/2013 tussen federale overheid, gemeenschappen en gewesten)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1200" spc="-10" dirty="0" smtClean="0">
                <a:solidFill>
                  <a:srgbClr val="706F6F"/>
                </a:solidFill>
                <a:latin typeface="+mn-lt"/>
                <a:cs typeface="Calibri"/>
              </a:rPr>
              <a:t>Lokale contactpunten!</a:t>
            </a:r>
            <a:r>
              <a:rPr lang="nl-BE" sz="1200" spc="-10" baseline="0" dirty="0" smtClean="0">
                <a:solidFill>
                  <a:srgbClr val="706F6F"/>
                </a:solidFill>
                <a:latin typeface="+mn-lt"/>
                <a:cs typeface="Calibri"/>
              </a:rPr>
              <a:t> </a:t>
            </a:r>
            <a:endParaRPr lang="nl-BE" sz="1200" spc="-10" dirty="0" smtClean="0">
              <a:solidFill>
                <a:srgbClr val="706F6F"/>
              </a:solidFill>
              <a:latin typeface="+mn-lt"/>
              <a:cs typeface="Calibri"/>
            </a:endParaRPr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A3D3F-3607-4314-BAA8-C9924152E643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76010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4714693"/>
            <a:ext cx="5438140" cy="4468369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A3D3F-3607-4314-BAA8-C9924152E643}" type="slidenum">
              <a:rPr lang="nl-NL" smtClean="0"/>
              <a:t>3</a:t>
            </a:fld>
            <a:endParaRPr lang="nl-NL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22" y="4754477"/>
            <a:ext cx="1841037" cy="4268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00364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4714693"/>
            <a:ext cx="5438140" cy="4468369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A3D3F-3607-4314-BAA8-C9924152E643}" type="slidenum">
              <a:rPr lang="nl-NL" smtClean="0"/>
              <a:t>4</a:t>
            </a:fld>
            <a:endParaRPr lang="nl-NL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22" y="4754477"/>
            <a:ext cx="1841037" cy="4268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00364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4714693"/>
            <a:ext cx="5438140" cy="4468369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A3D3F-3607-4314-BAA8-C9924152E643}" type="slidenum">
              <a:rPr lang="nl-NL" smtClean="0"/>
              <a:t>5</a:t>
            </a:fld>
            <a:endParaRPr lang="nl-NL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22" y="4754477"/>
            <a:ext cx="1841037" cy="4268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00364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4714693"/>
            <a:ext cx="5438140" cy="4468369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A3D3F-3607-4314-BAA8-C9924152E643}" type="slidenum">
              <a:rPr lang="nl-NL" smtClean="0"/>
              <a:t>6</a:t>
            </a:fld>
            <a:endParaRPr lang="nl-NL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22" y="4754477"/>
            <a:ext cx="1841037" cy="4268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00364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4714693"/>
            <a:ext cx="5438140" cy="4468369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A3D3F-3607-4314-BAA8-C9924152E643}" type="slidenum">
              <a:rPr lang="nl-NL" smtClean="0"/>
              <a:t>7</a:t>
            </a:fld>
            <a:endParaRPr lang="nl-NL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22" y="4754477"/>
            <a:ext cx="1841037" cy="4268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00364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4714693"/>
            <a:ext cx="5438140" cy="4468369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A3D3F-3607-4314-BAA8-C9924152E643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00364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4714693"/>
            <a:ext cx="5438140" cy="4468369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A3D3F-3607-4314-BAA8-C9924152E643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0036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1" y="2122044"/>
            <a:ext cx="7772400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33369"/>
            <a:ext cx="6400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7" name="object 2"/>
          <p:cNvSpPr/>
          <p:nvPr userDrawn="1"/>
        </p:nvSpPr>
        <p:spPr>
          <a:xfrm>
            <a:off x="0" y="6228002"/>
            <a:ext cx="9144000" cy="617297"/>
          </a:xfrm>
          <a:custGeom>
            <a:avLst/>
            <a:gdLst/>
            <a:ahLst/>
            <a:cxnLst/>
            <a:rect l="l" t="t" r="r" b="b"/>
            <a:pathLst>
              <a:path w="9144000" h="612140">
                <a:moveTo>
                  <a:pt x="0" y="612000"/>
                </a:moveTo>
                <a:lnTo>
                  <a:pt x="9144000" y="612000"/>
                </a:lnTo>
                <a:lnTo>
                  <a:pt x="9144000" y="0"/>
                </a:lnTo>
                <a:lnTo>
                  <a:pt x="0" y="0"/>
                </a:lnTo>
                <a:lnTo>
                  <a:pt x="0" y="612000"/>
                </a:lnTo>
                <a:close/>
              </a:path>
            </a:pathLst>
          </a:custGeom>
          <a:solidFill>
            <a:srgbClr val="A106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0"/>
          <p:cNvSpPr txBox="1"/>
          <p:nvPr userDrawn="1"/>
        </p:nvSpPr>
        <p:spPr>
          <a:xfrm>
            <a:off x="1425500" y="6305303"/>
            <a:ext cx="3225800" cy="128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indent="0" algn="l" defTabSz="914400" rtl="0" eaLnBrk="1" fontAlgn="auto" latinLnBrk="0" hangingPunct="1">
              <a:lnSpc>
                <a:spcPts val="95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900" spc="65" dirty="0" smtClean="0">
                <a:solidFill>
                  <a:srgbClr val="B1B9DF"/>
                </a:solidFill>
                <a:latin typeface="+mn-lt"/>
                <a:cs typeface="Calibri"/>
              </a:rPr>
              <a:t>mars 16  </a:t>
            </a:r>
            <a:r>
              <a:rPr lang="fr-BE" sz="900" dirty="0" smtClean="0">
                <a:solidFill>
                  <a:srgbClr val="B1B9DF"/>
                </a:solidFill>
                <a:latin typeface="+mn-lt"/>
                <a:cs typeface="Calibri"/>
              </a:rPr>
              <a:t>•   p </a:t>
            </a:r>
            <a:fld id="{52AEBD89-BA29-4A95-A005-5D827E887842}" type="slidenum">
              <a:rPr lang="fr-BE" sz="900" smtClean="0">
                <a:solidFill>
                  <a:srgbClr val="B1B9DF"/>
                </a:solidFill>
                <a:latin typeface="+mn-lt"/>
                <a:cs typeface="Calibri"/>
              </a:rPr>
              <a:pPr marL="12700" marR="0" indent="0" algn="l" defTabSz="914400" rtl="0" eaLnBrk="1" fontAlgn="auto" latinLnBrk="0" hangingPunct="1">
                <a:lnSpc>
                  <a:spcPts val="95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sz="900" dirty="0">
              <a:latin typeface="Calibri"/>
              <a:cs typeface="Calibri"/>
            </a:endParaRPr>
          </a:p>
        </p:txBody>
      </p:sp>
      <p:pic>
        <p:nvPicPr>
          <p:cNvPr id="9" name="E4A8E6AA-E889-4EFE-8527-145F398573A6" descr="D02D8D6E-67A0-4745-A115-D6F079403F18@home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290096"/>
            <a:ext cx="820191" cy="25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A10656"/>
                </a:solidFill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object 2"/>
          <p:cNvSpPr/>
          <p:nvPr userDrawn="1"/>
        </p:nvSpPr>
        <p:spPr>
          <a:xfrm>
            <a:off x="0" y="6228002"/>
            <a:ext cx="9144000" cy="617297"/>
          </a:xfrm>
          <a:custGeom>
            <a:avLst/>
            <a:gdLst/>
            <a:ahLst/>
            <a:cxnLst/>
            <a:rect l="l" t="t" r="r" b="b"/>
            <a:pathLst>
              <a:path w="9144000" h="612140">
                <a:moveTo>
                  <a:pt x="0" y="612000"/>
                </a:moveTo>
                <a:lnTo>
                  <a:pt x="9144000" y="612000"/>
                </a:lnTo>
                <a:lnTo>
                  <a:pt x="9144000" y="0"/>
                </a:lnTo>
                <a:lnTo>
                  <a:pt x="0" y="0"/>
                </a:lnTo>
                <a:lnTo>
                  <a:pt x="0" y="612000"/>
                </a:lnTo>
                <a:close/>
              </a:path>
            </a:pathLst>
          </a:custGeom>
          <a:solidFill>
            <a:srgbClr val="A106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0"/>
          <p:cNvSpPr txBox="1"/>
          <p:nvPr userDrawn="1"/>
        </p:nvSpPr>
        <p:spPr>
          <a:xfrm>
            <a:off x="1425500" y="6305303"/>
            <a:ext cx="3225800" cy="128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indent="0" algn="l" defTabSz="914400" rtl="0" eaLnBrk="1" fontAlgn="auto" latinLnBrk="0" hangingPunct="1">
              <a:lnSpc>
                <a:spcPts val="95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900" spc="65" dirty="0" smtClean="0">
                <a:solidFill>
                  <a:srgbClr val="B1B9DF"/>
                </a:solidFill>
                <a:latin typeface="+mn-lt"/>
                <a:cs typeface="Calibri"/>
              </a:rPr>
              <a:t>mars 16  </a:t>
            </a:r>
            <a:r>
              <a:rPr lang="fr-BE" sz="900" dirty="0" smtClean="0">
                <a:solidFill>
                  <a:srgbClr val="B1B9DF"/>
                </a:solidFill>
                <a:latin typeface="+mn-lt"/>
                <a:cs typeface="Calibri"/>
              </a:rPr>
              <a:t>•   p </a:t>
            </a:r>
            <a:fld id="{52AEBD89-BA29-4A95-A005-5D827E887842}" type="slidenum">
              <a:rPr lang="fr-BE" sz="900" smtClean="0">
                <a:solidFill>
                  <a:srgbClr val="B1B9DF"/>
                </a:solidFill>
                <a:latin typeface="+mn-lt"/>
                <a:cs typeface="Calibri"/>
              </a:rPr>
              <a:pPr marL="12700" marR="0" indent="0" algn="l" defTabSz="914400" rtl="0" eaLnBrk="1" fontAlgn="auto" latinLnBrk="0" hangingPunct="1">
                <a:lnSpc>
                  <a:spcPts val="95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sz="900" dirty="0">
              <a:latin typeface="Calibri"/>
              <a:cs typeface="Calibri"/>
            </a:endParaRPr>
          </a:p>
        </p:txBody>
      </p:sp>
      <p:pic>
        <p:nvPicPr>
          <p:cNvPr id="9" name="E4A8E6AA-E889-4EFE-8527-145F398573A6" descr="D02D8D6E-67A0-4745-A115-D6F079403F18@home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290096"/>
            <a:ext cx="820191" cy="25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A10656"/>
                </a:solidFill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4419"/>
            <a:ext cx="397764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4419"/>
            <a:ext cx="397764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object 2"/>
          <p:cNvSpPr/>
          <p:nvPr userDrawn="1"/>
        </p:nvSpPr>
        <p:spPr>
          <a:xfrm>
            <a:off x="0" y="6228002"/>
            <a:ext cx="9144000" cy="617297"/>
          </a:xfrm>
          <a:custGeom>
            <a:avLst/>
            <a:gdLst/>
            <a:ahLst/>
            <a:cxnLst/>
            <a:rect l="l" t="t" r="r" b="b"/>
            <a:pathLst>
              <a:path w="9144000" h="612140">
                <a:moveTo>
                  <a:pt x="0" y="612000"/>
                </a:moveTo>
                <a:lnTo>
                  <a:pt x="9144000" y="612000"/>
                </a:lnTo>
                <a:lnTo>
                  <a:pt x="9144000" y="0"/>
                </a:lnTo>
                <a:lnTo>
                  <a:pt x="0" y="0"/>
                </a:lnTo>
                <a:lnTo>
                  <a:pt x="0" y="612000"/>
                </a:lnTo>
                <a:close/>
              </a:path>
            </a:pathLst>
          </a:custGeom>
          <a:solidFill>
            <a:srgbClr val="A106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10"/>
          <p:cNvSpPr txBox="1"/>
          <p:nvPr userDrawn="1"/>
        </p:nvSpPr>
        <p:spPr>
          <a:xfrm>
            <a:off x="1425500" y="6305303"/>
            <a:ext cx="3225800" cy="128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indent="0" algn="l" defTabSz="914400" rtl="0" eaLnBrk="1" fontAlgn="auto" latinLnBrk="0" hangingPunct="1">
              <a:lnSpc>
                <a:spcPts val="95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900" spc="65" dirty="0" smtClean="0">
                <a:solidFill>
                  <a:srgbClr val="B1B9DF"/>
                </a:solidFill>
                <a:latin typeface="+mn-lt"/>
                <a:cs typeface="Calibri"/>
              </a:rPr>
              <a:t>mars 16  </a:t>
            </a:r>
            <a:r>
              <a:rPr lang="fr-BE" sz="900" dirty="0" smtClean="0">
                <a:solidFill>
                  <a:srgbClr val="B1B9DF"/>
                </a:solidFill>
                <a:latin typeface="+mn-lt"/>
                <a:cs typeface="Calibri"/>
              </a:rPr>
              <a:t>•   p </a:t>
            </a:r>
            <a:fld id="{52AEBD89-BA29-4A95-A005-5D827E887842}" type="slidenum">
              <a:rPr lang="fr-BE" sz="900" smtClean="0">
                <a:solidFill>
                  <a:srgbClr val="B1B9DF"/>
                </a:solidFill>
                <a:latin typeface="+mn-lt"/>
                <a:cs typeface="Calibri"/>
              </a:rPr>
              <a:pPr marL="12700" marR="0" indent="0" algn="l" defTabSz="914400" rtl="0" eaLnBrk="1" fontAlgn="auto" latinLnBrk="0" hangingPunct="1">
                <a:lnSpc>
                  <a:spcPts val="95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sz="900" dirty="0">
              <a:latin typeface="Calibri"/>
              <a:cs typeface="Calibri"/>
            </a:endParaRPr>
          </a:p>
        </p:txBody>
      </p:sp>
      <p:pic>
        <p:nvPicPr>
          <p:cNvPr id="10" name="E4A8E6AA-E889-4EFE-8527-145F398573A6" descr="D02D8D6E-67A0-4745-A115-D6F079403F18@home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290096"/>
            <a:ext cx="820191" cy="25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A10656"/>
                </a:solidFill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11/8/16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498002" y="2636998"/>
            <a:ext cx="1999614" cy="1999614"/>
          </a:xfrm>
          <a:custGeom>
            <a:avLst/>
            <a:gdLst/>
            <a:ahLst/>
            <a:cxnLst/>
            <a:rect l="l" t="t" r="r" b="b"/>
            <a:pathLst>
              <a:path w="1999615" h="1999614">
                <a:moveTo>
                  <a:pt x="1749209" y="0"/>
                </a:moveTo>
                <a:lnTo>
                  <a:pt x="250024" y="0"/>
                </a:lnTo>
                <a:lnTo>
                  <a:pt x="205232" y="4046"/>
                </a:lnTo>
                <a:lnTo>
                  <a:pt x="163012" y="15707"/>
                </a:lnTo>
                <a:lnTo>
                  <a:pt x="124085" y="34262"/>
                </a:lnTo>
                <a:lnTo>
                  <a:pt x="89171" y="58990"/>
                </a:lnTo>
                <a:lnTo>
                  <a:pt x="58990" y="89171"/>
                </a:lnTo>
                <a:lnTo>
                  <a:pt x="34262" y="124085"/>
                </a:lnTo>
                <a:lnTo>
                  <a:pt x="15707" y="163012"/>
                </a:lnTo>
                <a:lnTo>
                  <a:pt x="4046" y="205232"/>
                </a:lnTo>
                <a:lnTo>
                  <a:pt x="0" y="250024"/>
                </a:lnTo>
                <a:lnTo>
                  <a:pt x="0" y="1749221"/>
                </a:lnTo>
                <a:lnTo>
                  <a:pt x="4046" y="1794010"/>
                </a:lnTo>
                <a:lnTo>
                  <a:pt x="15707" y="1836227"/>
                </a:lnTo>
                <a:lnTo>
                  <a:pt x="34262" y="1875152"/>
                </a:lnTo>
                <a:lnTo>
                  <a:pt x="58990" y="1910064"/>
                </a:lnTo>
                <a:lnTo>
                  <a:pt x="89171" y="1940244"/>
                </a:lnTo>
                <a:lnTo>
                  <a:pt x="124085" y="1964972"/>
                </a:lnTo>
                <a:lnTo>
                  <a:pt x="163012" y="1983526"/>
                </a:lnTo>
                <a:lnTo>
                  <a:pt x="205232" y="1995187"/>
                </a:lnTo>
                <a:lnTo>
                  <a:pt x="250024" y="1999233"/>
                </a:lnTo>
                <a:lnTo>
                  <a:pt x="1749209" y="1999233"/>
                </a:lnTo>
                <a:lnTo>
                  <a:pt x="1794001" y="1995187"/>
                </a:lnTo>
                <a:lnTo>
                  <a:pt x="1836219" y="1983526"/>
                </a:lnTo>
                <a:lnTo>
                  <a:pt x="1875145" y="1964972"/>
                </a:lnTo>
                <a:lnTo>
                  <a:pt x="1910057" y="1940244"/>
                </a:lnTo>
                <a:lnTo>
                  <a:pt x="1940236" y="1910064"/>
                </a:lnTo>
                <a:lnTo>
                  <a:pt x="1964962" y="1875152"/>
                </a:lnTo>
                <a:lnTo>
                  <a:pt x="1983515" y="1836227"/>
                </a:lnTo>
                <a:lnTo>
                  <a:pt x="1995174" y="1794010"/>
                </a:lnTo>
                <a:lnTo>
                  <a:pt x="1999221" y="1749221"/>
                </a:lnTo>
                <a:lnTo>
                  <a:pt x="1999221" y="250024"/>
                </a:lnTo>
                <a:lnTo>
                  <a:pt x="1995174" y="205232"/>
                </a:lnTo>
                <a:lnTo>
                  <a:pt x="1983515" y="163012"/>
                </a:lnTo>
                <a:lnTo>
                  <a:pt x="1964962" y="124085"/>
                </a:lnTo>
                <a:lnTo>
                  <a:pt x="1940236" y="89171"/>
                </a:lnTo>
                <a:lnTo>
                  <a:pt x="1910057" y="58990"/>
                </a:lnTo>
                <a:lnTo>
                  <a:pt x="1875145" y="34262"/>
                </a:lnTo>
                <a:lnTo>
                  <a:pt x="1836219" y="15707"/>
                </a:lnTo>
                <a:lnTo>
                  <a:pt x="1794001" y="4046"/>
                </a:lnTo>
                <a:lnTo>
                  <a:pt x="1749209" y="0"/>
                </a:lnTo>
                <a:close/>
              </a:path>
            </a:pathLst>
          </a:custGeom>
          <a:solidFill>
            <a:srgbClr val="B1B9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6759719" y="3084143"/>
            <a:ext cx="1324610" cy="1174115"/>
          </a:xfrm>
          <a:custGeom>
            <a:avLst/>
            <a:gdLst/>
            <a:ahLst/>
            <a:cxnLst/>
            <a:rect l="l" t="t" r="r" b="b"/>
            <a:pathLst>
              <a:path w="1324609" h="1174114">
                <a:moveTo>
                  <a:pt x="0" y="1173607"/>
                </a:moveTo>
                <a:lnTo>
                  <a:pt x="352056" y="243103"/>
                </a:lnTo>
                <a:lnTo>
                  <a:pt x="687349" y="511352"/>
                </a:lnTo>
                <a:lnTo>
                  <a:pt x="1014260" y="184416"/>
                </a:lnTo>
                <a:lnTo>
                  <a:pt x="1324394" y="0"/>
                </a:lnTo>
              </a:path>
            </a:pathLst>
          </a:custGeom>
          <a:ln w="38099">
            <a:solidFill>
              <a:srgbClr val="580F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11/8/16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29100" y="361953"/>
            <a:ext cx="6285798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rgbClr val="A1065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584949" y="2388365"/>
            <a:ext cx="597410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66130"/>
            <a:ext cx="29260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1" y="6366130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11/8/16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1" y="6366130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7.xml"/><Relationship Id="rId5" Type="http://schemas.openxmlformats.org/officeDocument/2006/relationships/image" Target="../media/image1.png"/><Relationship Id="rId6" Type="http://schemas.openxmlformats.org/officeDocument/2006/relationships/image" Target="../media/image9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9144000" cy="6845288"/>
          </a:xfrm>
          <a:custGeom>
            <a:avLst/>
            <a:gdLst/>
            <a:ahLst/>
            <a:cxnLst/>
            <a:rect l="l" t="t" r="r" b="b"/>
            <a:pathLst>
              <a:path w="9144000" h="1800225">
                <a:moveTo>
                  <a:pt x="0" y="1799996"/>
                </a:moveTo>
                <a:lnTo>
                  <a:pt x="9144000" y="1799996"/>
                </a:lnTo>
                <a:lnTo>
                  <a:pt x="9144000" y="0"/>
                </a:lnTo>
                <a:lnTo>
                  <a:pt x="0" y="0"/>
                </a:lnTo>
                <a:lnTo>
                  <a:pt x="0" y="1799996"/>
                </a:lnTo>
                <a:close/>
              </a:path>
            </a:pathLst>
          </a:custGeom>
          <a:solidFill>
            <a:srgbClr val="A1065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6251"/>
            <a:ext cx="9144000" cy="3205213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39552" y="2342530"/>
            <a:ext cx="4968552" cy="24622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z="2400" spc="-5" dirty="0">
                <a:solidFill>
                  <a:srgbClr val="F28E00"/>
                </a:solidFill>
              </a:rPr>
              <a:t>Fighting Discrimination </a:t>
            </a:r>
            <a:r>
              <a:rPr lang="en-US" sz="2400" spc="-5" dirty="0" smtClean="0">
                <a:solidFill>
                  <a:srgbClr val="F28E00"/>
                </a:solidFill>
              </a:rPr>
              <a:t>on the </a:t>
            </a:r>
            <a:r>
              <a:rPr lang="en-US" sz="2400" spc="-5" dirty="0">
                <a:solidFill>
                  <a:srgbClr val="F28E00"/>
                </a:solidFill>
              </a:rPr>
              <a:t>Basis of Race and Ethnic Origin </a:t>
            </a:r>
            <a:r>
              <a:rPr lang="en-US" sz="2400" spc="-5" dirty="0" smtClean="0">
                <a:solidFill>
                  <a:srgbClr val="F28E00"/>
                </a:solidFill>
              </a:rPr>
              <a:t/>
            </a:r>
            <a:br>
              <a:rPr lang="en-US" sz="2400" spc="-5" dirty="0" smtClean="0">
                <a:solidFill>
                  <a:srgbClr val="F28E00"/>
                </a:solidFill>
              </a:rPr>
            </a:br>
            <a:r>
              <a:rPr lang="en-US" sz="2400" spc="-5" dirty="0">
                <a:solidFill>
                  <a:srgbClr val="F28E00"/>
                </a:solidFill>
              </a:rPr>
              <a:t/>
            </a:r>
            <a:br>
              <a:rPr lang="en-US" sz="2400" spc="-5" dirty="0">
                <a:solidFill>
                  <a:srgbClr val="F28E00"/>
                </a:solidFill>
              </a:rPr>
            </a:br>
            <a:r>
              <a:rPr lang="en-US" sz="2400" spc="-5" dirty="0">
                <a:solidFill>
                  <a:srgbClr val="F28E00"/>
                </a:solidFill>
              </a:rPr>
              <a:t>W</a:t>
            </a:r>
            <a:r>
              <a:rPr lang="en-US" sz="2400" spc="-5" dirty="0" smtClean="0">
                <a:solidFill>
                  <a:srgbClr val="F28E00"/>
                </a:solidFill>
              </a:rPr>
              <a:t>orkshop media</a:t>
            </a:r>
            <a:r>
              <a:rPr lang="fr-BE" sz="2400" spc="-5" dirty="0" smtClean="0">
                <a:solidFill>
                  <a:srgbClr val="F28E00"/>
                </a:solidFill>
              </a:rPr>
              <a:t/>
            </a:r>
            <a:br>
              <a:rPr lang="fr-BE" sz="2400" spc="-5" dirty="0" smtClean="0">
                <a:solidFill>
                  <a:srgbClr val="F28E00"/>
                </a:solidFill>
              </a:rPr>
            </a:br>
            <a:r>
              <a:rPr lang="fr-BE" sz="1600" spc="-5" dirty="0" smtClean="0">
                <a:solidFill>
                  <a:srgbClr val="F28E00"/>
                </a:solidFill>
              </a:rPr>
              <a:t/>
            </a:r>
            <a:br>
              <a:rPr lang="fr-BE" sz="1600" spc="-5" dirty="0" smtClean="0">
                <a:solidFill>
                  <a:srgbClr val="F28E00"/>
                </a:solidFill>
              </a:rPr>
            </a:br>
            <a:r>
              <a:rPr lang="fr-BE" sz="1600" spc="-5" dirty="0">
                <a:solidFill>
                  <a:srgbClr val="F28E00"/>
                </a:solidFill>
              </a:rPr>
              <a:t/>
            </a:r>
            <a:br>
              <a:rPr lang="fr-BE" sz="1600" spc="-5" dirty="0">
                <a:solidFill>
                  <a:srgbClr val="F28E00"/>
                </a:solidFill>
              </a:rPr>
            </a:br>
            <a:r>
              <a:rPr lang="fr-BE" sz="1600" spc="-5" dirty="0" smtClean="0">
                <a:solidFill>
                  <a:srgbClr val="F28E00"/>
                </a:solidFill>
              </a:rPr>
              <a:t/>
            </a:r>
            <a:br>
              <a:rPr lang="fr-BE" sz="1600" spc="-5" dirty="0" smtClean="0">
                <a:solidFill>
                  <a:srgbClr val="F28E00"/>
                </a:solidFill>
              </a:rPr>
            </a:br>
            <a:r>
              <a:rPr lang="fr-BE" sz="1600" spc="-5" dirty="0" smtClean="0">
                <a:solidFill>
                  <a:srgbClr val="F28E00"/>
                </a:solidFill>
              </a:rPr>
              <a:t>UNIA – Imane El </a:t>
            </a:r>
            <a:r>
              <a:rPr lang="fr-BE" sz="1600" spc="-5" dirty="0" err="1" smtClean="0">
                <a:solidFill>
                  <a:srgbClr val="F28E00"/>
                </a:solidFill>
              </a:rPr>
              <a:t>Morabet</a:t>
            </a:r>
            <a:endParaRPr sz="1600" dirty="0"/>
          </a:p>
        </p:txBody>
      </p:sp>
      <p:sp>
        <p:nvSpPr>
          <p:cNvPr id="8" name="object 8"/>
          <p:cNvSpPr/>
          <p:nvPr/>
        </p:nvSpPr>
        <p:spPr>
          <a:xfrm>
            <a:off x="1439998" y="4752002"/>
            <a:ext cx="4555489" cy="431800"/>
          </a:xfrm>
          <a:custGeom>
            <a:avLst/>
            <a:gdLst/>
            <a:ahLst/>
            <a:cxnLst/>
            <a:rect l="l" t="t" r="r" b="b"/>
            <a:pathLst>
              <a:path w="4555490" h="431800">
                <a:moveTo>
                  <a:pt x="4552848" y="326847"/>
                </a:moveTo>
                <a:lnTo>
                  <a:pt x="482" y="326847"/>
                </a:lnTo>
                <a:lnTo>
                  <a:pt x="11862" y="367993"/>
                </a:lnTo>
                <a:lnTo>
                  <a:pt x="36731" y="401321"/>
                </a:lnTo>
                <a:lnTo>
                  <a:pt x="71930" y="423650"/>
                </a:lnTo>
                <a:lnTo>
                  <a:pt x="114299" y="431799"/>
                </a:lnTo>
                <a:lnTo>
                  <a:pt x="4439031" y="431799"/>
                </a:lnTo>
                <a:lnTo>
                  <a:pt x="4481400" y="423650"/>
                </a:lnTo>
                <a:lnTo>
                  <a:pt x="4516599" y="401321"/>
                </a:lnTo>
                <a:lnTo>
                  <a:pt x="4541468" y="367993"/>
                </a:lnTo>
                <a:lnTo>
                  <a:pt x="4552848" y="326847"/>
                </a:lnTo>
                <a:close/>
              </a:path>
              <a:path w="4555490" h="431800">
                <a:moveTo>
                  <a:pt x="4555439" y="507"/>
                </a:moveTo>
                <a:lnTo>
                  <a:pt x="292" y="507"/>
                </a:lnTo>
                <a:lnTo>
                  <a:pt x="292" y="317474"/>
                </a:lnTo>
                <a:lnTo>
                  <a:pt x="0" y="317499"/>
                </a:lnTo>
                <a:lnTo>
                  <a:pt x="0" y="319430"/>
                </a:lnTo>
                <a:lnTo>
                  <a:pt x="203" y="321309"/>
                </a:lnTo>
                <a:lnTo>
                  <a:pt x="292" y="326847"/>
                </a:lnTo>
                <a:lnTo>
                  <a:pt x="4555439" y="326847"/>
                </a:lnTo>
                <a:lnTo>
                  <a:pt x="4555439" y="507"/>
                </a:lnTo>
                <a:close/>
              </a:path>
              <a:path w="4555490" h="431800">
                <a:moveTo>
                  <a:pt x="4553331" y="0"/>
                </a:moveTo>
                <a:lnTo>
                  <a:pt x="4548428" y="507"/>
                </a:lnTo>
                <a:lnTo>
                  <a:pt x="4553331" y="507"/>
                </a:lnTo>
                <a:lnTo>
                  <a:pt x="4553331" y="0"/>
                </a:lnTo>
                <a:close/>
              </a:path>
            </a:pathLst>
          </a:custGeom>
          <a:solidFill>
            <a:srgbClr val="580F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607301" y="4855254"/>
            <a:ext cx="238442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fr-BE" sz="1000" spc="85" dirty="0" smtClean="0">
                <a:solidFill>
                  <a:srgbClr val="AA9DA3"/>
                </a:solidFill>
                <a:latin typeface="Calibri"/>
                <a:cs typeface="Calibri"/>
              </a:rPr>
              <a:t>Budapest 9 </a:t>
            </a:r>
            <a:r>
              <a:rPr lang="fr-BE" sz="1000" spc="85" dirty="0" err="1" smtClean="0">
                <a:solidFill>
                  <a:srgbClr val="AA9DA3"/>
                </a:solidFill>
                <a:latin typeface="Calibri"/>
                <a:cs typeface="Calibri"/>
              </a:rPr>
              <a:t>November</a:t>
            </a:r>
            <a:r>
              <a:rPr lang="fr-BE" sz="1000" spc="85" dirty="0" smtClean="0">
                <a:solidFill>
                  <a:srgbClr val="AA9DA3"/>
                </a:solidFill>
                <a:latin typeface="Calibri"/>
                <a:cs typeface="Calibri"/>
              </a:rPr>
              <a:t> 2016 </a:t>
            </a:r>
            <a:endParaRPr sz="1000" dirty="0">
              <a:latin typeface="Calibri"/>
              <a:cs typeface="Calibri"/>
            </a:endParaRPr>
          </a:p>
        </p:txBody>
      </p:sp>
      <p:pic>
        <p:nvPicPr>
          <p:cNvPr id="15" name="E4A8E6AA-E889-4EFE-8527-145F398573A6" descr="D02D8D6E-67A0-4745-A115-D6F079403F18@hom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609" y="579397"/>
            <a:ext cx="1810791" cy="566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9144000" cy="6840220"/>
          </a:xfrm>
          <a:custGeom>
            <a:avLst/>
            <a:gdLst/>
            <a:ahLst/>
            <a:cxnLst/>
            <a:rect l="l" t="t" r="r" b="b"/>
            <a:pathLst>
              <a:path w="9144000" h="6840220">
                <a:moveTo>
                  <a:pt x="0" y="6839991"/>
                </a:moveTo>
                <a:lnTo>
                  <a:pt x="9144000" y="6839991"/>
                </a:lnTo>
                <a:lnTo>
                  <a:pt x="9144000" y="0"/>
                </a:lnTo>
                <a:lnTo>
                  <a:pt x="0" y="0"/>
                </a:lnTo>
                <a:lnTo>
                  <a:pt x="0" y="6839991"/>
                </a:lnTo>
                <a:close/>
              </a:path>
            </a:pathLst>
          </a:custGeom>
          <a:solidFill>
            <a:srgbClr val="A106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2051051"/>
            <a:ext cx="360045" cy="3115945"/>
          </a:xfrm>
          <a:custGeom>
            <a:avLst/>
            <a:gdLst/>
            <a:ahLst/>
            <a:cxnLst/>
            <a:rect l="l" t="t" r="r" b="b"/>
            <a:pathLst>
              <a:path w="360045" h="3115945">
                <a:moveTo>
                  <a:pt x="255042" y="0"/>
                </a:moveTo>
                <a:lnTo>
                  <a:pt x="0" y="0"/>
                </a:lnTo>
                <a:lnTo>
                  <a:pt x="0" y="3115144"/>
                </a:lnTo>
                <a:lnTo>
                  <a:pt x="245670" y="3115144"/>
                </a:lnTo>
                <a:lnTo>
                  <a:pt x="245695" y="3115437"/>
                </a:lnTo>
                <a:lnTo>
                  <a:pt x="247625" y="3115437"/>
                </a:lnTo>
                <a:lnTo>
                  <a:pt x="249505" y="3115233"/>
                </a:lnTo>
                <a:lnTo>
                  <a:pt x="255042" y="3115144"/>
                </a:lnTo>
                <a:lnTo>
                  <a:pt x="255042" y="3114954"/>
                </a:lnTo>
                <a:lnTo>
                  <a:pt x="296189" y="3103574"/>
                </a:lnTo>
                <a:lnTo>
                  <a:pt x="329517" y="3078705"/>
                </a:lnTo>
                <a:lnTo>
                  <a:pt x="351845" y="3043506"/>
                </a:lnTo>
                <a:lnTo>
                  <a:pt x="359995" y="3001137"/>
                </a:lnTo>
                <a:lnTo>
                  <a:pt x="359995" y="116408"/>
                </a:lnTo>
                <a:lnTo>
                  <a:pt x="351845" y="74038"/>
                </a:lnTo>
                <a:lnTo>
                  <a:pt x="329517" y="38838"/>
                </a:lnTo>
                <a:lnTo>
                  <a:pt x="296189" y="13965"/>
                </a:lnTo>
                <a:lnTo>
                  <a:pt x="255042" y="2578"/>
                </a:lnTo>
                <a:lnTo>
                  <a:pt x="255042" y="0"/>
                </a:lnTo>
                <a:close/>
              </a:path>
            </a:pathLst>
          </a:custGeom>
          <a:solidFill>
            <a:srgbClr val="F28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233" y="2427058"/>
            <a:ext cx="4094969" cy="2062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26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228003"/>
            <a:ext cx="9144000" cy="612140"/>
          </a:xfrm>
          <a:custGeom>
            <a:avLst/>
            <a:gdLst/>
            <a:ahLst/>
            <a:cxnLst/>
            <a:rect l="l" t="t" r="r" b="b"/>
            <a:pathLst>
              <a:path w="9144000" h="612140">
                <a:moveTo>
                  <a:pt x="0" y="612000"/>
                </a:moveTo>
                <a:lnTo>
                  <a:pt x="9144000" y="612000"/>
                </a:lnTo>
                <a:lnTo>
                  <a:pt x="9144000" y="0"/>
                </a:lnTo>
                <a:lnTo>
                  <a:pt x="0" y="0"/>
                </a:lnTo>
                <a:lnTo>
                  <a:pt x="0" y="612000"/>
                </a:lnTo>
                <a:close/>
              </a:path>
            </a:pathLst>
          </a:custGeom>
          <a:solidFill>
            <a:srgbClr val="A106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464342" y="974379"/>
            <a:ext cx="6542026" cy="44858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2565"/>
            <a:endParaRPr lang="nl-NL" sz="2400" spc="-15" dirty="0" smtClean="0">
              <a:solidFill>
                <a:schemeClr val="tx1">
                  <a:lumMod val="50000"/>
                  <a:lumOff val="50000"/>
                </a:schemeClr>
              </a:solidFill>
              <a:cs typeface="Calibri"/>
            </a:endParaRPr>
          </a:p>
          <a:p>
            <a:pPr marL="202565"/>
            <a:endParaRPr lang="nl-NL" sz="2400" spc="-15" dirty="0" smtClean="0">
              <a:solidFill>
                <a:schemeClr val="tx1">
                  <a:lumMod val="50000"/>
                  <a:lumOff val="50000"/>
                </a:schemeClr>
              </a:solidFill>
              <a:cs typeface="Calibri"/>
            </a:endParaRPr>
          </a:p>
          <a:p>
            <a:pPr marL="202565"/>
            <a:endParaRPr lang="nl-NL" sz="2400" spc="-15" dirty="0" smtClean="0">
              <a:solidFill>
                <a:schemeClr val="tx1">
                  <a:lumMod val="50000"/>
                  <a:lumOff val="50000"/>
                </a:schemeClr>
              </a:solidFill>
              <a:cs typeface="Calibri"/>
            </a:endParaRPr>
          </a:p>
          <a:p>
            <a:pPr marL="545465" indent="-342900">
              <a:buFont typeface="Arial" charset="0"/>
              <a:buChar char="•"/>
            </a:pPr>
            <a:r>
              <a:rPr lang="nl-NL" sz="2400" spc="-15" dirty="0" err="1" smtClean="0">
                <a:solidFill>
                  <a:schemeClr val="tx1">
                    <a:lumMod val="50000"/>
                    <a:lumOff val="50000"/>
                  </a:schemeClr>
                </a:solidFill>
                <a:cs typeface="Calibri"/>
              </a:rPr>
              <a:t>Objective</a:t>
            </a:r>
            <a:r>
              <a:rPr lang="nl-NL" sz="2400" spc="-15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Calibri"/>
              </a:rPr>
              <a:t> of workshop  </a:t>
            </a:r>
          </a:p>
          <a:p>
            <a:pPr marL="202565"/>
            <a:endParaRPr lang="nl-NL" sz="2400" spc="-15" dirty="0" smtClean="0">
              <a:solidFill>
                <a:schemeClr val="tx1">
                  <a:lumMod val="50000"/>
                  <a:lumOff val="50000"/>
                </a:schemeClr>
              </a:solidFill>
              <a:cs typeface="Calibri"/>
            </a:endParaRPr>
          </a:p>
          <a:p>
            <a:pPr marL="545465" indent="-342900">
              <a:buFont typeface="Arial" charset="0"/>
              <a:buChar char="•"/>
            </a:pPr>
            <a:r>
              <a:rPr lang="nl-NL" sz="2400" spc="-15" dirty="0" err="1" smtClean="0">
                <a:solidFill>
                  <a:schemeClr val="tx1">
                    <a:lumMod val="50000"/>
                    <a:lumOff val="50000"/>
                  </a:schemeClr>
                </a:solidFill>
                <a:cs typeface="Calibri"/>
              </a:rPr>
              <a:t>Examples</a:t>
            </a:r>
            <a:r>
              <a:rPr lang="nl-NL" sz="2400" spc="-15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Calibri"/>
              </a:rPr>
              <a:t> of </a:t>
            </a:r>
            <a:r>
              <a:rPr lang="nl-NL" sz="2400" spc="-15" dirty="0" err="1" smtClean="0">
                <a:solidFill>
                  <a:schemeClr val="tx1">
                    <a:lumMod val="50000"/>
                    <a:lumOff val="50000"/>
                  </a:schemeClr>
                </a:solidFill>
                <a:cs typeface="Calibri"/>
              </a:rPr>
              <a:t>Belgian</a:t>
            </a:r>
            <a:r>
              <a:rPr lang="nl-NL" sz="2400" spc="-15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Calibri"/>
              </a:rPr>
              <a:t> cases </a:t>
            </a:r>
          </a:p>
          <a:p>
            <a:pPr marL="202565"/>
            <a:endParaRPr lang="nl-NL" sz="2400" spc="-15" dirty="0" smtClean="0">
              <a:solidFill>
                <a:schemeClr val="tx1">
                  <a:lumMod val="50000"/>
                  <a:lumOff val="50000"/>
                </a:schemeClr>
              </a:solidFill>
              <a:cs typeface="Calibri"/>
            </a:endParaRPr>
          </a:p>
          <a:p>
            <a:pPr marL="545465" indent="-342900">
              <a:buFont typeface="Arial" charset="0"/>
              <a:buChar char="•"/>
            </a:pPr>
            <a:r>
              <a:rPr lang="nl-NL" sz="2400" spc="-15" dirty="0" err="1" smtClean="0">
                <a:solidFill>
                  <a:schemeClr val="tx1">
                    <a:lumMod val="50000"/>
                    <a:lumOff val="50000"/>
                  </a:schemeClr>
                </a:solidFill>
                <a:cs typeface="Calibri"/>
              </a:rPr>
              <a:t>Discussion</a:t>
            </a:r>
            <a:r>
              <a:rPr lang="nl-NL" sz="2400" spc="-15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Calibri"/>
              </a:rPr>
              <a:t>  </a:t>
            </a:r>
          </a:p>
          <a:p>
            <a:pPr marL="202565"/>
            <a:endParaRPr lang="nl-NL" sz="2800" spc="-10" dirty="0" smtClean="0">
              <a:solidFill>
                <a:schemeClr val="tx1">
                  <a:lumMod val="50000"/>
                  <a:lumOff val="50000"/>
                </a:schemeClr>
              </a:solidFill>
              <a:cs typeface="Calibri"/>
            </a:endParaRPr>
          </a:p>
          <a:p>
            <a:pPr marL="202565"/>
            <a:endParaRPr lang="fr-BE" sz="2400" spc="-10" dirty="0" smtClean="0">
              <a:solidFill>
                <a:schemeClr val="tx1">
                  <a:lumMod val="50000"/>
                  <a:lumOff val="50000"/>
                </a:schemeClr>
              </a:solidFill>
              <a:cs typeface="Calibri"/>
            </a:endParaRPr>
          </a:p>
          <a:p>
            <a:pPr marL="202565"/>
            <a:endParaRPr lang="fr-BE" sz="2400" spc="-10" dirty="0" smtClean="0">
              <a:solidFill>
                <a:schemeClr val="tx1">
                  <a:lumMod val="50000"/>
                  <a:lumOff val="50000"/>
                </a:schemeClr>
              </a:solidFill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35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fr-BE" spc="-10" dirty="0" smtClean="0"/>
              <a:t>Introduction </a:t>
            </a:r>
            <a:endParaRPr spc="-10" dirty="0"/>
          </a:p>
        </p:txBody>
      </p:sp>
      <p:sp>
        <p:nvSpPr>
          <p:cNvPr id="12" name="object 3"/>
          <p:cNvSpPr/>
          <p:nvPr/>
        </p:nvSpPr>
        <p:spPr>
          <a:xfrm>
            <a:off x="152400" y="6545580"/>
            <a:ext cx="1143001" cy="153670"/>
          </a:xfrm>
          <a:custGeom>
            <a:avLst/>
            <a:gdLst/>
            <a:ahLst/>
            <a:cxnLst/>
            <a:rect l="l" t="t" r="r" b="b"/>
            <a:pathLst>
              <a:path w="9144000" h="612140">
                <a:moveTo>
                  <a:pt x="0" y="612000"/>
                </a:moveTo>
                <a:lnTo>
                  <a:pt x="9144000" y="612000"/>
                </a:lnTo>
                <a:lnTo>
                  <a:pt x="9144000" y="0"/>
                </a:lnTo>
                <a:lnTo>
                  <a:pt x="0" y="0"/>
                </a:lnTo>
                <a:lnTo>
                  <a:pt x="0" y="612000"/>
                </a:lnTo>
                <a:close/>
              </a:path>
            </a:pathLst>
          </a:custGeom>
          <a:solidFill>
            <a:srgbClr val="A1065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E4A8E6AA-E889-4EFE-8527-145F398573A6" descr="D02D8D6E-67A0-4745-A115-D6F079403F18@hom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290096"/>
            <a:ext cx="820191" cy="25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228003"/>
            <a:ext cx="9144000" cy="612140"/>
          </a:xfrm>
          <a:custGeom>
            <a:avLst/>
            <a:gdLst/>
            <a:ahLst/>
            <a:cxnLst/>
            <a:rect l="l" t="t" r="r" b="b"/>
            <a:pathLst>
              <a:path w="9144000" h="612140">
                <a:moveTo>
                  <a:pt x="0" y="612000"/>
                </a:moveTo>
                <a:lnTo>
                  <a:pt x="9144000" y="612000"/>
                </a:lnTo>
                <a:lnTo>
                  <a:pt x="9144000" y="0"/>
                </a:lnTo>
                <a:lnTo>
                  <a:pt x="0" y="0"/>
                </a:lnTo>
                <a:lnTo>
                  <a:pt x="0" y="612000"/>
                </a:lnTo>
                <a:close/>
              </a:path>
            </a:pathLst>
          </a:custGeom>
          <a:solidFill>
            <a:srgbClr val="A106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fr-BE" spc="-10" dirty="0" err="1" smtClean="0"/>
              <a:t>Examples</a:t>
            </a:r>
            <a:r>
              <a:rPr lang="fr-BE" spc="-10" dirty="0" smtClean="0"/>
              <a:t> </a:t>
            </a:r>
            <a:endParaRPr spc="-10" dirty="0"/>
          </a:p>
        </p:txBody>
      </p:sp>
      <p:sp>
        <p:nvSpPr>
          <p:cNvPr id="12" name="object 3"/>
          <p:cNvSpPr/>
          <p:nvPr/>
        </p:nvSpPr>
        <p:spPr>
          <a:xfrm>
            <a:off x="152400" y="6545580"/>
            <a:ext cx="1143001" cy="153670"/>
          </a:xfrm>
          <a:custGeom>
            <a:avLst/>
            <a:gdLst/>
            <a:ahLst/>
            <a:cxnLst/>
            <a:rect l="l" t="t" r="r" b="b"/>
            <a:pathLst>
              <a:path w="9144000" h="612140">
                <a:moveTo>
                  <a:pt x="0" y="612000"/>
                </a:moveTo>
                <a:lnTo>
                  <a:pt x="9144000" y="612000"/>
                </a:lnTo>
                <a:lnTo>
                  <a:pt x="9144000" y="0"/>
                </a:lnTo>
                <a:lnTo>
                  <a:pt x="0" y="0"/>
                </a:lnTo>
                <a:lnTo>
                  <a:pt x="0" y="612000"/>
                </a:lnTo>
                <a:close/>
              </a:path>
            </a:pathLst>
          </a:custGeom>
          <a:solidFill>
            <a:srgbClr val="A1065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E4A8E6AA-E889-4EFE-8527-145F398573A6" descr="D02D8D6E-67A0-4745-A115-D6F079403F18@hom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290096"/>
            <a:ext cx="820191" cy="25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bject 7"/>
          <p:cNvSpPr txBox="1"/>
          <p:nvPr/>
        </p:nvSpPr>
        <p:spPr>
          <a:xfrm>
            <a:off x="1464342" y="1190402"/>
            <a:ext cx="6542026" cy="10849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2300" dirty="0" smtClean="0">
              <a:latin typeface="Times New Roman"/>
              <a:cs typeface="Times New Roman"/>
            </a:endParaRPr>
          </a:p>
          <a:p>
            <a:pPr marL="202565">
              <a:lnSpc>
                <a:spcPct val="100000"/>
              </a:lnSpc>
            </a:pPr>
            <a:endParaRPr lang="fr-BE" sz="2400" spc="-10" dirty="0" smtClean="0">
              <a:solidFill>
                <a:srgbClr val="706F6F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350" dirty="0">
              <a:latin typeface="Times New Roman"/>
              <a:cs typeface="Times New Roma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991" y="1055687"/>
            <a:ext cx="6881377" cy="5099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95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228003"/>
            <a:ext cx="9144000" cy="612140"/>
          </a:xfrm>
          <a:custGeom>
            <a:avLst/>
            <a:gdLst/>
            <a:ahLst/>
            <a:cxnLst/>
            <a:rect l="l" t="t" r="r" b="b"/>
            <a:pathLst>
              <a:path w="9144000" h="612140">
                <a:moveTo>
                  <a:pt x="0" y="612000"/>
                </a:moveTo>
                <a:lnTo>
                  <a:pt x="9144000" y="612000"/>
                </a:lnTo>
                <a:lnTo>
                  <a:pt x="9144000" y="0"/>
                </a:lnTo>
                <a:lnTo>
                  <a:pt x="0" y="0"/>
                </a:lnTo>
                <a:lnTo>
                  <a:pt x="0" y="612000"/>
                </a:lnTo>
                <a:close/>
              </a:path>
            </a:pathLst>
          </a:custGeom>
          <a:solidFill>
            <a:srgbClr val="A106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fr-BE" spc="-10" dirty="0" err="1" smtClean="0"/>
              <a:t>Examples</a:t>
            </a:r>
            <a:r>
              <a:rPr lang="fr-BE" spc="-10" dirty="0" smtClean="0"/>
              <a:t> </a:t>
            </a:r>
            <a:endParaRPr spc="-10" dirty="0"/>
          </a:p>
        </p:txBody>
      </p:sp>
      <p:sp>
        <p:nvSpPr>
          <p:cNvPr id="12" name="object 3"/>
          <p:cNvSpPr/>
          <p:nvPr/>
        </p:nvSpPr>
        <p:spPr>
          <a:xfrm>
            <a:off x="152400" y="6545580"/>
            <a:ext cx="1143001" cy="153670"/>
          </a:xfrm>
          <a:custGeom>
            <a:avLst/>
            <a:gdLst/>
            <a:ahLst/>
            <a:cxnLst/>
            <a:rect l="l" t="t" r="r" b="b"/>
            <a:pathLst>
              <a:path w="9144000" h="612140">
                <a:moveTo>
                  <a:pt x="0" y="612000"/>
                </a:moveTo>
                <a:lnTo>
                  <a:pt x="9144000" y="612000"/>
                </a:lnTo>
                <a:lnTo>
                  <a:pt x="9144000" y="0"/>
                </a:lnTo>
                <a:lnTo>
                  <a:pt x="0" y="0"/>
                </a:lnTo>
                <a:lnTo>
                  <a:pt x="0" y="612000"/>
                </a:lnTo>
                <a:close/>
              </a:path>
            </a:pathLst>
          </a:custGeom>
          <a:solidFill>
            <a:srgbClr val="A1065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E4A8E6AA-E889-4EFE-8527-145F398573A6" descr="D02D8D6E-67A0-4745-A115-D6F079403F18@hom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290096"/>
            <a:ext cx="820191" cy="25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bject 7"/>
          <p:cNvSpPr txBox="1"/>
          <p:nvPr/>
        </p:nvSpPr>
        <p:spPr>
          <a:xfrm>
            <a:off x="1464342" y="1190402"/>
            <a:ext cx="6542026" cy="10849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2300" dirty="0" smtClean="0">
              <a:latin typeface="Times New Roman"/>
              <a:cs typeface="Times New Roman"/>
            </a:endParaRPr>
          </a:p>
          <a:p>
            <a:pPr marL="202565">
              <a:lnSpc>
                <a:spcPct val="100000"/>
              </a:lnSpc>
            </a:pPr>
            <a:endParaRPr lang="fr-BE" sz="2400" spc="-10" dirty="0" smtClean="0">
              <a:solidFill>
                <a:srgbClr val="706F6F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350" dirty="0">
              <a:latin typeface="Times New Roman"/>
              <a:cs typeface="Times New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90401"/>
            <a:ext cx="7200800" cy="4965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07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228003"/>
            <a:ext cx="9144000" cy="612140"/>
          </a:xfrm>
          <a:custGeom>
            <a:avLst/>
            <a:gdLst/>
            <a:ahLst/>
            <a:cxnLst/>
            <a:rect l="l" t="t" r="r" b="b"/>
            <a:pathLst>
              <a:path w="9144000" h="612140">
                <a:moveTo>
                  <a:pt x="0" y="612000"/>
                </a:moveTo>
                <a:lnTo>
                  <a:pt x="9144000" y="612000"/>
                </a:lnTo>
                <a:lnTo>
                  <a:pt x="9144000" y="0"/>
                </a:lnTo>
                <a:lnTo>
                  <a:pt x="0" y="0"/>
                </a:lnTo>
                <a:lnTo>
                  <a:pt x="0" y="612000"/>
                </a:lnTo>
                <a:close/>
              </a:path>
            </a:pathLst>
          </a:custGeom>
          <a:solidFill>
            <a:srgbClr val="A106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fr-BE" spc="-10" dirty="0" err="1" smtClean="0"/>
              <a:t>Examples</a:t>
            </a:r>
            <a:endParaRPr spc="-10" dirty="0"/>
          </a:p>
        </p:txBody>
      </p:sp>
      <p:sp>
        <p:nvSpPr>
          <p:cNvPr id="12" name="object 3"/>
          <p:cNvSpPr/>
          <p:nvPr/>
        </p:nvSpPr>
        <p:spPr>
          <a:xfrm>
            <a:off x="152400" y="6545580"/>
            <a:ext cx="1143001" cy="153670"/>
          </a:xfrm>
          <a:custGeom>
            <a:avLst/>
            <a:gdLst/>
            <a:ahLst/>
            <a:cxnLst/>
            <a:rect l="l" t="t" r="r" b="b"/>
            <a:pathLst>
              <a:path w="9144000" h="612140">
                <a:moveTo>
                  <a:pt x="0" y="612000"/>
                </a:moveTo>
                <a:lnTo>
                  <a:pt x="9144000" y="612000"/>
                </a:lnTo>
                <a:lnTo>
                  <a:pt x="9144000" y="0"/>
                </a:lnTo>
                <a:lnTo>
                  <a:pt x="0" y="0"/>
                </a:lnTo>
                <a:lnTo>
                  <a:pt x="0" y="612000"/>
                </a:lnTo>
                <a:close/>
              </a:path>
            </a:pathLst>
          </a:custGeom>
          <a:solidFill>
            <a:srgbClr val="A1065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E4A8E6AA-E889-4EFE-8527-145F398573A6" descr="D02D8D6E-67A0-4745-A115-D6F079403F18@hom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290096"/>
            <a:ext cx="820191" cy="25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bject 7"/>
          <p:cNvSpPr txBox="1"/>
          <p:nvPr/>
        </p:nvSpPr>
        <p:spPr>
          <a:xfrm>
            <a:off x="611560" y="1190402"/>
            <a:ext cx="7394808" cy="10849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2300" dirty="0" smtClean="0">
              <a:latin typeface="Times New Roman"/>
              <a:cs typeface="Times New Roman"/>
            </a:endParaRPr>
          </a:p>
          <a:p>
            <a:pPr marL="202565">
              <a:lnSpc>
                <a:spcPct val="100000"/>
              </a:lnSpc>
            </a:pPr>
            <a:endParaRPr lang="fr-BE" sz="2400" spc="-10" dirty="0" smtClean="0">
              <a:solidFill>
                <a:srgbClr val="706F6F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350" dirty="0">
              <a:latin typeface="Times New Roman"/>
              <a:cs typeface="Times New Roma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90402"/>
            <a:ext cx="7704856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10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228003"/>
            <a:ext cx="9144000" cy="612140"/>
          </a:xfrm>
          <a:custGeom>
            <a:avLst/>
            <a:gdLst/>
            <a:ahLst/>
            <a:cxnLst/>
            <a:rect l="l" t="t" r="r" b="b"/>
            <a:pathLst>
              <a:path w="9144000" h="612140">
                <a:moveTo>
                  <a:pt x="0" y="612000"/>
                </a:moveTo>
                <a:lnTo>
                  <a:pt x="9144000" y="612000"/>
                </a:lnTo>
                <a:lnTo>
                  <a:pt x="9144000" y="0"/>
                </a:lnTo>
                <a:lnTo>
                  <a:pt x="0" y="0"/>
                </a:lnTo>
                <a:lnTo>
                  <a:pt x="0" y="612000"/>
                </a:lnTo>
                <a:close/>
              </a:path>
            </a:pathLst>
          </a:custGeom>
          <a:solidFill>
            <a:srgbClr val="A106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fr-BE" spc="-10" dirty="0" err="1" smtClean="0"/>
              <a:t>Examples</a:t>
            </a:r>
            <a:endParaRPr spc="-10" dirty="0"/>
          </a:p>
        </p:txBody>
      </p:sp>
      <p:sp>
        <p:nvSpPr>
          <p:cNvPr id="12" name="object 3"/>
          <p:cNvSpPr/>
          <p:nvPr/>
        </p:nvSpPr>
        <p:spPr>
          <a:xfrm>
            <a:off x="152400" y="6545580"/>
            <a:ext cx="1143001" cy="153670"/>
          </a:xfrm>
          <a:custGeom>
            <a:avLst/>
            <a:gdLst/>
            <a:ahLst/>
            <a:cxnLst/>
            <a:rect l="l" t="t" r="r" b="b"/>
            <a:pathLst>
              <a:path w="9144000" h="612140">
                <a:moveTo>
                  <a:pt x="0" y="612000"/>
                </a:moveTo>
                <a:lnTo>
                  <a:pt x="9144000" y="612000"/>
                </a:lnTo>
                <a:lnTo>
                  <a:pt x="9144000" y="0"/>
                </a:lnTo>
                <a:lnTo>
                  <a:pt x="0" y="0"/>
                </a:lnTo>
                <a:lnTo>
                  <a:pt x="0" y="612000"/>
                </a:lnTo>
                <a:close/>
              </a:path>
            </a:pathLst>
          </a:custGeom>
          <a:solidFill>
            <a:srgbClr val="A1065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E4A8E6AA-E889-4EFE-8527-145F398573A6" descr="D02D8D6E-67A0-4745-A115-D6F079403F18@hom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290096"/>
            <a:ext cx="820191" cy="25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bject 7"/>
          <p:cNvSpPr txBox="1"/>
          <p:nvPr/>
        </p:nvSpPr>
        <p:spPr>
          <a:xfrm>
            <a:off x="971600" y="1046386"/>
            <a:ext cx="6881377" cy="14542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spcBef>
                <a:spcPts val="35"/>
              </a:spcBef>
            </a:pPr>
            <a:r>
              <a:rPr lang="fr-BE" sz="2400" b="1" dirty="0"/>
              <a:t> </a:t>
            </a:r>
            <a:r>
              <a:rPr lang="fr-BE" sz="2400" b="1" dirty="0" smtClean="0"/>
              <a:t>   </a:t>
            </a:r>
            <a:r>
              <a:rPr lang="fr-BE" sz="2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Racist</a:t>
            </a:r>
            <a:r>
              <a:rPr lang="fr-BE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BE" sz="24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reactions</a:t>
            </a:r>
            <a:r>
              <a:rPr lang="fr-BE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BE" sz="24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after</a:t>
            </a:r>
            <a:r>
              <a:rPr lang="fr-BE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BE" sz="24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young</a:t>
            </a:r>
            <a:r>
              <a:rPr lang="fr-BE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man dies on quad </a:t>
            </a:r>
            <a:endParaRPr lang="fr-BE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300" dirty="0" smtClean="0">
              <a:latin typeface="Times New Roman"/>
              <a:cs typeface="Times New Roman"/>
            </a:endParaRPr>
          </a:p>
          <a:p>
            <a:pPr marL="202565">
              <a:lnSpc>
                <a:spcPct val="100000"/>
              </a:lnSpc>
            </a:pPr>
            <a:endParaRPr lang="fr-BE" sz="2400" spc="-10" dirty="0" smtClean="0">
              <a:solidFill>
                <a:srgbClr val="706F6F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350" dirty="0">
              <a:latin typeface="Times New Roman"/>
              <a:cs typeface="Times New Roman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-1064061"/>
            <a:ext cx="184731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700" b="1" i="0" u="none" strike="noStrike" cap="none" normalizeH="0" baseline="0" dirty="0" smtClean="0">
              <a:ln>
                <a:noFill/>
              </a:ln>
              <a:solidFill>
                <a:srgbClr val="1E1E1E"/>
              </a:solidFill>
              <a:effectLst/>
              <a:latin typeface="DINCond-Bold" charset="0"/>
              <a:ea typeface="Times New Roman" pitchFamily="18" charset="0"/>
              <a:cs typeface="Helvetica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700" b="1" dirty="0">
              <a:solidFill>
                <a:srgbClr val="1E1E1E"/>
              </a:solidFill>
              <a:latin typeface="DINCond-Bold" charset="0"/>
              <a:ea typeface="Times New Roman" pitchFamily="18" charset="0"/>
              <a:cs typeface="Helvetica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700" b="1" i="0" u="none" strike="noStrike" cap="none" normalizeH="0" baseline="0" dirty="0" smtClean="0">
              <a:ln>
                <a:noFill/>
              </a:ln>
              <a:solidFill>
                <a:srgbClr val="1E1E1E"/>
              </a:solidFill>
              <a:effectLst/>
              <a:latin typeface="DINCond-Bold" charset="0"/>
              <a:ea typeface="Times New Roman" pitchFamily="18" charset="0"/>
              <a:cs typeface="Helvetica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700" b="1" dirty="0">
              <a:solidFill>
                <a:srgbClr val="1E1E1E"/>
              </a:solidFill>
              <a:latin typeface="DINCond-Bold" charset="0"/>
              <a:ea typeface="Times New Roman" pitchFamily="18" charset="0"/>
              <a:cs typeface="Helvetica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700" b="1" i="0" u="none" strike="noStrike" cap="none" normalizeH="0" baseline="0" dirty="0" smtClean="0">
              <a:ln>
                <a:noFill/>
              </a:ln>
              <a:solidFill>
                <a:srgbClr val="1E1E1E"/>
              </a:solidFill>
              <a:effectLst/>
              <a:latin typeface="DINCond-Bold" charset="0"/>
              <a:ea typeface="Times New Roman" pitchFamily="18" charset="0"/>
              <a:cs typeface="Helvetica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700" b="1" dirty="0">
              <a:solidFill>
                <a:srgbClr val="1E1E1E"/>
              </a:solidFill>
              <a:latin typeface="DINCond-Bold" charset="0"/>
              <a:ea typeface="Times New Roman" pitchFamily="18" charset="0"/>
              <a:cs typeface="Helvetica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3915490"/>
            <a:ext cx="21993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rgbClr val="1E1E1E"/>
                </a:solidFill>
                <a:effectLst/>
                <a:latin typeface="Helvetica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284" y="1921995"/>
            <a:ext cx="7263432" cy="4233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95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228003"/>
            <a:ext cx="9144000" cy="612140"/>
          </a:xfrm>
          <a:custGeom>
            <a:avLst/>
            <a:gdLst/>
            <a:ahLst/>
            <a:cxnLst/>
            <a:rect l="l" t="t" r="r" b="b"/>
            <a:pathLst>
              <a:path w="9144000" h="612140">
                <a:moveTo>
                  <a:pt x="0" y="612000"/>
                </a:moveTo>
                <a:lnTo>
                  <a:pt x="9144000" y="612000"/>
                </a:lnTo>
                <a:lnTo>
                  <a:pt x="9144000" y="0"/>
                </a:lnTo>
                <a:lnTo>
                  <a:pt x="0" y="0"/>
                </a:lnTo>
                <a:lnTo>
                  <a:pt x="0" y="612000"/>
                </a:lnTo>
                <a:close/>
              </a:path>
            </a:pathLst>
          </a:custGeom>
          <a:solidFill>
            <a:srgbClr val="A106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fr-BE" spc="-10" dirty="0" err="1" smtClean="0"/>
              <a:t>Examples</a:t>
            </a:r>
            <a:endParaRPr spc="-10" dirty="0"/>
          </a:p>
        </p:txBody>
      </p:sp>
      <p:sp>
        <p:nvSpPr>
          <p:cNvPr id="12" name="object 3"/>
          <p:cNvSpPr/>
          <p:nvPr/>
        </p:nvSpPr>
        <p:spPr>
          <a:xfrm>
            <a:off x="152400" y="6545580"/>
            <a:ext cx="1143001" cy="153670"/>
          </a:xfrm>
          <a:custGeom>
            <a:avLst/>
            <a:gdLst/>
            <a:ahLst/>
            <a:cxnLst/>
            <a:rect l="l" t="t" r="r" b="b"/>
            <a:pathLst>
              <a:path w="9144000" h="612140">
                <a:moveTo>
                  <a:pt x="0" y="612000"/>
                </a:moveTo>
                <a:lnTo>
                  <a:pt x="9144000" y="612000"/>
                </a:lnTo>
                <a:lnTo>
                  <a:pt x="9144000" y="0"/>
                </a:lnTo>
                <a:lnTo>
                  <a:pt x="0" y="0"/>
                </a:lnTo>
                <a:lnTo>
                  <a:pt x="0" y="612000"/>
                </a:lnTo>
                <a:close/>
              </a:path>
            </a:pathLst>
          </a:custGeom>
          <a:solidFill>
            <a:srgbClr val="A1065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E4A8E6AA-E889-4EFE-8527-145F398573A6" descr="D02D8D6E-67A0-4745-A115-D6F079403F18@hom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290096"/>
            <a:ext cx="820191" cy="25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bject 7"/>
          <p:cNvSpPr txBox="1"/>
          <p:nvPr/>
        </p:nvSpPr>
        <p:spPr>
          <a:xfrm>
            <a:off x="1464342" y="1190402"/>
            <a:ext cx="6542026" cy="10849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2300" dirty="0" smtClean="0">
              <a:latin typeface="Times New Roman"/>
              <a:cs typeface="Times New Roman"/>
            </a:endParaRPr>
          </a:p>
          <a:p>
            <a:pPr marL="202565">
              <a:lnSpc>
                <a:spcPct val="100000"/>
              </a:lnSpc>
            </a:pPr>
            <a:endParaRPr lang="fr-BE" sz="2400" spc="-10" dirty="0" smtClean="0">
              <a:solidFill>
                <a:srgbClr val="706F6F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350" dirty="0">
              <a:latin typeface="Times New Roman"/>
              <a:cs typeface="Times New Roman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-1064061"/>
            <a:ext cx="184731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700" b="1" i="0" u="none" strike="noStrike" cap="none" normalizeH="0" baseline="0" dirty="0" smtClean="0">
              <a:ln>
                <a:noFill/>
              </a:ln>
              <a:solidFill>
                <a:srgbClr val="1E1E1E"/>
              </a:solidFill>
              <a:effectLst/>
              <a:latin typeface="DINCond-Bold" charset="0"/>
              <a:ea typeface="Times New Roman" pitchFamily="18" charset="0"/>
              <a:cs typeface="Helvetica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700" b="1" dirty="0">
              <a:solidFill>
                <a:srgbClr val="1E1E1E"/>
              </a:solidFill>
              <a:latin typeface="DINCond-Bold" charset="0"/>
              <a:ea typeface="Times New Roman" pitchFamily="18" charset="0"/>
              <a:cs typeface="Helvetica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700" b="1" i="0" u="none" strike="noStrike" cap="none" normalizeH="0" baseline="0" dirty="0" smtClean="0">
              <a:ln>
                <a:noFill/>
              </a:ln>
              <a:solidFill>
                <a:srgbClr val="1E1E1E"/>
              </a:solidFill>
              <a:effectLst/>
              <a:latin typeface="DINCond-Bold" charset="0"/>
              <a:ea typeface="Times New Roman" pitchFamily="18" charset="0"/>
              <a:cs typeface="Helvetica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700" b="1" dirty="0">
              <a:solidFill>
                <a:srgbClr val="1E1E1E"/>
              </a:solidFill>
              <a:latin typeface="DINCond-Bold" charset="0"/>
              <a:ea typeface="Times New Roman" pitchFamily="18" charset="0"/>
              <a:cs typeface="Helvetica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700" b="1" i="0" u="none" strike="noStrike" cap="none" normalizeH="0" baseline="0" dirty="0" smtClean="0">
              <a:ln>
                <a:noFill/>
              </a:ln>
              <a:solidFill>
                <a:srgbClr val="1E1E1E"/>
              </a:solidFill>
              <a:effectLst/>
              <a:latin typeface="DINCond-Bold" charset="0"/>
              <a:ea typeface="Times New Roman" pitchFamily="18" charset="0"/>
              <a:cs typeface="Helvetica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700" b="1" dirty="0">
              <a:solidFill>
                <a:srgbClr val="1E1E1E"/>
              </a:solidFill>
              <a:latin typeface="DINCond-Bold" charset="0"/>
              <a:ea typeface="Times New Roman" pitchFamily="18" charset="0"/>
              <a:cs typeface="Helvetica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3915490"/>
            <a:ext cx="21993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rgbClr val="1E1E1E"/>
                </a:solidFill>
                <a:effectLst/>
                <a:latin typeface="Helvetica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CtSRC_IWgAA5o6N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4991" y="1492325"/>
            <a:ext cx="6881377" cy="3853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55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228003"/>
            <a:ext cx="9144000" cy="612140"/>
          </a:xfrm>
          <a:custGeom>
            <a:avLst/>
            <a:gdLst/>
            <a:ahLst/>
            <a:cxnLst/>
            <a:rect l="l" t="t" r="r" b="b"/>
            <a:pathLst>
              <a:path w="9144000" h="612140">
                <a:moveTo>
                  <a:pt x="0" y="612000"/>
                </a:moveTo>
                <a:lnTo>
                  <a:pt x="9144000" y="612000"/>
                </a:lnTo>
                <a:lnTo>
                  <a:pt x="9144000" y="0"/>
                </a:lnTo>
                <a:lnTo>
                  <a:pt x="0" y="0"/>
                </a:lnTo>
                <a:lnTo>
                  <a:pt x="0" y="612000"/>
                </a:lnTo>
                <a:close/>
              </a:path>
            </a:pathLst>
          </a:custGeom>
          <a:solidFill>
            <a:srgbClr val="A106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317105" y="1334418"/>
            <a:ext cx="7212114" cy="6832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2565">
              <a:lnSpc>
                <a:spcPct val="100000"/>
              </a:lnSpc>
            </a:pPr>
            <a:endParaRPr lang="fr-BE" sz="2400" spc="-10" dirty="0" smtClean="0">
              <a:solidFill>
                <a:srgbClr val="706F6F"/>
              </a:solidFill>
              <a:latin typeface="Calibri"/>
              <a:cs typeface="Calibri"/>
            </a:endParaRPr>
          </a:p>
          <a:p>
            <a:pPr marL="545465" indent="-342900">
              <a:lnSpc>
                <a:spcPct val="1000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Avoid stereotyping which 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can contribute to discrimination, racism, xenophobia and other forms of intolerance in society, including anti-Semitism, </a:t>
            </a: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Islamophobia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and </a:t>
            </a:r>
            <a:r>
              <a:rPr lang="en-US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Romanophobia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;</a:t>
            </a:r>
            <a:endParaRPr lang="en-US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02565">
              <a:lnSpc>
                <a:spcPct val="100000"/>
              </a:lnSpc>
            </a:pPr>
            <a:endParaRPr lang="en-US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545465" indent="-342900">
              <a:lnSpc>
                <a:spcPct val="1000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Responsibility 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to adopt its own codes of conduct and 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ethics;</a:t>
            </a:r>
          </a:p>
          <a:p>
            <a:pPr marL="202565">
              <a:lnSpc>
                <a:spcPct val="100000"/>
              </a:lnSpc>
            </a:pPr>
            <a:endParaRPr lang="en-US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545465" indent="-342900">
              <a:lnSpc>
                <a:spcPct val="100000"/>
              </a:lnSpc>
              <a:buFont typeface="Arial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Effective complaints procedures to investigate complaints about intolerant, racist or xenophobic attitudes in the media are required.</a:t>
            </a:r>
            <a:endParaRPr lang="en-US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545465" indent="-342900">
              <a:lnSpc>
                <a:spcPct val="100000"/>
              </a:lnSpc>
              <a:buFont typeface="Arial" pitchFamily="34" charset="0"/>
              <a:buChar char="•"/>
            </a:pPr>
            <a:endParaRPr lang="en-US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545465" indent="-342900">
              <a:lnSpc>
                <a:spcPct val="100000"/>
              </a:lnSpc>
              <a:buFont typeface="Arial" pitchFamily="34" charset="0"/>
              <a:buChar char="•"/>
            </a:pPr>
            <a:endParaRPr lang="fr-BE" sz="3600" spc="-10" dirty="0">
              <a:solidFill>
                <a:srgbClr val="706F6F"/>
              </a:solidFill>
              <a:latin typeface="Calibri"/>
              <a:cs typeface="Calibri"/>
            </a:endParaRPr>
          </a:p>
          <a:p>
            <a:pPr marL="202565">
              <a:lnSpc>
                <a:spcPct val="100000"/>
              </a:lnSpc>
            </a:pPr>
            <a:endParaRPr lang="fr-BE" sz="2400" spc="-10" dirty="0" smtClean="0">
              <a:solidFill>
                <a:srgbClr val="706F6F"/>
              </a:solidFill>
              <a:latin typeface="Calibri"/>
              <a:cs typeface="Calibri"/>
            </a:endParaRPr>
          </a:p>
          <a:p>
            <a:pPr marL="545465" indent="-342900">
              <a:lnSpc>
                <a:spcPct val="100000"/>
              </a:lnSpc>
              <a:buFontTx/>
              <a:buChar char="-"/>
            </a:pPr>
            <a:endParaRPr lang="fr-BE" sz="2400" spc="-10" dirty="0" smtClean="0">
              <a:solidFill>
                <a:srgbClr val="706F6F"/>
              </a:solidFill>
              <a:latin typeface="Calibri"/>
              <a:cs typeface="Calibri"/>
            </a:endParaRPr>
          </a:p>
          <a:p>
            <a:pPr marL="202565">
              <a:lnSpc>
                <a:spcPct val="100000"/>
              </a:lnSpc>
            </a:pPr>
            <a:endParaRPr lang="fr-BE" sz="2400" spc="-10" dirty="0">
              <a:solidFill>
                <a:srgbClr val="706F6F"/>
              </a:solidFill>
              <a:latin typeface="Calibri"/>
              <a:cs typeface="Calibri"/>
            </a:endParaRPr>
          </a:p>
          <a:p>
            <a:pPr marL="202565">
              <a:lnSpc>
                <a:spcPct val="100000"/>
              </a:lnSpc>
            </a:pPr>
            <a:endParaRPr lang="fr-BE" sz="2400" spc="-10" dirty="0">
              <a:solidFill>
                <a:srgbClr val="706F6F"/>
              </a:solidFill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429100" y="361953"/>
            <a:ext cx="7463380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fr-BE" spc="-10" dirty="0" err="1" smtClean="0"/>
              <a:t>Responsabilities</a:t>
            </a:r>
            <a:r>
              <a:rPr lang="fr-BE" spc="-10" dirty="0" smtClean="0"/>
              <a:t> of the media</a:t>
            </a:r>
            <a:endParaRPr sz="2000" spc="-10" dirty="0"/>
          </a:p>
        </p:txBody>
      </p:sp>
      <p:sp>
        <p:nvSpPr>
          <p:cNvPr id="12" name="object 3"/>
          <p:cNvSpPr/>
          <p:nvPr/>
        </p:nvSpPr>
        <p:spPr>
          <a:xfrm>
            <a:off x="152400" y="6545580"/>
            <a:ext cx="1143001" cy="153670"/>
          </a:xfrm>
          <a:custGeom>
            <a:avLst/>
            <a:gdLst/>
            <a:ahLst/>
            <a:cxnLst/>
            <a:rect l="l" t="t" r="r" b="b"/>
            <a:pathLst>
              <a:path w="9144000" h="612140">
                <a:moveTo>
                  <a:pt x="0" y="612000"/>
                </a:moveTo>
                <a:lnTo>
                  <a:pt x="9144000" y="612000"/>
                </a:lnTo>
                <a:lnTo>
                  <a:pt x="9144000" y="0"/>
                </a:lnTo>
                <a:lnTo>
                  <a:pt x="0" y="0"/>
                </a:lnTo>
                <a:lnTo>
                  <a:pt x="0" y="612000"/>
                </a:lnTo>
                <a:close/>
              </a:path>
            </a:pathLst>
          </a:custGeom>
          <a:solidFill>
            <a:srgbClr val="A1065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E4A8E6AA-E889-4EFE-8527-145F398573A6" descr="D02D8D6E-67A0-4745-A115-D6F079403F18@hom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290096"/>
            <a:ext cx="820191" cy="25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101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228003"/>
            <a:ext cx="9144000" cy="612140"/>
          </a:xfrm>
          <a:custGeom>
            <a:avLst/>
            <a:gdLst/>
            <a:ahLst/>
            <a:cxnLst/>
            <a:rect l="l" t="t" r="r" b="b"/>
            <a:pathLst>
              <a:path w="9144000" h="612140">
                <a:moveTo>
                  <a:pt x="0" y="612000"/>
                </a:moveTo>
                <a:lnTo>
                  <a:pt x="9144000" y="612000"/>
                </a:lnTo>
                <a:lnTo>
                  <a:pt x="9144000" y="0"/>
                </a:lnTo>
                <a:lnTo>
                  <a:pt x="0" y="0"/>
                </a:lnTo>
                <a:lnTo>
                  <a:pt x="0" y="612000"/>
                </a:lnTo>
                <a:close/>
              </a:path>
            </a:pathLst>
          </a:custGeom>
          <a:solidFill>
            <a:srgbClr val="A106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441851" y="1190402"/>
            <a:ext cx="7090589" cy="44319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endParaRPr lang="nl-NL" sz="2400" dirty="0" smtClean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nl-NL" sz="24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How </a:t>
            </a:r>
            <a:r>
              <a:rPr lang="nl-NL" sz="2400" dirty="0" err="1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would</a:t>
            </a:r>
            <a:r>
              <a:rPr lang="nl-NL" sz="24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nl-NL" sz="2400" dirty="0" err="1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you</a:t>
            </a:r>
            <a:r>
              <a:rPr lang="nl-NL" sz="24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deal </a:t>
            </a:r>
            <a:r>
              <a:rPr lang="nl-NL" sz="2400" dirty="0" err="1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with</a:t>
            </a:r>
            <a:r>
              <a:rPr lang="nl-NL" sz="24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these cases in </a:t>
            </a:r>
            <a:r>
              <a:rPr lang="nl-NL" sz="2400" dirty="0" err="1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your</a:t>
            </a:r>
            <a:r>
              <a:rPr lang="nl-NL" sz="24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nl-NL" sz="2400" dirty="0" err="1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own</a:t>
            </a:r>
            <a:r>
              <a:rPr lang="nl-NL" sz="24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country</a:t>
            </a:r>
            <a:r>
              <a:rPr lang="nl-NL" sz="240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? </a:t>
            </a:r>
          </a:p>
          <a:p>
            <a:endParaRPr lang="nl-NL" sz="2400" dirty="0" smtClean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nl-NL" sz="2400" dirty="0" err="1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Other</a:t>
            </a:r>
            <a:r>
              <a:rPr lang="nl-NL" sz="24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nl-NL" sz="2400" dirty="0" err="1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examples</a:t>
            </a:r>
            <a:r>
              <a:rPr lang="nl-NL" sz="24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? </a:t>
            </a:r>
          </a:p>
          <a:p>
            <a:endParaRPr lang="nl-NL" sz="2400" dirty="0" smtClean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nl-NL" sz="24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The best </a:t>
            </a:r>
            <a:r>
              <a:rPr lang="nl-NL" sz="2400" dirty="0" err="1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ways</a:t>
            </a:r>
            <a:r>
              <a:rPr lang="nl-NL" sz="24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nl-NL" sz="2400" dirty="0" err="1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to</a:t>
            </a:r>
            <a:r>
              <a:rPr lang="nl-NL" sz="24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nl-NL" sz="2400" dirty="0" err="1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react</a:t>
            </a:r>
            <a:r>
              <a:rPr lang="nl-NL" sz="24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? Counterspeech? </a:t>
            </a:r>
          </a:p>
          <a:p>
            <a:pPr marL="342900" indent="-342900">
              <a:buFont typeface="Arial" pitchFamily="34" charset="0"/>
              <a:buChar char="•"/>
            </a:pPr>
            <a:endParaRPr lang="nl-NL" sz="2400" dirty="0" smtClean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nl-NL" sz="24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Best </a:t>
            </a:r>
            <a:r>
              <a:rPr lang="nl-NL" sz="2400" dirty="0" err="1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pratices</a:t>
            </a:r>
            <a:r>
              <a:rPr lang="nl-NL" sz="24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? </a:t>
            </a:r>
          </a:p>
          <a:p>
            <a:pPr marL="342900" indent="-342900">
              <a:buFont typeface="Arial" pitchFamily="34" charset="0"/>
              <a:buChar char="•"/>
            </a:pPr>
            <a:endParaRPr lang="nl-NL" sz="2400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nl-NL" sz="2400" dirty="0" err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Recommendations</a:t>
            </a:r>
            <a:r>
              <a:rPr lang="nl-NL" sz="24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? </a:t>
            </a:r>
          </a:p>
          <a:p>
            <a:pPr marL="342900" indent="-342900">
              <a:buFont typeface="Arial" pitchFamily="34" charset="0"/>
              <a:buChar char="•"/>
            </a:pPr>
            <a:endParaRPr lang="nl-NL" sz="2400" dirty="0" smtClean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429100" y="361953"/>
            <a:ext cx="6285798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fr-BE" spc="-10" dirty="0" smtClean="0"/>
              <a:t>Discussion</a:t>
            </a:r>
            <a:endParaRPr sz="2000" spc="-10" dirty="0"/>
          </a:p>
        </p:txBody>
      </p:sp>
      <p:sp>
        <p:nvSpPr>
          <p:cNvPr id="12" name="object 3"/>
          <p:cNvSpPr/>
          <p:nvPr/>
        </p:nvSpPr>
        <p:spPr>
          <a:xfrm>
            <a:off x="152400" y="6545580"/>
            <a:ext cx="1143001" cy="153670"/>
          </a:xfrm>
          <a:custGeom>
            <a:avLst/>
            <a:gdLst/>
            <a:ahLst/>
            <a:cxnLst/>
            <a:rect l="l" t="t" r="r" b="b"/>
            <a:pathLst>
              <a:path w="9144000" h="612140">
                <a:moveTo>
                  <a:pt x="0" y="612000"/>
                </a:moveTo>
                <a:lnTo>
                  <a:pt x="9144000" y="612000"/>
                </a:lnTo>
                <a:lnTo>
                  <a:pt x="9144000" y="0"/>
                </a:lnTo>
                <a:lnTo>
                  <a:pt x="0" y="0"/>
                </a:lnTo>
                <a:lnTo>
                  <a:pt x="0" y="612000"/>
                </a:lnTo>
                <a:close/>
              </a:path>
            </a:pathLst>
          </a:custGeom>
          <a:solidFill>
            <a:srgbClr val="A1065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E4A8E6AA-E889-4EFE-8527-145F398573A6" descr="D02D8D6E-67A0-4745-A115-D6F079403F18@hom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290096"/>
            <a:ext cx="820191" cy="25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82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ustitie Bekent kleur slides Iman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820D7B35F9E444FBCA04AAB52D97180" ma:contentTypeVersion="0" ma:contentTypeDescription="Create a new document." ma:contentTypeScope="" ma:versionID="2b57f97bfb8d7fd6e4a1bbe9ef4ccce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51ef7a3c68fc8c7e883ecd4c9b6d499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No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6F28522-8616-4D9D-A983-DEBD805C46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4324810-9275-4CCB-B7F7-1A3EC12008D0}">
  <ds:schemaRefs>
    <ds:schemaRef ds:uri="http://purl.org/dc/dcmitype/"/>
    <ds:schemaRef ds:uri="http://purl.org/dc/terms/"/>
    <ds:schemaRef ds:uri="http://www.w3.org/XML/1998/namespace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9A31B659-32CF-47CA-BB0A-E97DC7588C3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Justitie Bekent kleur slides Imane</Template>
  <TotalTime>0</TotalTime>
  <Words>153</Words>
  <Application>Microsoft Macintosh PowerPoint</Application>
  <PresentationFormat>Benutzerdefiniert</PresentationFormat>
  <Paragraphs>68</Paragraphs>
  <Slides>10</Slides>
  <Notes>10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6" baseType="lpstr">
      <vt:lpstr>Arial</vt:lpstr>
      <vt:lpstr>Calibri</vt:lpstr>
      <vt:lpstr>DINCond-Bold</vt:lpstr>
      <vt:lpstr>Helvetica</vt:lpstr>
      <vt:lpstr>Times New Roman</vt:lpstr>
      <vt:lpstr>Justitie Bekent kleur slides Imane</vt:lpstr>
      <vt:lpstr>Fighting Discrimination on the Basis of Race and Ethnic Origin   Workshop media    UNIA – Imane El Morabet</vt:lpstr>
      <vt:lpstr>Introduction </vt:lpstr>
      <vt:lpstr>Examples </vt:lpstr>
      <vt:lpstr>Examples </vt:lpstr>
      <vt:lpstr>Examples</vt:lpstr>
      <vt:lpstr>Examples</vt:lpstr>
      <vt:lpstr>Examples</vt:lpstr>
      <vt:lpstr>Responsabilities of the media</vt:lpstr>
      <vt:lpstr>Discussion</vt:lpstr>
      <vt:lpstr>PowerPoint-Präsentation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Fighting Discrimination on the Basis of Race and Ethnic Origin   Workshop media    UNIA – Imane El Morabet</dc:title>
  <dc:creator>Imane EL MORABET</dc:creator>
  <cp:lastModifiedBy>I6042802</cp:lastModifiedBy>
  <cp:revision>9</cp:revision>
  <cp:lastPrinted>2016-08-11T06:49:23Z</cp:lastPrinted>
  <dcterms:created xsi:type="dcterms:W3CDTF">2016-11-04T10:09:10Z</dcterms:created>
  <dcterms:modified xsi:type="dcterms:W3CDTF">2016-11-08T12:16:52Z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2016-02-12T00:00:00Z</vt:filetime>
  </property>
  <property fmtid="{D5CDD505-2E9C-101B-9397-08002B2CF9AE}" pid="3" name="Creator">
    <vt:lpwstr>Adobe InDesign CC 2015 (Windows)</vt:lpwstr>
  </property>
  <property fmtid="{D5CDD505-2E9C-101B-9397-08002B2CF9AE}" pid="4" name="LastSaved">
    <vt:filetime>2016-02-12T00:00:00Z</vt:filetime>
  </property>
  <property fmtid="{D5CDD505-2E9C-101B-9397-08002B2CF9AE}" pid="5" name="ContentTypeId">
    <vt:lpwstr>0x010100F820D7B35F9E444FBCA04AAB52D97180</vt:lpwstr>
  </property>
</Properties>
</file>