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6" d="100"/>
          <a:sy n="66" d="100"/>
        </p:scale>
        <p:origin x="-372"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ro-RO"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BD111A38-10FB-FC40-BD9B-0DAE0049B5A2}" type="datetimeFigureOut">
              <a:rPr lang="en-US" smtClean="0"/>
              <a:t>11/17/2016</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F5A056E6-A234-234F-9C2E-99D57C9FBA7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ro-RO"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ro-RO" smtClean="0"/>
              <a:t>Click to edit Master text styles</a:t>
            </a:r>
          </a:p>
          <a:p>
            <a:pPr lvl="1"/>
            <a:r>
              <a:rPr lang="ro-RO" smtClean="0"/>
              <a:t>Second level</a:t>
            </a:r>
          </a:p>
          <a:p>
            <a:pPr lvl="2"/>
            <a:r>
              <a:rPr lang="ro-RO" smtClean="0"/>
              <a:t>Third level</a:t>
            </a:r>
          </a:p>
          <a:p>
            <a:pPr lvl="3"/>
            <a:r>
              <a:rPr lang="ro-RO" smtClean="0"/>
              <a:t>Fourth level</a:t>
            </a:r>
          </a:p>
          <a:p>
            <a:pPr lvl="4"/>
            <a:r>
              <a:rPr lang="ro-RO"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o-RO" smtClean="0"/>
              <a:t>Click to edit Master text styles</a:t>
            </a:r>
          </a:p>
        </p:txBody>
      </p:sp>
      <p:sp>
        <p:nvSpPr>
          <p:cNvPr id="5" name="Date Placeholder 4"/>
          <p:cNvSpPr>
            <a:spLocks noGrp="1"/>
          </p:cNvSpPr>
          <p:nvPr>
            <p:ph type="dt" sz="half" idx="10"/>
          </p:nvPr>
        </p:nvSpPr>
        <p:spPr/>
        <p:txBody>
          <a:bodyPr/>
          <a:lstStyle/>
          <a:p>
            <a:fld id="{BD111A38-10FB-FC40-BD9B-0DAE0049B5A2}"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056E6-A234-234F-9C2E-99D57C9FBA74}"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ro-RO"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ro-RO"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ro-RO" smtClean="0"/>
              <a:t>Click to edit Master text styles</a:t>
            </a:r>
          </a:p>
        </p:txBody>
      </p:sp>
      <p:sp>
        <p:nvSpPr>
          <p:cNvPr id="5" name="Date Placeholder 4"/>
          <p:cNvSpPr>
            <a:spLocks noGrp="1"/>
          </p:cNvSpPr>
          <p:nvPr>
            <p:ph type="dt" sz="half" idx="10"/>
          </p:nvPr>
        </p:nvSpPr>
        <p:spPr/>
        <p:txBody>
          <a:bodyPr/>
          <a:lstStyle/>
          <a:p>
            <a:fld id="{BD111A38-10FB-FC40-BD9B-0DAE0049B5A2}"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056E6-A234-234F-9C2E-99D57C9FBA7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ro-RO"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o-RO"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ro-RO" smtClean="0"/>
              <a:t>Click to edit Master text styles</a:t>
            </a:r>
          </a:p>
        </p:txBody>
      </p:sp>
      <p:sp>
        <p:nvSpPr>
          <p:cNvPr id="5" name="Date Placeholder 4"/>
          <p:cNvSpPr>
            <a:spLocks noGrp="1"/>
          </p:cNvSpPr>
          <p:nvPr>
            <p:ph type="dt" sz="half" idx="10"/>
          </p:nvPr>
        </p:nvSpPr>
        <p:spPr/>
        <p:txBody>
          <a:bodyPr/>
          <a:lstStyle/>
          <a:p>
            <a:fld id="{BD111A38-10FB-FC40-BD9B-0DAE0049B5A2}"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056E6-A234-234F-9C2E-99D57C9FBA74}"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ro-RO"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ro-RO" smtClean="0"/>
              <a:t>Click to edit Master text styles</a:t>
            </a:r>
          </a:p>
          <a:p>
            <a:pPr lvl="1"/>
            <a:r>
              <a:rPr lang="ro-RO" smtClean="0"/>
              <a:t>Second level</a:t>
            </a:r>
          </a:p>
          <a:p>
            <a:pPr lvl="2"/>
            <a:r>
              <a:rPr lang="ro-RO" smtClean="0"/>
              <a:t>Third level</a:t>
            </a:r>
          </a:p>
          <a:p>
            <a:pPr lvl="3"/>
            <a:r>
              <a:rPr lang="ro-RO" smtClean="0"/>
              <a:t>Fourth level</a:t>
            </a:r>
          </a:p>
          <a:p>
            <a:pPr lvl="4"/>
            <a:r>
              <a:rPr lang="ro-RO" smtClean="0"/>
              <a:t>Fifth level</a:t>
            </a:r>
            <a:endParaRPr dirty="0"/>
          </a:p>
        </p:txBody>
      </p:sp>
      <p:sp>
        <p:nvSpPr>
          <p:cNvPr id="4" name="Date Placeholder 3"/>
          <p:cNvSpPr>
            <a:spLocks noGrp="1"/>
          </p:cNvSpPr>
          <p:nvPr>
            <p:ph type="dt" sz="half" idx="10"/>
          </p:nvPr>
        </p:nvSpPr>
        <p:spPr/>
        <p:txBody>
          <a:bodyPr/>
          <a:lstStyle/>
          <a:p>
            <a:fld id="{BD111A38-10FB-FC40-BD9B-0DAE0049B5A2}"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056E6-A234-234F-9C2E-99D57C9FBA74}"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ro-RO"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ro-RO" smtClean="0"/>
              <a:t>Click to edit Master text styles</a:t>
            </a:r>
          </a:p>
          <a:p>
            <a:pPr lvl="1"/>
            <a:r>
              <a:rPr lang="ro-RO" smtClean="0"/>
              <a:t>Second level</a:t>
            </a:r>
          </a:p>
          <a:p>
            <a:pPr lvl="2"/>
            <a:r>
              <a:rPr lang="ro-RO" smtClean="0"/>
              <a:t>Third level</a:t>
            </a:r>
          </a:p>
          <a:p>
            <a:pPr lvl="3"/>
            <a:r>
              <a:rPr lang="ro-RO" smtClean="0"/>
              <a:t>Fourth level</a:t>
            </a:r>
          </a:p>
          <a:p>
            <a:pPr lvl="4"/>
            <a:r>
              <a:rPr lang="ro-RO" smtClean="0"/>
              <a:t>Fifth level</a:t>
            </a:r>
            <a:endParaRPr dirty="0"/>
          </a:p>
        </p:txBody>
      </p:sp>
      <p:sp>
        <p:nvSpPr>
          <p:cNvPr id="4" name="Date Placeholder 3"/>
          <p:cNvSpPr>
            <a:spLocks noGrp="1"/>
          </p:cNvSpPr>
          <p:nvPr>
            <p:ph type="dt" sz="half" idx="10"/>
          </p:nvPr>
        </p:nvSpPr>
        <p:spPr/>
        <p:txBody>
          <a:bodyPr/>
          <a:lstStyle/>
          <a:p>
            <a:fld id="{BD111A38-10FB-FC40-BD9B-0DAE0049B5A2}"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056E6-A234-234F-9C2E-99D57C9FBA7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ro-RO"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ro-RO" smtClean="0"/>
              <a:t>Click to edit Master text styles</a:t>
            </a:r>
          </a:p>
          <a:p>
            <a:pPr lvl="1"/>
            <a:r>
              <a:rPr lang="ro-RO" smtClean="0"/>
              <a:t>Second level</a:t>
            </a:r>
          </a:p>
          <a:p>
            <a:pPr lvl="2"/>
            <a:r>
              <a:rPr lang="ro-RO" smtClean="0"/>
              <a:t>Third level</a:t>
            </a:r>
          </a:p>
          <a:p>
            <a:pPr lvl="3"/>
            <a:r>
              <a:rPr lang="ro-RO" smtClean="0"/>
              <a:t>Fourth level</a:t>
            </a:r>
          </a:p>
          <a:p>
            <a:pPr lvl="4"/>
            <a:r>
              <a:rPr lang="ro-RO" smtClean="0"/>
              <a:t>Fifth level</a:t>
            </a:r>
            <a:endParaRPr dirty="0"/>
          </a:p>
        </p:txBody>
      </p:sp>
      <p:sp>
        <p:nvSpPr>
          <p:cNvPr id="4" name="Date Placeholder 3"/>
          <p:cNvSpPr>
            <a:spLocks noGrp="1"/>
          </p:cNvSpPr>
          <p:nvPr>
            <p:ph type="dt" sz="half" idx="10"/>
          </p:nvPr>
        </p:nvSpPr>
        <p:spPr/>
        <p:txBody>
          <a:bodyPr/>
          <a:lstStyle/>
          <a:p>
            <a:fld id="{BD111A38-10FB-FC40-BD9B-0DAE0049B5A2}"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056E6-A234-234F-9C2E-99D57C9FBA7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ro-RO"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o-RO"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BD111A38-10FB-FC40-BD9B-0DAE0049B5A2}" type="datetimeFigureOut">
              <a:rPr lang="en-US" smtClean="0"/>
              <a:t>11/17/2016</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ro-RO"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ro-RO"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o-RO" smtClean="0"/>
              <a:t>Click to edit Master text styles</a:t>
            </a:r>
          </a:p>
        </p:txBody>
      </p:sp>
      <p:sp>
        <p:nvSpPr>
          <p:cNvPr id="4" name="Date Placeholder 3"/>
          <p:cNvSpPr>
            <a:spLocks noGrp="1"/>
          </p:cNvSpPr>
          <p:nvPr>
            <p:ph type="dt" sz="half" idx="10"/>
          </p:nvPr>
        </p:nvSpPr>
        <p:spPr/>
        <p:txBody>
          <a:bodyPr/>
          <a:lstStyle/>
          <a:p>
            <a:fld id="{BD111A38-10FB-FC40-BD9B-0DAE0049B5A2}"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A056E6-A234-234F-9C2E-99D57C9FBA7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ro-RO"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ro-RO" smtClean="0"/>
              <a:t>Click to edit Master text styles</a:t>
            </a:r>
          </a:p>
          <a:p>
            <a:pPr lvl="1"/>
            <a:r>
              <a:rPr lang="ro-RO" smtClean="0"/>
              <a:t>Second level</a:t>
            </a:r>
          </a:p>
          <a:p>
            <a:pPr lvl="2"/>
            <a:r>
              <a:rPr lang="ro-RO" smtClean="0"/>
              <a:t>Third level</a:t>
            </a:r>
          </a:p>
          <a:p>
            <a:pPr lvl="3"/>
            <a:r>
              <a:rPr lang="ro-RO" smtClean="0"/>
              <a:t>Fourth level</a:t>
            </a:r>
          </a:p>
          <a:p>
            <a:pPr lvl="4"/>
            <a:r>
              <a:rPr lang="ro-RO"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ro-RO" smtClean="0"/>
              <a:t>Click to edit Master text styles</a:t>
            </a:r>
          </a:p>
          <a:p>
            <a:pPr lvl="1"/>
            <a:r>
              <a:rPr lang="ro-RO" smtClean="0"/>
              <a:t>Second level</a:t>
            </a:r>
          </a:p>
          <a:p>
            <a:pPr lvl="2"/>
            <a:r>
              <a:rPr lang="ro-RO" smtClean="0"/>
              <a:t>Third level</a:t>
            </a:r>
          </a:p>
          <a:p>
            <a:pPr lvl="3"/>
            <a:r>
              <a:rPr lang="ro-RO" smtClean="0"/>
              <a:t>Fourth level</a:t>
            </a:r>
          </a:p>
          <a:p>
            <a:pPr lvl="4"/>
            <a:r>
              <a:rPr lang="ro-RO" smtClean="0"/>
              <a:t>Fifth level</a:t>
            </a:r>
            <a:endParaRPr/>
          </a:p>
        </p:txBody>
      </p:sp>
      <p:sp>
        <p:nvSpPr>
          <p:cNvPr id="5" name="Date Placeholder 4"/>
          <p:cNvSpPr>
            <a:spLocks noGrp="1"/>
          </p:cNvSpPr>
          <p:nvPr>
            <p:ph type="dt" sz="half" idx="10"/>
          </p:nvPr>
        </p:nvSpPr>
        <p:spPr/>
        <p:txBody>
          <a:bodyPr/>
          <a:lstStyle/>
          <a:p>
            <a:fld id="{BD111A38-10FB-FC40-BD9B-0DAE0049B5A2}"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056E6-A234-234F-9C2E-99D57C9FBA7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ro-RO"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ro-RO" smtClean="0"/>
              <a:t>Click to edit Master text styles</a:t>
            </a:r>
          </a:p>
          <a:p>
            <a:pPr lvl="1"/>
            <a:r>
              <a:rPr lang="ro-RO" smtClean="0"/>
              <a:t>Second level</a:t>
            </a:r>
          </a:p>
          <a:p>
            <a:pPr lvl="2"/>
            <a:r>
              <a:rPr lang="ro-RO" smtClean="0"/>
              <a:t>Third level</a:t>
            </a:r>
          </a:p>
          <a:p>
            <a:pPr lvl="3"/>
            <a:r>
              <a:rPr lang="ro-RO" smtClean="0"/>
              <a:t>Fourth level</a:t>
            </a:r>
          </a:p>
          <a:p>
            <a:pPr lvl="4"/>
            <a:r>
              <a:rPr lang="ro-RO"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ro-RO" smtClean="0"/>
              <a:t>Click to edit Master text styles</a:t>
            </a:r>
          </a:p>
          <a:p>
            <a:pPr lvl="1"/>
            <a:r>
              <a:rPr lang="ro-RO" smtClean="0"/>
              <a:t>Second level</a:t>
            </a:r>
          </a:p>
          <a:p>
            <a:pPr lvl="2"/>
            <a:r>
              <a:rPr lang="ro-RO" smtClean="0"/>
              <a:t>Third level</a:t>
            </a:r>
          </a:p>
          <a:p>
            <a:pPr lvl="3"/>
            <a:r>
              <a:rPr lang="ro-RO" smtClean="0"/>
              <a:t>Fourth level</a:t>
            </a:r>
          </a:p>
          <a:p>
            <a:pPr lvl="4"/>
            <a:r>
              <a:rPr lang="ro-RO" smtClean="0"/>
              <a:t>Fifth level</a:t>
            </a:r>
            <a:endParaRPr dirty="0"/>
          </a:p>
        </p:txBody>
      </p:sp>
      <p:sp>
        <p:nvSpPr>
          <p:cNvPr id="7" name="Date Placeholder 6"/>
          <p:cNvSpPr>
            <a:spLocks noGrp="1"/>
          </p:cNvSpPr>
          <p:nvPr>
            <p:ph type="dt" sz="half" idx="10"/>
          </p:nvPr>
        </p:nvSpPr>
        <p:spPr/>
        <p:txBody>
          <a:bodyPr/>
          <a:lstStyle/>
          <a:p>
            <a:fld id="{BD111A38-10FB-FC40-BD9B-0DAE0049B5A2}" type="datetimeFigureOut">
              <a:rPr lang="en-US" smtClean="0"/>
              <a:t>11/17/2016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A056E6-A234-234F-9C2E-99D57C9FBA7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ro-RO" smtClean="0"/>
              <a:t>Click to edit Master title style</a:t>
            </a:r>
            <a:endParaRPr/>
          </a:p>
        </p:txBody>
      </p:sp>
      <p:sp>
        <p:nvSpPr>
          <p:cNvPr id="3" name="Date Placeholder 2"/>
          <p:cNvSpPr>
            <a:spLocks noGrp="1"/>
          </p:cNvSpPr>
          <p:nvPr>
            <p:ph type="dt" sz="half" idx="10"/>
          </p:nvPr>
        </p:nvSpPr>
        <p:spPr/>
        <p:txBody>
          <a:bodyPr/>
          <a:lstStyle/>
          <a:p>
            <a:fld id="{BD111A38-10FB-FC40-BD9B-0DAE0049B5A2}" type="datetimeFigureOut">
              <a:rPr lang="en-US" smtClean="0"/>
              <a:t>11/17/2016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A056E6-A234-234F-9C2E-99D57C9FBA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BD111A38-10FB-FC40-BD9B-0DAE0049B5A2}" type="datetimeFigureOut">
              <a:rPr lang="en-US" smtClean="0"/>
              <a:t>11/17/2016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A056E6-A234-234F-9C2E-99D57C9FBA7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ro-RO"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ro-RO" smtClean="0"/>
              <a:t>Click to edit Master text styles</a:t>
            </a:r>
          </a:p>
          <a:p>
            <a:pPr lvl="1"/>
            <a:r>
              <a:rPr lang="ro-RO" smtClean="0"/>
              <a:t>Second level</a:t>
            </a:r>
          </a:p>
          <a:p>
            <a:pPr lvl="2"/>
            <a:r>
              <a:rPr lang="ro-RO" smtClean="0"/>
              <a:t>Third level</a:t>
            </a:r>
          </a:p>
          <a:p>
            <a:pPr lvl="3"/>
            <a:r>
              <a:rPr lang="ro-RO" smtClean="0"/>
              <a:t>Fourth level</a:t>
            </a:r>
          </a:p>
          <a:p>
            <a:pPr lvl="4"/>
            <a:r>
              <a:rPr lang="ro-RO"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ro-RO" smtClean="0"/>
              <a:t>Click to edit Master text styles</a:t>
            </a:r>
          </a:p>
        </p:txBody>
      </p:sp>
      <p:sp>
        <p:nvSpPr>
          <p:cNvPr id="5" name="Date Placeholder 4"/>
          <p:cNvSpPr>
            <a:spLocks noGrp="1"/>
          </p:cNvSpPr>
          <p:nvPr>
            <p:ph type="dt" sz="half" idx="10"/>
          </p:nvPr>
        </p:nvSpPr>
        <p:spPr/>
        <p:txBody>
          <a:bodyPr/>
          <a:lstStyle/>
          <a:p>
            <a:fld id="{BD111A38-10FB-FC40-BD9B-0DAE0049B5A2}"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A056E6-A234-234F-9C2E-99D57C9FBA7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ro-RO"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ro-RO" smtClean="0"/>
              <a:t>Click to edit Master text styles</a:t>
            </a:r>
          </a:p>
          <a:p>
            <a:pPr lvl="1"/>
            <a:r>
              <a:rPr lang="ro-RO" smtClean="0"/>
              <a:t>Second level</a:t>
            </a:r>
          </a:p>
          <a:p>
            <a:pPr lvl="2"/>
            <a:r>
              <a:rPr lang="ro-RO" smtClean="0"/>
              <a:t>Third level</a:t>
            </a:r>
          </a:p>
          <a:p>
            <a:pPr lvl="3"/>
            <a:r>
              <a:rPr lang="ro-RO" smtClean="0"/>
              <a:t>Fourth level</a:t>
            </a:r>
          </a:p>
          <a:p>
            <a:pPr lvl="4"/>
            <a:r>
              <a:rPr lang="ro-RO"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BD111A38-10FB-FC40-BD9B-0DAE0049B5A2}" type="datetimeFigureOut">
              <a:rPr lang="en-US" smtClean="0"/>
              <a:t>11/17/2016</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F5A056E6-A234-234F-9C2E-99D57C9FBA7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9568"/>
            <a:ext cx="7772400" cy="1884161"/>
          </a:xfrm>
        </p:spPr>
        <p:txBody>
          <a:bodyPr>
            <a:noAutofit/>
          </a:bodyPr>
          <a:lstStyle/>
          <a:p>
            <a:r>
              <a:rPr lang="en-US" sz="3200" b="1" dirty="0" err="1" smtClean="0"/>
              <a:t>Equinet’s</a:t>
            </a:r>
            <a:r>
              <a:rPr lang="en-US" sz="3200" b="1" dirty="0" smtClean="0"/>
              <a:t> Seminar on Fighting Discrimination on Grounds of Race and Ethnic Origin</a:t>
            </a:r>
            <a:endParaRPr lang="en-US" sz="3200" b="1" dirty="0"/>
          </a:p>
        </p:txBody>
      </p:sp>
      <p:sp>
        <p:nvSpPr>
          <p:cNvPr id="3" name="Subtitle 2"/>
          <p:cNvSpPr>
            <a:spLocks noGrp="1"/>
          </p:cNvSpPr>
          <p:nvPr>
            <p:ph type="subTitle" idx="1"/>
          </p:nvPr>
        </p:nvSpPr>
        <p:spPr/>
        <p:txBody>
          <a:bodyPr>
            <a:normAutofit/>
          </a:bodyPr>
          <a:lstStyle/>
          <a:p>
            <a:r>
              <a:rPr lang="en-US" dirty="0" smtClean="0"/>
              <a:t>Workshop 2 </a:t>
            </a:r>
            <a:r>
              <a:rPr lang="mr-IN" dirty="0" smtClean="0"/>
              <a:t>–</a:t>
            </a:r>
            <a:r>
              <a:rPr lang="en-US" dirty="0" smtClean="0"/>
              <a:t> Case studies on discrimination against Roma </a:t>
            </a:r>
          </a:p>
          <a:p>
            <a:r>
              <a:rPr lang="en-US" dirty="0" smtClean="0"/>
              <a:t>European Court of Human Rights’ case law, including hate crime and hate speech</a:t>
            </a:r>
          </a:p>
          <a:p>
            <a:endParaRPr lang="en-US" dirty="0"/>
          </a:p>
          <a:p>
            <a:pPr algn="r"/>
            <a:r>
              <a:rPr lang="en-US" i="1" dirty="0" err="1" smtClean="0"/>
              <a:t>Oana-Luiza</a:t>
            </a:r>
            <a:r>
              <a:rPr lang="en-US" i="1" dirty="0" smtClean="0"/>
              <a:t> </a:t>
            </a:r>
            <a:r>
              <a:rPr lang="en-US" i="1" dirty="0" err="1" smtClean="0"/>
              <a:t>Taba</a:t>
            </a:r>
            <a:r>
              <a:rPr lang="en-US" i="1" dirty="0" smtClean="0"/>
              <a:t>, European Court of Human Rights</a:t>
            </a:r>
          </a:p>
          <a:p>
            <a:endParaRPr lang="en-US" dirty="0" smtClean="0"/>
          </a:p>
          <a:p>
            <a:endParaRPr lang="en-US" dirty="0"/>
          </a:p>
          <a:p>
            <a:endParaRPr lang="en-US" dirty="0"/>
          </a:p>
        </p:txBody>
      </p:sp>
    </p:spTree>
    <p:extLst>
      <p:ext uri="{BB962C8B-B14F-4D97-AF65-F5344CB8AC3E}">
        <p14:creationId xmlns:p14="http://schemas.microsoft.com/office/powerpoint/2010/main" val="4223720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Right to respect for private and family </a:t>
            </a:r>
            <a:r>
              <a:rPr lang="en-US" sz="2800" b="1" dirty="0" smtClean="0"/>
              <a:t>life </a:t>
            </a:r>
            <a:r>
              <a:rPr lang="mr-IN" sz="2800" b="1" dirty="0" smtClean="0"/>
              <a:t>–</a:t>
            </a:r>
            <a:r>
              <a:rPr lang="en-US" sz="2800" b="1" dirty="0"/>
              <a:t> </a:t>
            </a:r>
            <a:r>
              <a:rPr lang="en-US" sz="2800" b="1" dirty="0" smtClean="0"/>
              <a:t>Publications allegedly insulting the Roma communities </a:t>
            </a:r>
            <a:endParaRPr lang="en-US" sz="2800" dirty="0"/>
          </a:p>
        </p:txBody>
      </p:sp>
      <p:sp>
        <p:nvSpPr>
          <p:cNvPr id="3" name="Content Placeholder 2"/>
          <p:cNvSpPr>
            <a:spLocks noGrp="1"/>
          </p:cNvSpPr>
          <p:nvPr>
            <p:ph idx="1"/>
          </p:nvPr>
        </p:nvSpPr>
        <p:spPr/>
        <p:txBody>
          <a:bodyPr/>
          <a:lstStyle/>
          <a:p>
            <a:pPr marL="0" indent="0">
              <a:buNone/>
            </a:pPr>
            <a:r>
              <a:rPr lang="en-US" b="1" dirty="0" err="1" smtClean="0"/>
              <a:t>Aksu</a:t>
            </a:r>
            <a:r>
              <a:rPr lang="en-US" b="1" dirty="0" smtClean="0"/>
              <a:t> v. Turkey </a:t>
            </a:r>
          </a:p>
          <a:p>
            <a:pPr marL="0" indent="0" algn="just">
              <a:buNone/>
            </a:pPr>
            <a:r>
              <a:rPr lang="en-US" dirty="0" smtClean="0"/>
              <a:t>The applicant had not managed to build a case to prove that the publications had a discriminatory intent or effect. Therefore, the case was analyzed under Article 8. It was held that the-re was no violation of Article 8 </a:t>
            </a:r>
            <a:r>
              <a:rPr lang="mr-IN" dirty="0" smtClean="0"/>
              <a:t>–</a:t>
            </a:r>
            <a:r>
              <a:rPr lang="en-US" dirty="0" smtClean="0"/>
              <a:t> the State has taken all necessary steps to comply with their obligation under Article 8 to protect the applicant’s effective right to respect for his private life as a member of the Roma community. </a:t>
            </a:r>
            <a:endParaRPr lang="en-US" dirty="0"/>
          </a:p>
        </p:txBody>
      </p:sp>
    </p:spTree>
    <p:extLst>
      <p:ext uri="{BB962C8B-B14F-4D97-AF65-F5344CB8AC3E}">
        <p14:creationId xmlns:p14="http://schemas.microsoft.com/office/powerpoint/2010/main" val="456163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Verbal abuse and threats during anti-Roma march</a:t>
            </a:r>
            <a:endParaRPr lang="en-US" b="1" dirty="0"/>
          </a:p>
        </p:txBody>
      </p:sp>
      <p:sp>
        <p:nvSpPr>
          <p:cNvPr id="3" name="Content Placeholder 2"/>
          <p:cNvSpPr>
            <a:spLocks noGrp="1"/>
          </p:cNvSpPr>
          <p:nvPr>
            <p:ph idx="1"/>
          </p:nvPr>
        </p:nvSpPr>
        <p:spPr/>
        <p:txBody>
          <a:bodyPr>
            <a:noAutofit/>
          </a:bodyPr>
          <a:lstStyle/>
          <a:p>
            <a:r>
              <a:rPr lang="en-US" sz="1400" b="1" dirty="0" smtClean="0"/>
              <a:t>R.B. v. Hungary (application no 64602/12)</a:t>
            </a:r>
          </a:p>
          <a:p>
            <a:pPr algn="just">
              <a:buFont typeface="Wingdings" charset="2"/>
              <a:buChar char="§"/>
            </a:pPr>
            <a:r>
              <a:rPr lang="en-US" sz="1400" dirty="0" smtClean="0"/>
              <a:t>Violation of Article 8 on account of the inadequate investigation into the applicant's allegations of racially motivated abuse. Given that the insults had taken place during an anti-Roma march and had come from a member of an extremely right-wing vigilante group, the authorities should have conducted the investigation in that specific context. </a:t>
            </a:r>
          </a:p>
          <a:p>
            <a:pPr algn="just">
              <a:buFont typeface="Wingdings" charset="2"/>
              <a:buChar char="§"/>
            </a:pPr>
            <a:r>
              <a:rPr lang="en-US" sz="1400" dirty="0" smtClean="0"/>
              <a:t>The complaint under Article 8 concerning the authorities’ inaction during the rallies was dismissed as manifestly ill-founded; the Court came to the conclusion that there had been no appearance of an unreasonable response by the police to the demonstrations. </a:t>
            </a:r>
          </a:p>
          <a:p>
            <a:pPr algn="just">
              <a:buFont typeface="Wingdings" charset="2"/>
              <a:buChar char="§"/>
            </a:pPr>
            <a:r>
              <a:rPr lang="en-US" sz="1400" dirty="0" smtClean="0"/>
              <a:t>The complaint under Article 3 (read alone or in conjunction with Article 14) was dismissed as manifestly ill-founded. The participants to the march were under continuous police monitoring; the statements were discriminatory, but they were not severe as to cause the kind of fear, anguish or feelings of inferiority necessary for a complaint to fall within the scope of Article 3. </a:t>
            </a:r>
          </a:p>
          <a:p>
            <a:pPr marL="0" indent="0">
              <a:buNone/>
            </a:pPr>
            <a:endParaRPr lang="en-US" sz="1400" dirty="0"/>
          </a:p>
        </p:txBody>
      </p:sp>
    </p:spTree>
    <p:extLst>
      <p:ext uri="{BB962C8B-B14F-4D97-AF65-F5344CB8AC3E}">
        <p14:creationId xmlns:p14="http://schemas.microsoft.com/office/powerpoint/2010/main" val="2407048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Anti-Roma rallies </a:t>
            </a:r>
            <a:endParaRPr lang="en-US" b="1" dirty="0"/>
          </a:p>
        </p:txBody>
      </p:sp>
      <p:sp>
        <p:nvSpPr>
          <p:cNvPr id="3" name="Content Placeholder 2"/>
          <p:cNvSpPr>
            <a:spLocks noGrp="1"/>
          </p:cNvSpPr>
          <p:nvPr>
            <p:ph idx="1"/>
          </p:nvPr>
        </p:nvSpPr>
        <p:spPr/>
        <p:txBody>
          <a:bodyPr>
            <a:normAutofit/>
          </a:bodyPr>
          <a:lstStyle/>
          <a:p>
            <a:pPr algn="just"/>
            <a:r>
              <a:rPr lang="en-US" dirty="0" err="1" smtClean="0"/>
              <a:t>Vona</a:t>
            </a:r>
            <a:r>
              <a:rPr lang="en-US" dirty="0" smtClean="0"/>
              <a:t> v. Hungary: dissolution of an association on account of the anti-Roma rallies and demonstrations organized by its movement</a:t>
            </a:r>
          </a:p>
          <a:p>
            <a:pPr algn="just"/>
            <a:r>
              <a:rPr lang="en-US" dirty="0" smtClean="0"/>
              <a:t>Paramilitary marches had gone beyond the mere expression of a disturbing or offensive idea, which is protected under the Convention, given the physical presence of a threatening group of organized activists. </a:t>
            </a:r>
          </a:p>
          <a:p>
            <a:pPr algn="just"/>
            <a:r>
              <a:rPr lang="en-US" dirty="0" smtClean="0"/>
              <a:t>No violation of Article 11- Freedom of assembly</a:t>
            </a:r>
            <a:endParaRPr lang="en-US" dirty="0"/>
          </a:p>
        </p:txBody>
      </p:sp>
    </p:spTree>
    <p:extLst>
      <p:ext uri="{BB962C8B-B14F-4D97-AF65-F5344CB8AC3E}">
        <p14:creationId xmlns:p14="http://schemas.microsoft.com/office/powerpoint/2010/main" val="2222572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sp>
        <p:nvSpPr>
          <p:cNvPr id="3" name="Content Placeholder 2"/>
          <p:cNvSpPr>
            <a:spLocks noGrp="1"/>
          </p:cNvSpPr>
          <p:nvPr>
            <p:ph idx="1"/>
          </p:nvPr>
        </p:nvSpPr>
        <p:spPr/>
        <p:txBody>
          <a:bodyPr/>
          <a:lstStyle/>
          <a:p>
            <a:pPr algn="just"/>
            <a:r>
              <a:rPr lang="en-US" dirty="0" smtClean="0"/>
              <a:t>What is the potential role of equality bodies in front of the </a:t>
            </a:r>
            <a:r>
              <a:rPr lang="en-US" dirty="0" err="1" smtClean="0"/>
              <a:t>ECtHR</a:t>
            </a:r>
            <a:r>
              <a:rPr lang="en-US" dirty="0" smtClean="0"/>
              <a:t> in such cases?</a:t>
            </a:r>
          </a:p>
          <a:p>
            <a:pPr algn="just"/>
            <a:r>
              <a:rPr lang="en-US" dirty="0" smtClean="0"/>
              <a:t>Do you make use of the </a:t>
            </a:r>
            <a:r>
              <a:rPr lang="en-US" dirty="0" err="1" smtClean="0"/>
              <a:t>ECtHR</a:t>
            </a:r>
            <a:r>
              <a:rPr lang="en-US" dirty="0" smtClean="0"/>
              <a:t> Roma-related case law in your work? How?</a:t>
            </a:r>
          </a:p>
          <a:p>
            <a:pPr algn="just"/>
            <a:r>
              <a:rPr lang="en-US" dirty="0" smtClean="0"/>
              <a:t>How strong is Roma rights litigation in your countries? If it should be strengthened, how can the equality body contribute to that?</a:t>
            </a:r>
            <a:endParaRPr lang="en-US" dirty="0"/>
          </a:p>
        </p:txBody>
      </p:sp>
    </p:spTree>
    <p:extLst>
      <p:ext uri="{BB962C8B-B14F-4D97-AF65-F5344CB8AC3E}">
        <p14:creationId xmlns:p14="http://schemas.microsoft.com/office/powerpoint/2010/main" val="2092214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Framework</a:t>
            </a:r>
            <a:endParaRPr lang="en-US" b="1" dirty="0"/>
          </a:p>
        </p:txBody>
      </p:sp>
      <p:sp>
        <p:nvSpPr>
          <p:cNvPr id="3" name="Content Placeholder 2"/>
          <p:cNvSpPr>
            <a:spLocks noGrp="1"/>
          </p:cNvSpPr>
          <p:nvPr>
            <p:ph idx="1"/>
          </p:nvPr>
        </p:nvSpPr>
        <p:spPr>
          <a:xfrm>
            <a:off x="900112" y="1800421"/>
            <a:ext cx="7345363" cy="4265100"/>
          </a:xfrm>
        </p:spPr>
        <p:txBody>
          <a:bodyPr>
            <a:noAutofit/>
          </a:bodyPr>
          <a:lstStyle/>
          <a:p>
            <a:pPr marL="0" indent="0">
              <a:buNone/>
            </a:pPr>
            <a:r>
              <a:rPr lang="en-US" sz="1600" dirty="0" smtClean="0"/>
              <a:t>Most of the Roma-related cases before the </a:t>
            </a:r>
            <a:r>
              <a:rPr lang="en-US" sz="1600" dirty="0" err="1" smtClean="0"/>
              <a:t>ECtHR</a:t>
            </a:r>
            <a:r>
              <a:rPr lang="en-US" sz="1600" dirty="0" smtClean="0"/>
              <a:t> fall under:</a:t>
            </a:r>
          </a:p>
          <a:p>
            <a:pPr algn="just"/>
            <a:r>
              <a:rPr lang="en-US" sz="1600" dirty="0" smtClean="0"/>
              <a:t>Article 2 and 3 of the Convention </a:t>
            </a:r>
            <a:r>
              <a:rPr lang="mr-IN" sz="1600" dirty="0" smtClean="0"/>
              <a:t>–</a:t>
            </a:r>
            <a:r>
              <a:rPr lang="en-US" sz="1600" dirty="0" smtClean="0"/>
              <a:t> Right to life and prohibition of inhuman or degrading treatment </a:t>
            </a:r>
          </a:p>
          <a:p>
            <a:pPr algn="just"/>
            <a:r>
              <a:rPr lang="en-US" sz="1600" dirty="0" smtClean="0"/>
              <a:t>Article 8 </a:t>
            </a:r>
            <a:r>
              <a:rPr lang="mr-IN" sz="1600" dirty="0" smtClean="0"/>
              <a:t>–</a:t>
            </a:r>
            <a:r>
              <a:rPr lang="en-US" sz="1600" dirty="0" smtClean="0"/>
              <a:t> Right to respect for private and family life</a:t>
            </a:r>
          </a:p>
          <a:p>
            <a:pPr algn="just"/>
            <a:r>
              <a:rPr lang="en-US" sz="1600" dirty="0" smtClean="0"/>
              <a:t>Also on Article 10 </a:t>
            </a:r>
            <a:r>
              <a:rPr lang="mr-IN" sz="1600" dirty="0" smtClean="0"/>
              <a:t>–</a:t>
            </a:r>
            <a:r>
              <a:rPr lang="en-US" sz="1600" dirty="0" smtClean="0"/>
              <a:t> Freedom of expression, when conflicting with Article 8 </a:t>
            </a:r>
          </a:p>
          <a:p>
            <a:pPr algn="just"/>
            <a:r>
              <a:rPr lang="en-US" sz="1600" dirty="0" smtClean="0"/>
              <a:t>Also on Article 11 </a:t>
            </a:r>
            <a:r>
              <a:rPr lang="mr-IN" sz="1600" dirty="0" smtClean="0"/>
              <a:t>–</a:t>
            </a:r>
            <a:r>
              <a:rPr lang="en-US" sz="1600" dirty="0" smtClean="0"/>
              <a:t> Freedom of assembly</a:t>
            </a:r>
          </a:p>
          <a:p>
            <a:pPr algn="just"/>
            <a:r>
              <a:rPr lang="en-US" sz="1600" dirty="0" smtClean="0"/>
              <a:t>Article 1 of Protocol no 1 to the Convention </a:t>
            </a:r>
            <a:r>
              <a:rPr lang="mr-IN" sz="1600" dirty="0" smtClean="0"/>
              <a:t>–</a:t>
            </a:r>
            <a:r>
              <a:rPr lang="en-US" sz="1600" dirty="0" smtClean="0"/>
              <a:t> Protection of property</a:t>
            </a:r>
          </a:p>
          <a:p>
            <a:pPr algn="just"/>
            <a:r>
              <a:rPr lang="en-US" sz="1600" dirty="0" smtClean="0"/>
              <a:t>Article 2 of Protocol no 2 to the Convention </a:t>
            </a:r>
            <a:r>
              <a:rPr lang="mr-IN" sz="1600" dirty="0" smtClean="0"/>
              <a:t>–</a:t>
            </a:r>
            <a:r>
              <a:rPr lang="en-US" sz="1600" dirty="0" smtClean="0"/>
              <a:t> Right to education</a:t>
            </a:r>
          </a:p>
          <a:p>
            <a:pPr algn="just"/>
            <a:r>
              <a:rPr lang="en-US" sz="1600" dirty="0" smtClean="0"/>
              <a:t>Article 14 </a:t>
            </a:r>
            <a:r>
              <a:rPr lang="mr-IN" sz="1600" dirty="0" smtClean="0"/>
              <a:t>–</a:t>
            </a:r>
            <a:r>
              <a:rPr lang="en-US" sz="1600" dirty="0" smtClean="0"/>
              <a:t> Prohibition of discrimination</a:t>
            </a:r>
          </a:p>
          <a:p>
            <a:pPr algn="just"/>
            <a:endParaRPr lang="en-US" sz="1600" dirty="0" smtClean="0"/>
          </a:p>
          <a:p>
            <a:pPr algn="just"/>
            <a:endParaRPr lang="en-US" sz="2000" dirty="0" smtClean="0"/>
          </a:p>
          <a:p>
            <a:pPr algn="just"/>
            <a:endParaRPr lang="en-US" sz="2000" dirty="0"/>
          </a:p>
        </p:txBody>
      </p:sp>
    </p:spTree>
    <p:extLst>
      <p:ext uri="{BB962C8B-B14F-4D97-AF65-F5344CB8AC3E}">
        <p14:creationId xmlns:p14="http://schemas.microsoft.com/office/powerpoint/2010/main" val="3164772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Article 14 </a:t>
            </a:r>
            <a:r>
              <a:rPr lang="en-US" sz="3200" b="1" dirty="0" smtClean="0"/>
              <a:t>- principles </a:t>
            </a:r>
            <a:r>
              <a:rPr lang="en-US" sz="3200" b="1" dirty="0"/>
              <a:t>established by the </a:t>
            </a:r>
            <a:r>
              <a:rPr lang="en-US" sz="3200" b="1" dirty="0" err="1"/>
              <a:t>ECtHR</a:t>
            </a:r>
            <a:r>
              <a:rPr lang="en-US" sz="3200" b="1" dirty="0"/>
              <a:t> in Roma-related cases</a:t>
            </a:r>
          </a:p>
        </p:txBody>
      </p:sp>
      <p:sp>
        <p:nvSpPr>
          <p:cNvPr id="3" name="Content Placeholder 2"/>
          <p:cNvSpPr>
            <a:spLocks noGrp="1"/>
          </p:cNvSpPr>
          <p:nvPr>
            <p:ph idx="1"/>
          </p:nvPr>
        </p:nvSpPr>
        <p:spPr/>
        <p:txBody>
          <a:bodyPr>
            <a:normAutofit fontScale="85000" lnSpcReduction="10000"/>
          </a:bodyPr>
          <a:lstStyle/>
          <a:p>
            <a:pPr algn="just"/>
            <a:r>
              <a:rPr lang="en-US" dirty="0" smtClean="0"/>
              <a:t>The </a:t>
            </a:r>
            <a:r>
              <a:rPr lang="en-US" dirty="0"/>
              <a:t>Grand Chamber </a:t>
            </a:r>
            <a:r>
              <a:rPr lang="en-US" dirty="0" smtClean="0"/>
              <a:t>found </a:t>
            </a:r>
            <a:r>
              <a:rPr lang="en-US" dirty="0"/>
              <a:t>a violation of </a:t>
            </a:r>
            <a:r>
              <a:rPr lang="en-US" dirty="0" smtClean="0"/>
              <a:t>Article 14 taken into conjunction with Article 2 (</a:t>
            </a:r>
            <a:r>
              <a:rPr lang="en-US" i="1" dirty="0" smtClean="0"/>
              <a:t>procedural aspect</a:t>
            </a:r>
            <a:r>
              <a:rPr lang="en-US" dirty="0" smtClean="0"/>
              <a:t>), holding that it was the </a:t>
            </a:r>
            <a:r>
              <a:rPr lang="en-US" b="1" dirty="0" smtClean="0"/>
              <a:t>State’s obligation to investigate the possible racist motivation of </a:t>
            </a:r>
            <a:r>
              <a:rPr lang="en-US" b="1" dirty="0"/>
              <a:t>the police </a:t>
            </a:r>
            <a:r>
              <a:rPr lang="en-US" b="1" dirty="0" smtClean="0"/>
              <a:t>killings</a:t>
            </a:r>
            <a:r>
              <a:rPr lang="en-US" dirty="0" smtClean="0"/>
              <a:t> (</a:t>
            </a:r>
            <a:r>
              <a:rPr lang="en-US" dirty="0" err="1" smtClean="0"/>
              <a:t>Nachova</a:t>
            </a:r>
            <a:r>
              <a:rPr lang="en-US" dirty="0" smtClean="0"/>
              <a:t> </a:t>
            </a:r>
            <a:r>
              <a:rPr lang="en-US" dirty="0"/>
              <a:t>and Others v. Bulgaria [GC] - 43577/98 and 43579/</a:t>
            </a:r>
            <a:r>
              <a:rPr lang="en-US" dirty="0" smtClean="0"/>
              <a:t>98 Judgment </a:t>
            </a:r>
            <a:r>
              <a:rPr lang="en-US" dirty="0"/>
              <a:t>6.7.2005 [GC</a:t>
            </a:r>
            <a:r>
              <a:rPr lang="en-US" dirty="0" smtClean="0"/>
              <a:t>])</a:t>
            </a:r>
          </a:p>
          <a:p>
            <a:pPr algn="just"/>
            <a:r>
              <a:rPr lang="en-GB" dirty="0"/>
              <a:t>“Treating racially induced violence and brutality on an equal footing with cases that have no racist overtones would be turning a blind eye to the specific nature of acts that are particularly destructive of fundamental rights. A failure to make a distinction in the way in which situations that are essentially different are handled may constitute unjustified treatment irreconcilable with Article 14 of the Convention..”</a:t>
            </a:r>
            <a:endParaRPr lang="fr-FR" dirty="0"/>
          </a:p>
          <a:p>
            <a:pPr algn="just"/>
            <a:endParaRPr lang="en-US" dirty="0"/>
          </a:p>
          <a:p>
            <a:pPr algn="just"/>
            <a:endParaRPr lang="en-US" dirty="0"/>
          </a:p>
        </p:txBody>
      </p:sp>
      <p:sp>
        <p:nvSpPr>
          <p:cNvPr id="4" name="TextBox 3"/>
          <p:cNvSpPr txBox="1"/>
          <p:nvPr/>
        </p:nvSpPr>
        <p:spPr>
          <a:xfrm>
            <a:off x="6182056" y="865319"/>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212233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Article 14 </a:t>
            </a:r>
            <a:r>
              <a:rPr lang="en-US" sz="3200" b="1" dirty="0" smtClean="0"/>
              <a:t>- principles </a:t>
            </a:r>
            <a:r>
              <a:rPr lang="en-US" sz="3200" b="1" dirty="0"/>
              <a:t>established by the </a:t>
            </a:r>
            <a:r>
              <a:rPr lang="en-US" sz="3200" b="1" dirty="0" err="1"/>
              <a:t>ECtHR</a:t>
            </a:r>
            <a:r>
              <a:rPr lang="en-US" sz="3200" b="1" dirty="0"/>
              <a:t> in Roma-related cases</a:t>
            </a:r>
            <a:endParaRPr lang="en-US" sz="3200" dirty="0"/>
          </a:p>
        </p:txBody>
      </p:sp>
      <p:sp>
        <p:nvSpPr>
          <p:cNvPr id="3" name="Content Placeholder 2"/>
          <p:cNvSpPr>
            <a:spLocks noGrp="1"/>
          </p:cNvSpPr>
          <p:nvPr>
            <p:ph idx="1"/>
          </p:nvPr>
        </p:nvSpPr>
        <p:spPr/>
        <p:txBody>
          <a:bodyPr>
            <a:noAutofit/>
          </a:bodyPr>
          <a:lstStyle/>
          <a:p>
            <a:pPr algn="just"/>
            <a:r>
              <a:rPr lang="en-US" sz="1800" i="1" dirty="0"/>
              <a:t>In </a:t>
            </a:r>
            <a:r>
              <a:rPr lang="en-US" sz="1800" i="1" dirty="0" err="1"/>
              <a:t>Šečić</a:t>
            </a:r>
            <a:r>
              <a:rPr lang="en-US" sz="1800" i="1" dirty="0"/>
              <a:t> v. </a:t>
            </a:r>
            <a:r>
              <a:rPr lang="en-US" sz="1800" i="1" dirty="0" smtClean="0"/>
              <a:t>Croatia </a:t>
            </a:r>
            <a:r>
              <a:rPr lang="en-US" sz="1800" dirty="0" smtClean="0"/>
              <a:t>the Court clarifies that the principles established in </a:t>
            </a:r>
            <a:r>
              <a:rPr lang="en-US" sz="1800" i="1" dirty="0" err="1" smtClean="0"/>
              <a:t>Nachova</a:t>
            </a:r>
            <a:r>
              <a:rPr lang="en-US" sz="1800" dirty="0"/>
              <a:t> </a:t>
            </a:r>
            <a:r>
              <a:rPr lang="en-US" sz="1800" i="1" dirty="0" smtClean="0"/>
              <a:t>v Bulgaria</a:t>
            </a:r>
            <a:r>
              <a:rPr lang="en-US" sz="1800" dirty="0" smtClean="0"/>
              <a:t> (the States </a:t>
            </a:r>
            <a:r>
              <a:rPr lang="en-US" sz="1800" i="1" dirty="0" smtClean="0"/>
              <a:t>"</a:t>
            </a:r>
            <a:r>
              <a:rPr lang="en-US" sz="1800" i="1" dirty="0"/>
              <a:t>have the additional duty to take all reasonable steps to unmask any racial motive and to establish whether or not ethnic hatred and prejudice may have played a role in the </a:t>
            </a:r>
            <a:r>
              <a:rPr lang="en-US" sz="1800" i="1" dirty="0" smtClean="0"/>
              <a:t>events”</a:t>
            </a:r>
            <a:r>
              <a:rPr lang="en-US" sz="1800" dirty="0" smtClean="0"/>
              <a:t>) were applicable </a:t>
            </a:r>
            <a:r>
              <a:rPr lang="en-US" sz="1800" dirty="0"/>
              <a:t>to attacks perpetrated by private </a:t>
            </a:r>
            <a:r>
              <a:rPr lang="en-US" sz="1800" dirty="0" smtClean="0"/>
              <a:t>individuals as well </a:t>
            </a:r>
            <a:r>
              <a:rPr lang="en-GB" sz="1800" dirty="0" smtClean="0"/>
              <a:t>(</a:t>
            </a:r>
            <a:r>
              <a:rPr lang="en-US" sz="1800" i="1" dirty="0" err="1"/>
              <a:t>Šečić</a:t>
            </a:r>
            <a:r>
              <a:rPr lang="en-US" sz="1800" i="1" dirty="0"/>
              <a:t> v. </a:t>
            </a:r>
            <a:r>
              <a:rPr lang="en-US" sz="1800" i="1" dirty="0" smtClean="0"/>
              <a:t>Croatia</a:t>
            </a:r>
            <a:r>
              <a:rPr lang="en-US" sz="1800" dirty="0" smtClean="0"/>
              <a:t>, </a:t>
            </a:r>
            <a:r>
              <a:rPr lang="en-GB" sz="1800" dirty="0"/>
              <a:t>a</a:t>
            </a:r>
            <a:r>
              <a:rPr lang="en-GB" sz="1800" dirty="0" smtClean="0"/>
              <a:t>pplication </a:t>
            </a:r>
            <a:r>
              <a:rPr lang="en-GB" sz="1800" dirty="0"/>
              <a:t>no. 40116/02</a:t>
            </a:r>
            <a:r>
              <a:rPr lang="en-GB" sz="1800" dirty="0" smtClean="0"/>
              <a:t>).</a:t>
            </a:r>
          </a:p>
          <a:p>
            <a:pPr algn="just"/>
            <a:r>
              <a:rPr lang="en-GB" sz="1800" dirty="0" smtClean="0"/>
              <a:t>In </a:t>
            </a:r>
            <a:r>
              <a:rPr lang="en-GB" sz="1800" i="1" dirty="0" err="1" smtClean="0"/>
              <a:t>Angelova</a:t>
            </a:r>
            <a:r>
              <a:rPr lang="en-GB" sz="1800" i="1" dirty="0" smtClean="0"/>
              <a:t> and </a:t>
            </a:r>
            <a:r>
              <a:rPr lang="en-GB" sz="1800" i="1" dirty="0" err="1" smtClean="0"/>
              <a:t>Iliev</a:t>
            </a:r>
            <a:r>
              <a:rPr lang="en-GB" sz="1800" i="1" dirty="0" smtClean="0"/>
              <a:t> v. Bulgaria</a:t>
            </a:r>
            <a:r>
              <a:rPr lang="en-GB" sz="1800" dirty="0" smtClean="0"/>
              <a:t>, when holding that there was a </a:t>
            </a:r>
            <a:r>
              <a:rPr lang="en-GB" sz="1800" dirty="0" smtClean="0">
                <a:latin typeface="+mj-lt"/>
              </a:rPr>
              <a:t>violation of the procedural aspect of Article 14 taken in conjunction with Article 3, the Court talked </a:t>
            </a:r>
            <a:r>
              <a:rPr lang="en-GB" sz="1800" dirty="0">
                <a:latin typeface="+mj-lt"/>
              </a:rPr>
              <a:t>about </a:t>
            </a:r>
            <a:r>
              <a:rPr lang="en-GB" sz="1800" dirty="0" smtClean="0">
                <a:latin typeface="+mj-lt"/>
              </a:rPr>
              <a:t>“the </a:t>
            </a:r>
            <a:r>
              <a:rPr lang="en-GB" sz="1800" dirty="0">
                <a:latin typeface="+mj-lt"/>
              </a:rPr>
              <a:t>need to reassert continuously society's condemnation of racism and to maintain the confidence of minorities in the ability of the authorities to protect them from the threat of racist </a:t>
            </a:r>
            <a:r>
              <a:rPr lang="en-GB" sz="1800" dirty="0" smtClean="0">
                <a:latin typeface="+mj-lt"/>
              </a:rPr>
              <a:t>violence” (</a:t>
            </a:r>
            <a:r>
              <a:rPr lang="en-GB" sz="1800" i="1" dirty="0" err="1" smtClean="0">
                <a:latin typeface="+mj-lt"/>
              </a:rPr>
              <a:t>Angelova</a:t>
            </a:r>
            <a:r>
              <a:rPr lang="en-GB" sz="1800" i="1" dirty="0" smtClean="0">
                <a:latin typeface="+mj-lt"/>
              </a:rPr>
              <a:t> and </a:t>
            </a:r>
            <a:r>
              <a:rPr lang="en-GB" sz="1800" i="1" dirty="0" err="1" smtClean="0">
                <a:latin typeface="+mj-lt"/>
              </a:rPr>
              <a:t>Iliev</a:t>
            </a:r>
            <a:r>
              <a:rPr lang="en-GB" sz="1800" i="1" dirty="0" smtClean="0">
                <a:latin typeface="+mj-lt"/>
              </a:rPr>
              <a:t> v Bulgaria, </a:t>
            </a:r>
            <a:r>
              <a:rPr lang="en-GB" sz="1800" dirty="0" smtClean="0">
                <a:latin typeface="+mj-lt"/>
              </a:rPr>
              <a:t>application no </a:t>
            </a:r>
            <a:r>
              <a:rPr lang="ro-RO" sz="1800" dirty="0" smtClean="0">
                <a:latin typeface="+mj-lt"/>
              </a:rPr>
              <a:t>55523/00, § 98).</a:t>
            </a:r>
            <a:endParaRPr lang="en-US" sz="1800" dirty="0">
              <a:latin typeface="+mj-lt"/>
            </a:endParaRPr>
          </a:p>
        </p:txBody>
      </p:sp>
    </p:spTree>
    <p:extLst>
      <p:ext uri="{BB962C8B-B14F-4D97-AF65-F5344CB8AC3E}">
        <p14:creationId xmlns:p14="http://schemas.microsoft.com/office/powerpoint/2010/main" val="1769301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Article 14 </a:t>
            </a:r>
            <a:r>
              <a:rPr lang="en-US" sz="3200" b="1" dirty="0" smtClean="0"/>
              <a:t>- principles </a:t>
            </a:r>
            <a:r>
              <a:rPr lang="en-US" sz="3200" b="1" dirty="0"/>
              <a:t>established by the </a:t>
            </a:r>
            <a:r>
              <a:rPr lang="en-US" sz="3200" b="1" dirty="0" err="1"/>
              <a:t>ECtHR</a:t>
            </a:r>
            <a:r>
              <a:rPr lang="en-US" sz="3200" b="1" dirty="0"/>
              <a:t> in Roma-related cases</a:t>
            </a:r>
            <a:endParaRPr lang="en-US" sz="3200"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n-US" sz="2100" b="1" dirty="0" smtClean="0"/>
              <a:t>Cases of violence against Roma communities </a:t>
            </a:r>
            <a:r>
              <a:rPr lang="mr-IN" sz="2100" b="1" dirty="0" smtClean="0"/>
              <a:t>–</a:t>
            </a:r>
            <a:r>
              <a:rPr lang="en-US" sz="2100" b="1" dirty="0" smtClean="0"/>
              <a:t> interethnic conflicts in Romania</a:t>
            </a:r>
            <a:r>
              <a:rPr lang="en-US" sz="2100" dirty="0" smtClean="0"/>
              <a:t>:</a:t>
            </a:r>
          </a:p>
          <a:p>
            <a:pPr algn="just">
              <a:buFont typeface="Wingdings" charset="2"/>
              <a:buChar char="§"/>
            </a:pPr>
            <a:r>
              <a:rPr lang="en-US" sz="2100" dirty="0" smtClean="0"/>
              <a:t>Judgment of 12 </a:t>
            </a:r>
            <a:r>
              <a:rPr lang="en-US" sz="2100" dirty="0"/>
              <a:t>July 2005 </a:t>
            </a:r>
            <a:r>
              <a:rPr lang="en-US" sz="2100" dirty="0" smtClean="0"/>
              <a:t>- </a:t>
            </a:r>
            <a:r>
              <a:rPr lang="en-US" sz="2100" i="1" dirty="0" smtClean="0"/>
              <a:t>Moldovan and Others v. Romania (Judgment No 2)</a:t>
            </a:r>
          </a:p>
          <a:p>
            <a:pPr marL="0" indent="0" algn="just">
              <a:buNone/>
            </a:pPr>
            <a:r>
              <a:rPr lang="en-US" sz="2100" dirty="0" smtClean="0"/>
              <a:t>(</a:t>
            </a:r>
            <a:r>
              <a:rPr lang="en-US" sz="2100" dirty="0" err="1" smtClean="0"/>
              <a:t>Hădăreni</a:t>
            </a:r>
            <a:r>
              <a:rPr lang="en-US" sz="2100" dirty="0" smtClean="0"/>
              <a:t>, </a:t>
            </a:r>
            <a:r>
              <a:rPr lang="en-US" sz="2100" dirty="0" err="1" smtClean="0"/>
              <a:t>Mureș</a:t>
            </a:r>
            <a:r>
              <a:rPr lang="en-US" sz="2100" dirty="0" smtClean="0"/>
              <a:t> County, September 1993).</a:t>
            </a:r>
          </a:p>
          <a:p>
            <a:pPr>
              <a:lnSpc>
                <a:spcPct val="80000"/>
              </a:lnSpc>
              <a:buFont typeface="Wingdings" charset="2"/>
              <a:buChar char="§"/>
            </a:pPr>
            <a:r>
              <a:rPr lang="en-GB" sz="2100" dirty="0" smtClean="0"/>
              <a:t>Judgment of </a:t>
            </a:r>
            <a:r>
              <a:rPr lang="en-GB" sz="2100" dirty="0"/>
              <a:t>26 </a:t>
            </a:r>
            <a:r>
              <a:rPr lang="en-GB" sz="2100" dirty="0" smtClean="0"/>
              <a:t>April 2007 </a:t>
            </a:r>
            <a:r>
              <a:rPr lang="en-GB" sz="2100" dirty="0"/>
              <a:t>- </a:t>
            </a:r>
            <a:r>
              <a:rPr lang="en-GB" sz="2100" i="1" dirty="0" err="1"/>
              <a:t>Gergely</a:t>
            </a:r>
            <a:r>
              <a:rPr lang="en-GB" sz="2100" i="1" dirty="0"/>
              <a:t> v. Romania</a:t>
            </a:r>
            <a:endParaRPr lang="en-GB" sz="2100" dirty="0"/>
          </a:p>
          <a:p>
            <a:pPr marL="0" indent="0">
              <a:lnSpc>
                <a:spcPct val="80000"/>
              </a:lnSpc>
              <a:buNone/>
            </a:pPr>
            <a:r>
              <a:rPr lang="en-GB" sz="2100" dirty="0" smtClean="0"/>
              <a:t>(</a:t>
            </a:r>
            <a:r>
              <a:rPr lang="en-GB" sz="2100" dirty="0" err="1"/>
              <a:t>Caşinul</a:t>
            </a:r>
            <a:r>
              <a:rPr lang="en-GB" sz="2100" dirty="0"/>
              <a:t> </a:t>
            </a:r>
            <a:r>
              <a:rPr lang="en-GB" sz="2100" dirty="0" err="1"/>
              <a:t>Nou</a:t>
            </a:r>
            <a:r>
              <a:rPr lang="en-GB" sz="2100" dirty="0"/>
              <a:t>, </a:t>
            </a:r>
            <a:r>
              <a:rPr lang="en-GB" sz="2100" dirty="0" err="1"/>
              <a:t>Harghita</a:t>
            </a:r>
            <a:r>
              <a:rPr lang="en-GB" sz="2100" dirty="0"/>
              <a:t> County, </a:t>
            </a:r>
            <a:r>
              <a:rPr lang="en-GB" sz="2100" dirty="0" smtClean="0"/>
              <a:t>August </a:t>
            </a:r>
            <a:r>
              <a:rPr lang="en-GB" sz="2100" dirty="0"/>
              <a:t>1990). </a:t>
            </a:r>
          </a:p>
          <a:p>
            <a:pPr>
              <a:lnSpc>
                <a:spcPct val="80000"/>
              </a:lnSpc>
              <a:buFont typeface="Wingdings" charset="2"/>
              <a:buChar char="§"/>
            </a:pPr>
            <a:r>
              <a:rPr lang="en-GB" sz="2100" dirty="0" smtClean="0"/>
              <a:t>Judgment of </a:t>
            </a:r>
            <a:r>
              <a:rPr lang="en-GB" sz="2100" dirty="0"/>
              <a:t>26 </a:t>
            </a:r>
            <a:r>
              <a:rPr lang="en-GB" sz="2100" dirty="0" smtClean="0"/>
              <a:t>April 2007 </a:t>
            </a:r>
            <a:r>
              <a:rPr lang="en-GB" sz="2100" dirty="0"/>
              <a:t>- </a:t>
            </a:r>
            <a:r>
              <a:rPr lang="en-GB" sz="2100" i="1" dirty="0" err="1"/>
              <a:t>Kalanyos</a:t>
            </a:r>
            <a:r>
              <a:rPr lang="en-GB" sz="2100" i="1" dirty="0"/>
              <a:t> and Others v. Romania</a:t>
            </a:r>
            <a:r>
              <a:rPr lang="en-GB" sz="2100" dirty="0"/>
              <a:t> </a:t>
            </a:r>
          </a:p>
          <a:p>
            <a:pPr marL="0" indent="0">
              <a:lnSpc>
                <a:spcPct val="80000"/>
              </a:lnSpc>
              <a:buNone/>
            </a:pPr>
            <a:r>
              <a:rPr lang="en-GB" sz="2100" dirty="0" smtClean="0"/>
              <a:t>(</a:t>
            </a:r>
            <a:r>
              <a:rPr lang="en-GB" sz="2100" dirty="0" err="1"/>
              <a:t>Plăieşii</a:t>
            </a:r>
            <a:r>
              <a:rPr lang="en-GB" sz="2100" dirty="0"/>
              <a:t> de Jos, </a:t>
            </a:r>
            <a:r>
              <a:rPr lang="en-GB" sz="2100" dirty="0" err="1"/>
              <a:t>Harghita</a:t>
            </a:r>
            <a:r>
              <a:rPr lang="en-GB" sz="2100" dirty="0"/>
              <a:t>, </a:t>
            </a:r>
            <a:r>
              <a:rPr lang="en-GB" sz="2100" dirty="0" smtClean="0"/>
              <a:t>June </a:t>
            </a:r>
            <a:r>
              <a:rPr lang="en-GB" sz="2100" dirty="0"/>
              <a:t>1991</a:t>
            </a:r>
            <a:r>
              <a:rPr lang="en-GB" sz="2100" dirty="0" smtClean="0"/>
              <a:t>).</a:t>
            </a:r>
          </a:p>
          <a:p>
            <a:pPr>
              <a:lnSpc>
                <a:spcPct val="80000"/>
              </a:lnSpc>
              <a:buFont typeface="Wingdings" charset="2"/>
              <a:buChar char="§"/>
            </a:pPr>
            <a:r>
              <a:rPr lang="en-GB" sz="2100" dirty="0" smtClean="0"/>
              <a:t>Judgment of </a:t>
            </a:r>
            <a:r>
              <a:rPr lang="en-GB" sz="2100" dirty="0"/>
              <a:t>29 </a:t>
            </a:r>
            <a:r>
              <a:rPr lang="en-GB" sz="2100" dirty="0" smtClean="0"/>
              <a:t>May </a:t>
            </a:r>
            <a:r>
              <a:rPr lang="en-GB" sz="2100" dirty="0"/>
              <a:t>2009 - </a:t>
            </a:r>
            <a:r>
              <a:rPr lang="en-GB" sz="2100" i="1" dirty="0" err="1"/>
              <a:t>Tănase</a:t>
            </a:r>
            <a:r>
              <a:rPr lang="en-GB" sz="2100" i="1" dirty="0"/>
              <a:t> v. </a:t>
            </a:r>
            <a:r>
              <a:rPr lang="en-GB" sz="2100" i="1" dirty="0" smtClean="0"/>
              <a:t>Romania</a:t>
            </a:r>
            <a:r>
              <a:rPr lang="en-GB" sz="2100" dirty="0" smtClean="0"/>
              <a:t> </a:t>
            </a:r>
            <a:endParaRPr lang="en-GB" sz="2100" dirty="0"/>
          </a:p>
          <a:p>
            <a:pPr marL="0" indent="0">
              <a:lnSpc>
                <a:spcPct val="80000"/>
              </a:lnSpc>
              <a:buNone/>
            </a:pPr>
            <a:r>
              <a:rPr lang="en-GB" sz="2100" dirty="0" smtClean="0"/>
              <a:t>(</a:t>
            </a:r>
            <a:r>
              <a:rPr lang="en-GB" sz="2100" dirty="0" err="1"/>
              <a:t>Bolintin</a:t>
            </a:r>
            <a:r>
              <a:rPr lang="en-GB" sz="2100" dirty="0"/>
              <a:t>-Deal, Giurgiu, </a:t>
            </a:r>
            <a:r>
              <a:rPr lang="en-GB" sz="2100" dirty="0" smtClean="0"/>
              <a:t>April </a:t>
            </a:r>
            <a:r>
              <a:rPr lang="en-GB" sz="2100" dirty="0"/>
              <a:t>1991</a:t>
            </a:r>
            <a:r>
              <a:rPr lang="en-GB" sz="2100" dirty="0" smtClean="0"/>
              <a:t>).</a:t>
            </a:r>
            <a:endParaRPr lang="fr-FR" sz="2100" dirty="0"/>
          </a:p>
          <a:p>
            <a:pPr algn="just">
              <a:buFont typeface="Wingdings" charset="2"/>
              <a:buChar char="§"/>
            </a:pPr>
            <a:endParaRPr lang="en-US" dirty="0"/>
          </a:p>
        </p:txBody>
      </p:sp>
    </p:spTree>
    <p:extLst>
      <p:ext uri="{BB962C8B-B14F-4D97-AF65-F5344CB8AC3E}">
        <p14:creationId xmlns:p14="http://schemas.microsoft.com/office/powerpoint/2010/main" val="1715715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Article 14 </a:t>
            </a:r>
            <a:r>
              <a:rPr lang="en-US" sz="3200" b="1" dirty="0" smtClean="0"/>
              <a:t>- principles </a:t>
            </a:r>
            <a:r>
              <a:rPr lang="en-US" sz="3200" b="1" dirty="0"/>
              <a:t>established by the </a:t>
            </a:r>
            <a:r>
              <a:rPr lang="en-US" sz="3200" b="1" dirty="0" err="1"/>
              <a:t>ECtHR</a:t>
            </a:r>
            <a:r>
              <a:rPr lang="en-US" sz="3200" b="1" dirty="0"/>
              <a:t> in Roma-related cases</a:t>
            </a:r>
            <a:endParaRPr lang="en-US" sz="3200" dirty="0"/>
          </a:p>
        </p:txBody>
      </p:sp>
      <p:sp>
        <p:nvSpPr>
          <p:cNvPr id="3" name="Content Placeholder 2"/>
          <p:cNvSpPr>
            <a:spLocks noGrp="1"/>
          </p:cNvSpPr>
          <p:nvPr>
            <p:ph idx="1"/>
          </p:nvPr>
        </p:nvSpPr>
        <p:spPr/>
        <p:txBody>
          <a:bodyPr>
            <a:normAutofit fontScale="92500"/>
          </a:bodyPr>
          <a:lstStyle/>
          <a:p>
            <a:pPr algn="just"/>
            <a:r>
              <a:rPr lang="en-US" dirty="0" smtClean="0"/>
              <a:t>“The </a:t>
            </a:r>
            <a:r>
              <a:rPr lang="en-US" dirty="0"/>
              <a:t>remarks concerning the applicants' honesty and way of life made by some authorities dealing with the applicants' grievances (see the decisions of the civil and criminal courts and remarks made by the mayor of </a:t>
            </a:r>
            <a:r>
              <a:rPr lang="en-US" dirty="0" err="1"/>
              <a:t>Cheţani</a:t>
            </a:r>
            <a:r>
              <a:rPr lang="en-US" dirty="0"/>
              <a:t>, </a:t>
            </a:r>
            <a:r>
              <a:rPr lang="en-US" dirty="0" smtClean="0"/>
              <a:t>[</a:t>
            </a:r>
            <a:r>
              <a:rPr lang="mr-IN" dirty="0" smtClean="0"/>
              <a:t>…</a:t>
            </a:r>
            <a:r>
              <a:rPr lang="en-US" dirty="0" smtClean="0"/>
              <a:t>]) </a:t>
            </a:r>
            <a:r>
              <a:rPr lang="en-US" dirty="0"/>
              <a:t>appear to be, in the absence of any substantiation on behalf of those authorities, purely discriminatory. In this connection </a:t>
            </a:r>
            <a:r>
              <a:rPr lang="en-US" b="1" dirty="0"/>
              <a:t>the Court reiterates that discrimination based on race can of itself amount to degrading treatment within the meaning of Article 3 of the </a:t>
            </a:r>
            <a:r>
              <a:rPr lang="en-US" b="1" dirty="0" smtClean="0"/>
              <a:t>Convention</a:t>
            </a:r>
            <a:r>
              <a:rPr lang="en-US" dirty="0" smtClean="0"/>
              <a:t>.” (</a:t>
            </a:r>
            <a:r>
              <a:rPr lang="ro-RO" i="1" dirty="0" smtClean="0"/>
              <a:t>Moldovan and Others v. Romania, </a:t>
            </a:r>
            <a:r>
              <a:rPr lang="ro-RO" dirty="0" smtClean="0"/>
              <a:t>applications </a:t>
            </a:r>
            <a:r>
              <a:rPr lang="pt-BR" dirty="0" smtClean="0"/>
              <a:t>nos</a:t>
            </a:r>
            <a:r>
              <a:rPr lang="pt-BR" dirty="0"/>
              <a:t>. 41138/98 </a:t>
            </a:r>
            <a:r>
              <a:rPr lang="pt-BR" dirty="0" err="1"/>
              <a:t>and</a:t>
            </a:r>
            <a:r>
              <a:rPr lang="pt-BR" dirty="0"/>
              <a:t> 64320/</a:t>
            </a:r>
            <a:r>
              <a:rPr lang="pt-BR" dirty="0" smtClean="0"/>
              <a:t>01, </a:t>
            </a:r>
            <a:r>
              <a:rPr lang="ro-RO" dirty="0" smtClean="0"/>
              <a:t>§ 111).</a:t>
            </a:r>
            <a:endParaRPr lang="en-US" dirty="0"/>
          </a:p>
        </p:txBody>
      </p:sp>
    </p:spTree>
    <p:extLst>
      <p:ext uri="{BB962C8B-B14F-4D97-AF65-F5344CB8AC3E}">
        <p14:creationId xmlns:p14="http://schemas.microsoft.com/office/powerpoint/2010/main" val="2690599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Article 14 </a:t>
            </a:r>
            <a:r>
              <a:rPr lang="en-US" sz="3200" b="1" dirty="0" smtClean="0"/>
              <a:t>- principles </a:t>
            </a:r>
            <a:r>
              <a:rPr lang="en-US" sz="3200" b="1" dirty="0"/>
              <a:t>established by the </a:t>
            </a:r>
            <a:r>
              <a:rPr lang="en-US" sz="3200" b="1" dirty="0" err="1"/>
              <a:t>ECtHR</a:t>
            </a:r>
            <a:r>
              <a:rPr lang="en-US" sz="3200" b="1" dirty="0"/>
              <a:t> in Roma-related cases</a:t>
            </a:r>
            <a:endParaRPr lang="en-US" sz="3200" dirty="0"/>
          </a:p>
        </p:txBody>
      </p:sp>
      <p:sp>
        <p:nvSpPr>
          <p:cNvPr id="3" name="Content Placeholder 2"/>
          <p:cNvSpPr>
            <a:spLocks noGrp="1"/>
          </p:cNvSpPr>
          <p:nvPr>
            <p:ph idx="1"/>
          </p:nvPr>
        </p:nvSpPr>
        <p:spPr/>
        <p:txBody>
          <a:bodyPr>
            <a:normAutofit fontScale="92500"/>
          </a:bodyPr>
          <a:lstStyle/>
          <a:p>
            <a:pPr algn="just"/>
            <a:r>
              <a:rPr lang="en-US" dirty="0" smtClean="0"/>
              <a:t>Failure to investigate the racist motivation of an arson attack causing the death of five Roma persons </a:t>
            </a:r>
            <a:r>
              <a:rPr lang="mr-IN" dirty="0" smtClean="0"/>
              <a:t>–</a:t>
            </a:r>
            <a:r>
              <a:rPr lang="en-US" dirty="0" smtClean="0"/>
              <a:t> violation of article 14 in conjunction with the procedural aspect of Article 2 </a:t>
            </a:r>
            <a:r>
              <a:rPr lang="mr-IN" dirty="0" smtClean="0"/>
              <a:t>–</a:t>
            </a:r>
            <a:r>
              <a:rPr lang="en-US" i="1" dirty="0" smtClean="0"/>
              <a:t> </a:t>
            </a:r>
            <a:r>
              <a:rPr lang="en-US" i="1" dirty="0" err="1" smtClean="0"/>
              <a:t>Fedorchenko</a:t>
            </a:r>
            <a:r>
              <a:rPr lang="en-US" i="1" dirty="0" smtClean="0"/>
              <a:t> and </a:t>
            </a:r>
            <a:r>
              <a:rPr lang="en-US" i="1" dirty="0" err="1" smtClean="0"/>
              <a:t>Lozenko</a:t>
            </a:r>
            <a:r>
              <a:rPr lang="en-US" i="1" dirty="0" smtClean="0"/>
              <a:t> v. Ukraine.</a:t>
            </a:r>
          </a:p>
          <a:p>
            <a:pPr algn="just"/>
            <a:r>
              <a:rPr lang="en-US" dirty="0" smtClean="0"/>
              <a:t>Several cases of </a:t>
            </a:r>
            <a:r>
              <a:rPr lang="en-US" b="1" dirty="0" smtClean="0"/>
              <a:t>death in police custody </a:t>
            </a:r>
            <a:r>
              <a:rPr lang="en-US" dirty="0" smtClean="0"/>
              <a:t>of Roma persons where the Court was not objectively persuaded that the objective evidence had been sufficiently strong in itself to suggest the existence of a racist motive for the incident: </a:t>
            </a:r>
            <a:r>
              <a:rPr lang="en-US" i="1" dirty="0" err="1" smtClean="0"/>
              <a:t>Anguelova</a:t>
            </a:r>
            <a:r>
              <a:rPr lang="en-US" i="1" dirty="0" smtClean="0"/>
              <a:t> v. Bulgaria, </a:t>
            </a:r>
            <a:r>
              <a:rPr lang="en-US" i="1" dirty="0" err="1" smtClean="0"/>
              <a:t>Mižigárová</a:t>
            </a:r>
            <a:r>
              <a:rPr lang="en-US" i="1" dirty="0" smtClean="0"/>
              <a:t> v. Slovakia, Ion </a:t>
            </a:r>
            <a:r>
              <a:rPr lang="en-US" i="1" dirty="0" err="1" smtClean="0"/>
              <a:t>Bălășoiu</a:t>
            </a:r>
            <a:r>
              <a:rPr lang="en-US" i="1" dirty="0" smtClean="0"/>
              <a:t> v. Romania, </a:t>
            </a:r>
            <a:r>
              <a:rPr lang="en-US" i="1" dirty="0" err="1" smtClean="0"/>
              <a:t>Velikova</a:t>
            </a:r>
            <a:r>
              <a:rPr lang="en-US" i="1" dirty="0" smtClean="0"/>
              <a:t> v. Bulgaria). </a:t>
            </a:r>
            <a:endParaRPr lang="en-US" dirty="0" smtClean="0"/>
          </a:p>
        </p:txBody>
      </p:sp>
    </p:spTree>
    <p:extLst>
      <p:ext uri="{BB962C8B-B14F-4D97-AF65-F5344CB8AC3E}">
        <p14:creationId xmlns:p14="http://schemas.microsoft.com/office/powerpoint/2010/main" val="2426756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Police brutality cases</a:t>
            </a:r>
            <a:endParaRPr lang="en-US" sz="3600" dirty="0"/>
          </a:p>
        </p:txBody>
      </p:sp>
      <p:sp>
        <p:nvSpPr>
          <p:cNvPr id="3" name="Content Placeholder 2"/>
          <p:cNvSpPr>
            <a:spLocks noGrp="1"/>
          </p:cNvSpPr>
          <p:nvPr>
            <p:ph idx="1"/>
          </p:nvPr>
        </p:nvSpPr>
        <p:spPr/>
        <p:txBody>
          <a:bodyPr>
            <a:normAutofit fontScale="92500"/>
          </a:bodyPr>
          <a:lstStyle/>
          <a:p>
            <a:pPr algn="just"/>
            <a:r>
              <a:rPr lang="en-US" b="1" dirty="0" smtClean="0"/>
              <a:t>Police brutality </a:t>
            </a:r>
            <a:r>
              <a:rPr lang="mr-IN" dirty="0" smtClean="0"/>
              <a:t>–</a:t>
            </a:r>
            <a:r>
              <a:rPr lang="en-US" dirty="0" smtClean="0"/>
              <a:t> violation of Article 14 taken in conjunction with Article 3 (under its substantive limb) </a:t>
            </a:r>
            <a:r>
              <a:rPr lang="mr-IN" dirty="0" smtClean="0"/>
              <a:t>–</a:t>
            </a:r>
            <a:r>
              <a:rPr lang="en-US" dirty="0" smtClean="0"/>
              <a:t> </a:t>
            </a:r>
            <a:r>
              <a:rPr lang="en-US" i="1" dirty="0" err="1" smtClean="0"/>
              <a:t>Stoica</a:t>
            </a:r>
            <a:r>
              <a:rPr lang="en-US" i="1" dirty="0" smtClean="0"/>
              <a:t> v. Romania</a:t>
            </a:r>
            <a:r>
              <a:rPr lang="en-US" dirty="0" smtClean="0"/>
              <a:t>: the prosecutor in charge of the criminal investigation and the Romanian Government could not put forward any argument to show that the incident had been racially neutral. It was held that the evidence indicated that the police officers’ behavior had clearly been motivated by racism. </a:t>
            </a:r>
          </a:p>
          <a:p>
            <a:pPr algn="just"/>
            <a:r>
              <a:rPr lang="en-US" dirty="0" smtClean="0"/>
              <a:t>Similar: </a:t>
            </a:r>
            <a:r>
              <a:rPr lang="en-US" i="1" dirty="0" err="1" smtClean="0"/>
              <a:t>Ciorcan</a:t>
            </a:r>
            <a:r>
              <a:rPr lang="en-US" i="1" dirty="0" smtClean="0"/>
              <a:t> and Others v. Romania, </a:t>
            </a:r>
            <a:r>
              <a:rPr lang="en-US" i="1" dirty="0" err="1" smtClean="0"/>
              <a:t>Boacă</a:t>
            </a:r>
            <a:r>
              <a:rPr lang="en-US" i="1" dirty="0" smtClean="0"/>
              <a:t> and Others v. Romania</a:t>
            </a:r>
            <a:endParaRPr lang="en-US" i="1" dirty="0"/>
          </a:p>
        </p:txBody>
      </p:sp>
    </p:spTree>
    <p:extLst>
      <p:ext uri="{BB962C8B-B14F-4D97-AF65-F5344CB8AC3E}">
        <p14:creationId xmlns:p14="http://schemas.microsoft.com/office/powerpoint/2010/main" val="4122825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Right to respect for private and family life - Evictions</a:t>
            </a:r>
            <a:endParaRPr lang="en-US" dirty="0"/>
          </a:p>
        </p:txBody>
      </p:sp>
      <p:sp>
        <p:nvSpPr>
          <p:cNvPr id="3" name="Content Placeholder 2"/>
          <p:cNvSpPr>
            <a:spLocks noGrp="1"/>
          </p:cNvSpPr>
          <p:nvPr>
            <p:ph idx="1"/>
          </p:nvPr>
        </p:nvSpPr>
        <p:spPr/>
        <p:txBody>
          <a:bodyPr/>
          <a:lstStyle/>
          <a:p>
            <a:pPr algn="just"/>
            <a:r>
              <a:rPr lang="en-US" dirty="0" smtClean="0"/>
              <a:t>Evictions of UK Travellers: the Court found a violation of Article 8 due to the State’s failure to pay special consideration to the needs and different way of life of the Travellers, when it came to devising solutions to the unlawful occupation of land and deciding on possible alternative accommodation. Also, there was a lack of procedural safeguards.</a:t>
            </a:r>
          </a:p>
          <a:p>
            <a:pPr marL="0" indent="0" algn="just">
              <a:buNone/>
            </a:pPr>
            <a:r>
              <a:rPr lang="en-US" dirty="0" smtClean="0"/>
              <a:t>Connors v. the United Kingdom; </a:t>
            </a:r>
            <a:r>
              <a:rPr lang="en-US" dirty="0" err="1" smtClean="0"/>
              <a:t>Winterstein</a:t>
            </a:r>
            <a:r>
              <a:rPr lang="en-US" dirty="0"/>
              <a:t> </a:t>
            </a:r>
            <a:r>
              <a:rPr lang="en-US" dirty="0" smtClean="0"/>
              <a:t>and Others v. France. </a:t>
            </a:r>
            <a:endParaRPr lang="en-US" dirty="0"/>
          </a:p>
        </p:txBody>
      </p:sp>
    </p:spTree>
    <p:extLst>
      <p:ext uri="{BB962C8B-B14F-4D97-AF65-F5344CB8AC3E}">
        <p14:creationId xmlns:p14="http://schemas.microsoft.com/office/powerpoint/2010/main" val="1022646040"/>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274</TotalTime>
  <Words>1277</Words>
  <Application>Microsoft Office PowerPoint</Application>
  <PresentationFormat>On-screen Show (4:3)</PresentationFormat>
  <Paragraphs>59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Capital</vt:lpstr>
      <vt:lpstr>Equinet’s Seminar on Fighting Discrimination on Grounds of Race and Ethnic Origin</vt:lpstr>
      <vt:lpstr>Framework</vt:lpstr>
      <vt:lpstr>Article 14 - principles established by the ECtHR in Roma-related cases</vt:lpstr>
      <vt:lpstr>Article 14 - principles established by the ECtHR in Roma-related cases</vt:lpstr>
      <vt:lpstr>Article 14 - principles established by the ECtHR in Roma-related cases</vt:lpstr>
      <vt:lpstr>Article 14 - principles established by the ECtHR in Roma-related cases</vt:lpstr>
      <vt:lpstr>Article 14 - principles established by the ECtHR in Roma-related cases</vt:lpstr>
      <vt:lpstr>Police brutality cases</vt:lpstr>
      <vt:lpstr>Right to respect for private and family life - Evictions</vt:lpstr>
      <vt:lpstr>Right to respect for private and family life – Publications allegedly insulting the Roma communities </vt:lpstr>
      <vt:lpstr>Verbal abuse and threats during anti-Roma march</vt:lpstr>
      <vt:lpstr>Anti-Roma rallies </vt:lpstr>
      <vt:lpstr>Questions</vt:lpstr>
    </vt:vector>
  </TitlesOfParts>
  <Company>Romani criss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Equinet’s Seminar on Fighting Discrimination on Grounds of Race and Ethnic Origin</dc:title>
  <dc:creator>MAC2 mac2</dc:creator>
  <cp:lastModifiedBy>Silvana Roebstorf</cp:lastModifiedBy>
  <cp:revision>10</cp:revision>
  <dcterms:created xsi:type="dcterms:W3CDTF">2016-11-08T14:59:32Z</dcterms:created>
  <dcterms:modified xsi:type="dcterms:W3CDTF">2016-11-17T08:37:43Z</dcterms:modified>
</cp:coreProperties>
</file>