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11" r:id="rId1"/>
  </p:sldMasterIdLst>
  <p:notesMasterIdLst>
    <p:notesMasterId r:id="rId15"/>
  </p:notesMasterIdLst>
  <p:handoutMasterIdLst>
    <p:handoutMasterId r:id="rId16"/>
  </p:handoutMasterIdLst>
  <p:sldIdLst>
    <p:sldId id="282" r:id="rId2"/>
    <p:sldId id="323" r:id="rId3"/>
    <p:sldId id="335" r:id="rId4"/>
    <p:sldId id="313" r:id="rId5"/>
    <p:sldId id="299" r:id="rId6"/>
    <p:sldId id="322" r:id="rId7"/>
    <p:sldId id="315" r:id="rId8"/>
    <p:sldId id="334" r:id="rId9"/>
    <p:sldId id="316" r:id="rId10"/>
    <p:sldId id="317" r:id="rId11"/>
    <p:sldId id="333" r:id="rId12"/>
    <p:sldId id="332" r:id="rId13"/>
    <p:sldId id="331" r:id="rId1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86" userDrawn="1">
          <p15:clr>
            <a:srgbClr val="A4A3A4"/>
          </p15:clr>
        </p15:guide>
        <p15:guide id="2" pos="2188" userDrawn="1">
          <p15:clr>
            <a:srgbClr val="A4A3A4"/>
          </p15:clr>
        </p15:guide>
        <p15:guide id="3" orient="horz" pos="3132" userDrawn="1">
          <p15:clr>
            <a:srgbClr val="A4A3A4"/>
          </p15:clr>
        </p15:guide>
        <p15:guide id="4" pos="2144" userDrawn="1">
          <p15:clr>
            <a:srgbClr val="A4A3A4"/>
          </p15:clr>
        </p15:guide>
        <p15:guide id="5" orient="horz" pos="3182">
          <p15:clr>
            <a:srgbClr val="A4A3A4"/>
          </p15:clr>
        </p15:guide>
        <p15:guide id="6" orient="horz" pos="3128">
          <p15:clr>
            <a:srgbClr val="A4A3A4"/>
          </p15:clr>
        </p15:guide>
        <p15:guide id="7" pos="2185">
          <p15:clr>
            <a:srgbClr val="A4A3A4"/>
          </p15:clr>
        </p15:guide>
        <p15:guide id="8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B9B"/>
    <a:srgbClr val="0D5597"/>
    <a:srgbClr val="4343FF"/>
    <a:srgbClr val="3366FF"/>
    <a:srgbClr val="F0F4FA"/>
    <a:srgbClr val="0D55B5"/>
    <a:srgbClr val="0D55CC"/>
    <a:srgbClr val="3366CC"/>
    <a:srgbClr val="F631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89" autoAdjust="0"/>
    <p:restoredTop sz="64811" autoAdjust="0"/>
  </p:normalViewPr>
  <p:slideViewPr>
    <p:cSldViewPr>
      <p:cViewPr varScale="1">
        <p:scale>
          <a:sx n="48" d="100"/>
          <a:sy n="48" d="100"/>
        </p:scale>
        <p:origin x="220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2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118" y="-78"/>
      </p:cViewPr>
      <p:guideLst>
        <p:guide orient="horz" pos="3186"/>
        <p:guide pos="2188"/>
        <p:guide orient="horz" pos="3132"/>
        <p:guide pos="2144"/>
        <p:guide orient="horz" pos="3182"/>
        <p:guide orient="horz" pos="3128"/>
        <p:guide pos="218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ntdata02\equinet\Communications\Equinet%20Presentations\Grounds%20of%20discrimination%20covered%20-%2013.12.2013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ntdata02\equinet\Communications\Equinet%20Presentations\Grounds%20of%20discrimination%20covered%20-%2013.12.2013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fr-BE"/>
              <a:t>Employment</a:t>
            </a:r>
          </a:p>
        </c:rich>
      </c:tx>
      <c:layout>
        <c:manualLayout>
          <c:xMode val="edge"/>
          <c:yMode val="edge"/>
          <c:x val="1.0092312975325975E-3"/>
          <c:y val="2.849261229416032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2047569803516056E-2"/>
          <c:y val="0.12521150592216584"/>
          <c:w val="0.92761116856256454"/>
          <c:h val="0.764805414551607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Sheet2!$B$2</c:f>
              <c:strCache>
                <c:ptCount val="1"/>
                <c:pt idx="0">
                  <c:v>Employment</c:v>
                </c:pt>
              </c:strCache>
            </c:strRef>
          </c:tx>
          <c:spPr>
            <a:solidFill>
              <a:srgbClr val="2F4B9B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F81BD"/>
              </a:solidFill>
              <a:ln w="12700">
                <a:solidFill>
                  <a:sysClr val="windowText" lastClr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4F81BD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4F81BD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4F81BD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4F81BD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4F81BD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rgbClr val="4F81BD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35</a:t>
                    </a:r>
                    <a:endParaRPr lang="en-US" smtClean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E1D-454E-9397-E2DDA9D3CF8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34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E1D-454E-9397-E2DDA9D3CF8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31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E1D-454E-9397-E2DDA9D3CF8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32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E1D-454E-9397-E2DDA9D3CF8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32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E1D-454E-9397-E2DDA9D3CF8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30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E1D-454E-9397-E2DDA9D3CF8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24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EE1D-454E-9397-E2DDA9D3CF8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Sheet2!$A$3:$A$9</c:f>
              <c:strCache>
                <c:ptCount val="7"/>
                <c:pt idx="0">
                  <c:v>Gender</c:v>
                </c:pt>
                <c:pt idx="1">
                  <c:v>Race / Ethnic origin</c:v>
                </c:pt>
                <c:pt idx="2">
                  <c:v>Age</c:v>
                </c:pt>
                <c:pt idx="3">
                  <c:v>Disability</c:v>
                </c:pt>
                <c:pt idx="4">
                  <c:v>Sexual orientation</c:v>
                </c:pt>
                <c:pt idx="5">
                  <c:v>Religion / Belief</c:v>
                </c:pt>
                <c:pt idx="6">
                  <c:v>Other grounds</c:v>
                </c:pt>
              </c:strCache>
            </c:strRef>
          </c:cat>
          <c:val>
            <c:numRef>
              <c:f>Sheet2!$B$3:$B$9</c:f>
              <c:numCache>
                <c:formatCode>General</c:formatCode>
                <c:ptCount val="7"/>
                <c:pt idx="0">
                  <c:v>34</c:v>
                </c:pt>
                <c:pt idx="1">
                  <c:v>33</c:v>
                </c:pt>
                <c:pt idx="2">
                  <c:v>30</c:v>
                </c:pt>
                <c:pt idx="3">
                  <c:v>29</c:v>
                </c:pt>
                <c:pt idx="4">
                  <c:v>31</c:v>
                </c:pt>
                <c:pt idx="5">
                  <c:v>29</c:v>
                </c:pt>
                <c:pt idx="6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E1D-454E-9397-E2DDA9D3C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288208"/>
        <c:axId val="152288600"/>
      </c:barChart>
      <c:catAx>
        <c:axId val="1522882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BE" dirty="0">
                    <a:solidFill>
                      <a:srgbClr val="FF0000"/>
                    </a:solidFill>
                  </a:rPr>
                  <a:t>Grounds of discrimination</a:t>
                </a:r>
              </a:p>
            </c:rich>
          </c:tx>
          <c:layout>
            <c:manualLayout>
              <c:xMode val="edge"/>
              <c:yMode val="edge"/>
              <c:x val="0.3902037744698828"/>
              <c:y val="0.9588464639761227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2288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228860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BE" dirty="0" err="1">
                    <a:solidFill>
                      <a:srgbClr val="FF0000"/>
                    </a:solidFill>
                  </a:rPr>
                  <a:t>Number</a:t>
                </a:r>
                <a:r>
                  <a:rPr lang="fr-BE" dirty="0">
                    <a:solidFill>
                      <a:srgbClr val="FF0000"/>
                    </a:solidFill>
                  </a:rPr>
                  <a:t> of </a:t>
                </a:r>
                <a:r>
                  <a:rPr lang="fr-BE" dirty="0" err="1">
                    <a:solidFill>
                      <a:srgbClr val="FF0000"/>
                    </a:solidFill>
                  </a:rPr>
                  <a:t>equality</a:t>
                </a:r>
                <a:r>
                  <a:rPr lang="fr-BE" dirty="0">
                    <a:solidFill>
                      <a:srgbClr val="FF0000"/>
                    </a:solidFill>
                  </a:rPr>
                  <a:t> bodies </a:t>
                </a:r>
                <a:r>
                  <a:rPr lang="fr-BE" dirty="0" err="1">
                    <a:solidFill>
                      <a:srgbClr val="FF0000"/>
                    </a:solidFill>
                  </a:rPr>
                  <a:t>with</a:t>
                </a:r>
                <a:r>
                  <a:rPr lang="fr-BE" dirty="0">
                    <a:solidFill>
                      <a:srgbClr val="FF0000"/>
                    </a:solidFill>
                  </a:rPr>
                  <a:t> mandate</a:t>
                </a:r>
              </a:p>
            </c:rich>
          </c:tx>
          <c:layout>
            <c:manualLayout>
              <c:xMode val="edge"/>
              <c:yMode val="edge"/>
              <c:x val="1.1754057097330178E-3"/>
              <c:y val="0.2886853081448726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2288208"/>
        <c:crosses val="autoZero"/>
        <c:crossBetween val="between"/>
      </c:valAx>
      <c:spPr>
        <a:solidFill>
          <a:sysClr val="window" lastClr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b="1" dirty="0"/>
              <a:t>Beyond </a:t>
            </a:r>
            <a:r>
              <a:rPr lang="en-US" sz="1200" b="1" dirty="0" smtClean="0"/>
              <a:t>the area of employment</a:t>
            </a:r>
            <a:endParaRPr lang="en-US" sz="1200" b="1" dirty="0"/>
          </a:p>
        </c:rich>
      </c:tx>
      <c:layout>
        <c:manualLayout>
          <c:xMode val="edge"/>
          <c:yMode val="edge"/>
          <c:x val="2.899387576552934E-2"/>
          <c:y val="1.746103219863418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2047569803516049E-2"/>
          <c:y val="0.11505922165820642"/>
          <c:w val="0.92761116856256454"/>
          <c:h val="0.774957698815567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Sheet2!$C$2</c:f>
              <c:strCache>
                <c:ptCount val="1"/>
                <c:pt idx="0">
                  <c:v>Beyond employment</c:v>
                </c:pt>
              </c:strCache>
            </c:strRef>
          </c:tx>
          <c:spPr>
            <a:solidFill>
              <a:srgbClr val="4F81BD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32</a:t>
                    </a:r>
                    <a:endParaRPr lang="en-US" sz="12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36B-4418-B84C-A26755BD415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34</a:t>
                    </a:r>
                    <a:endParaRPr lang="en-US" sz="1200"/>
                  </a:p>
                </c:rich>
              </c:tx>
              <c:spPr>
                <a:noFill/>
                <a:ln w="25400">
                  <a:noFill/>
                </a:ln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36B-4418-B84C-A26755BD415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23</a:t>
                    </a:r>
                    <a:endParaRPr lang="en-US" sz="1200"/>
                  </a:p>
                </c:rich>
              </c:tx>
              <c:spPr>
                <a:noFill/>
                <a:ln w="25400">
                  <a:noFill/>
                </a:ln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36B-4418-B84C-A26755BD415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27</a:t>
                    </a:r>
                    <a:endParaRPr lang="en-US" sz="12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36B-4418-B84C-A26755BD415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24</a:t>
                    </a:r>
                    <a:endParaRPr lang="en-US" sz="1200"/>
                  </a:p>
                </c:rich>
              </c:tx>
              <c:spPr>
                <a:noFill/>
                <a:ln w="25400">
                  <a:noFill/>
                </a:ln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36B-4418-B84C-A26755BD415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24</a:t>
                    </a:r>
                    <a:endParaRPr lang="en-US" sz="12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36B-4418-B84C-A26755BD415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smtClean="0">
                        <a:solidFill>
                          <a:schemeClr val="bg1"/>
                        </a:solidFill>
                      </a:rPr>
                      <a:t>25</a:t>
                    </a:r>
                    <a:endParaRPr lang="en-US" sz="1200"/>
                  </a:p>
                </c:rich>
              </c:tx>
              <c:spPr>
                <a:noFill/>
                <a:ln w="25400">
                  <a:noFill/>
                </a:ln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36B-4418-B84C-A26755BD415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Sheet2!$A$3:$A$9</c:f>
              <c:strCache>
                <c:ptCount val="7"/>
                <c:pt idx="0">
                  <c:v>Gender</c:v>
                </c:pt>
                <c:pt idx="1">
                  <c:v>Race / Ethnic origin</c:v>
                </c:pt>
                <c:pt idx="2">
                  <c:v>Age</c:v>
                </c:pt>
                <c:pt idx="3">
                  <c:v>Disability</c:v>
                </c:pt>
                <c:pt idx="4">
                  <c:v>Sexual orientation</c:v>
                </c:pt>
                <c:pt idx="5">
                  <c:v>Religion / Belief</c:v>
                </c:pt>
                <c:pt idx="6">
                  <c:v>Other grounds</c:v>
                </c:pt>
              </c:strCache>
            </c:strRef>
          </c:cat>
          <c:val>
            <c:numRef>
              <c:f>Sheet2!$C$3:$C$9</c:f>
              <c:numCache>
                <c:formatCode>General</c:formatCode>
                <c:ptCount val="7"/>
                <c:pt idx="0">
                  <c:v>31</c:v>
                </c:pt>
                <c:pt idx="1">
                  <c:v>33</c:v>
                </c:pt>
                <c:pt idx="2">
                  <c:v>22</c:v>
                </c:pt>
                <c:pt idx="3">
                  <c:v>24</c:v>
                </c:pt>
                <c:pt idx="4">
                  <c:v>23</c:v>
                </c:pt>
                <c:pt idx="5">
                  <c:v>23</c:v>
                </c:pt>
                <c:pt idx="6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36B-4418-B84C-A26755BD41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289384"/>
        <c:axId val="152289776"/>
      </c:barChart>
      <c:catAx>
        <c:axId val="1522893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BE" dirty="0">
                    <a:solidFill>
                      <a:srgbClr val="FF0000"/>
                    </a:solidFill>
                  </a:rPr>
                  <a:t>Grounds of discrimination</a:t>
                </a:r>
              </a:p>
            </c:rich>
          </c:tx>
          <c:layout>
            <c:manualLayout>
              <c:xMode val="edge"/>
              <c:yMode val="edge"/>
              <c:x val="0.41172584329736561"/>
              <c:y val="0.953079437598114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2289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228977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BE">
                    <a:solidFill>
                      <a:srgbClr val="FF0000"/>
                    </a:solidFill>
                  </a:rPr>
                  <a:t>Number of equality bodies with mandate</a:t>
                </a:r>
              </a:p>
            </c:rich>
          </c:tx>
          <c:layout>
            <c:manualLayout>
              <c:xMode val="edge"/>
              <c:yMode val="edge"/>
              <c:x val="2.116141732283465E-3"/>
              <c:y val="0.2865671949251006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2289384"/>
        <c:crosses val="autoZero"/>
        <c:crossBetween val="between"/>
      </c:valAx>
      <c:spPr>
        <a:solidFill>
          <a:sysClr val="window" lastClr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6B9E9B-8632-4412-92FB-882AB8C332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69A012-5EAF-42DC-B7A7-30654C7C1904}">
      <dgm:prSet/>
      <dgm:spPr/>
      <dgm:t>
        <a:bodyPr/>
        <a:lstStyle/>
        <a:p>
          <a:pPr rtl="0"/>
          <a:r>
            <a:rPr lang="en-US" b="1" dirty="0" smtClean="0"/>
            <a:t>2003-2007</a:t>
          </a:r>
          <a:r>
            <a:rPr lang="en-US" dirty="0" smtClean="0"/>
            <a:t>: cooperation project by equality bodies</a:t>
          </a:r>
          <a:endParaRPr lang="en-US" dirty="0"/>
        </a:p>
      </dgm:t>
    </dgm:pt>
    <dgm:pt modelId="{587AC4DB-F2CA-4178-AFDB-0B732AB5BE37}" type="parTrans" cxnId="{4E102CD3-26CE-4F1E-A9DB-409675132B0E}">
      <dgm:prSet/>
      <dgm:spPr/>
      <dgm:t>
        <a:bodyPr/>
        <a:lstStyle/>
        <a:p>
          <a:endParaRPr lang="en-US"/>
        </a:p>
      </dgm:t>
    </dgm:pt>
    <dgm:pt modelId="{2C3DBFCC-456C-4EF3-A089-709E527A588A}" type="sibTrans" cxnId="{4E102CD3-26CE-4F1E-A9DB-409675132B0E}">
      <dgm:prSet/>
      <dgm:spPr/>
      <dgm:t>
        <a:bodyPr/>
        <a:lstStyle/>
        <a:p>
          <a:endParaRPr lang="en-US"/>
        </a:p>
      </dgm:t>
    </dgm:pt>
    <dgm:pt modelId="{CCF026AC-72F4-4E07-BFB7-8FC6834C941D}">
      <dgm:prSet/>
      <dgm:spPr/>
      <dgm:t>
        <a:bodyPr/>
        <a:lstStyle/>
        <a:p>
          <a:pPr rtl="0"/>
          <a:r>
            <a:rPr lang="en-US" b="1" dirty="0" smtClean="0"/>
            <a:t>2007</a:t>
          </a:r>
          <a:r>
            <a:rPr lang="en-US" dirty="0" smtClean="0"/>
            <a:t>: creation of </a:t>
          </a:r>
          <a:r>
            <a:rPr lang="en-US" dirty="0" err="1" smtClean="0"/>
            <a:t>Equinet</a:t>
          </a:r>
          <a:r>
            <a:rPr lang="en-US" dirty="0" smtClean="0"/>
            <a:t> as a European Network of </a:t>
          </a:r>
          <a:r>
            <a:rPr lang="en-US" dirty="0" err="1" smtClean="0"/>
            <a:t>Specialised</a:t>
          </a:r>
          <a:r>
            <a:rPr lang="en-US" dirty="0" smtClean="0"/>
            <a:t> Equality Bodies </a:t>
          </a:r>
          <a:endParaRPr lang="en-US" dirty="0"/>
        </a:p>
      </dgm:t>
    </dgm:pt>
    <dgm:pt modelId="{802AD5F9-CF05-44A8-A203-9F186B00F7A9}" type="parTrans" cxnId="{EC6B9034-B7D1-4E58-90B6-556C76090138}">
      <dgm:prSet/>
      <dgm:spPr/>
      <dgm:t>
        <a:bodyPr/>
        <a:lstStyle/>
        <a:p>
          <a:endParaRPr lang="en-US"/>
        </a:p>
      </dgm:t>
    </dgm:pt>
    <dgm:pt modelId="{0EE416FB-A30C-4CBA-BB35-D3E72A47B5BA}" type="sibTrans" cxnId="{EC6B9034-B7D1-4E58-90B6-556C76090138}">
      <dgm:prSet/>
      <dgm:spPr/>
      <dgm:t>
        <a:bodyPr/>
        <a:lstStyle/>
        <a:p>
          <a:endParaRPr lang="en-US"/>
        </a:p>
      </dgm:t>
    </dgm:pt>
    <dgm:pt modelId="{E21C0349-0CBB-40DE-8561-966357D9041A}">
      <dgm:prSet/>
      <dgm:spPr/>
      <dgm:t>
        <a:bodyPr/>
        <a:lstStyle/>
        <a:p>
          <a:pPr rtl="0"/>
          <a:r>
            <a:rPr lang="en-US" b="1" smtClean="0"/>
            <a:t>2008</a:t>
          </a:r>
          <a:r>
            <a:rPr lang="en-US" smtClean="0"/>
            <a:t>: setting up of Brussels-based Equinet Secretariat</a:t>
          </a:r>
          <a:endParaRPr lang="en-US"/>
        </a:p>
      </dgm:t>
    </dgm:pt>
    <dgm:pt modelId="{57A35AA2-A3EB-43F2-98CE-EA2FFB2AAD8C}" type="parTrans" cxnId="{0E95FFE2-2E14-4439-ACB2-A7A140AD047E}">
      <dgm:prSet/>
      <dgm:spPr/>
      <dgm:t>
        <a:bodyPr/>
        <a:lstStyle/>
        <a:p>
          <a:endParaRPr lang="en-US"/>
        </a:p>
      </dgm:t>
    </dgm:pt>
    <dgm:pt modelId="{60C9C6C0-0FBA-42BC-9D35-63468220F65B}" type="sibTrans" cxnId="{0E95FFE2-2E14-4439-ACB2-A7A140AD047E}">
      <dgm:prSet/>
      <dgm:spPr/>
      <dgm:t>
        <a:bodyPr/>
        <a:lstStyle/>
        <a:p>
          <a:endParaRPr lang="en-US"/>
        </a:p>
      </dgm:t>
    </dgm:pt>
    <dgm:pt modelId="{98DA21F4-2AE1-4489-B925-C798D0A114DE}">
      <dgm:prSet/>
      <dgm:spPr/>
      <dgm:t>
        <a:bodyPr/>
        <a:lstStyle/>
        <a:p>
          <a:pPr rtl="0"/>
          <a:r>
            <a:rPr lang="en-US" b="1" dirty="0" smtClean="0"/>
            <a:t>Funding</a:t>
          </a:r>
          <a:r>
            <a:rPr lang="en-US" dirty="0" smtClean="0"/>
            <a:t>: European Commission (PROGRESS and </a:t>
          </a:r>
          <a:r>
            <a:rPr lang="en-US" i="1" dirty="0" smtClean="0"/>
            <a:t>Rights, Equality and Citizenship </a:t>
          </a:r>
          <a:r>
            <a:rPr lang="en-US" i="1" dirty="0" err="1" smtClean="0"/>
            <a:t>programmes</a:t>
          </a:r>
          <a:r>
            <a:rPr lang="en-US" dirty="0" smtClean="0"/>
            <a:t>) and Member contributions</a:t>
          </a:r>
          <a:endParaRPr lang="en-US" dirty="0"/>
        </a:p>
      </dgm:t>
    </dgm:pt>
    <dgm:pt modelId="{05ADBA7D-495F-417F-98E5-39C28C25C16C}" type="parTrans" cxnId="{49F87BC3-9AF7-4624-A79C-FC5DF127787F}">
      <dgm:prSet/>
      <dgm:spPr/>
      <dgm:t>
        <a:bodyPr/>
        <a:lstStyle/>
        <a:p>
          <a:endParaRPr lang="en-US"/>
        </a:p>
      </dgm:t>
    </dgm:pt>
    <dgm:pt modelId="{137926E1-2D64-4B08-8427-41CC911F0710}" type="sibTrans" cxnId="{49F87BC3-9AF7-4624-A79C-FC5DF127787F}">
      <dgm:prSet/>
      <dgm:spPr/>
      <dgm:t>
        <a:bodyPr/>
        <a:lstStyle/>
        <a:p>
          <a:endParaRPr lang="en-US"/>
        </a:p>
      </dgm:t>
    </dgm:pt>
    <dgm:pt modelId="{61D0D34B-707E-428D-8A9B-A22E63F07FC6}" type="pres">
      <dgm:prSet presAssocID="{8C6B9E9B-8632-4412-92FB-882AB8C3326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EF1AC6-8D43-440C-B033-989A3400F339}" type="pres">
      <dgm:prSet presAssocID="{A169A012-5EAF-42DC-B7A7-30654C7C190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1D5FB2-3674-4A58-AA6C-8AF50A2AC5E8}" type="pres">
      <dgm:prSet presAssocID="{2C3DBFCC-456C-4EF3-A089-709E527A588A}" presName="spacer" presStyleCnt="0"/>
      <dgm:spPr/>
    </dgm:pt>
    <dgm:pt modelId="{B2611D65-B65C-4817-ABE2-B09E6A72EFCF}" type="pres">
      <dgm:prSet presAssocID="{CCF026AC-72F4-4E07-BFB7-8FC6834C941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B0D4C6-FBE3-4F24-B52F-ACF18511B9AF}" type="pres">
      <dgm:prSet presAssocID="{0EE416FB-A30C-4CBA-BB35-D3E72A47B5BA}" presName="spacer" presStyleCnt="0"/>
      <dgm:spPr/>
    </dgm:pt>
    <dgm:pt modelId="{929CE04E-706A-4B37-9D7F-FC7BD3193107}" type="pres">
      <dgm:prSet presAssocID="{E21C0349-0CBB-40DE-8561-966357D9041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7830BC-8A1A-439F-B0AF-DC94C95AC380}" type="pres">
      <dgm:prSet presAssocID="{60C9C6C0-0FBA-42BC-9D35-63468220F65B}" presName="spacer" presStyleCnt="0"/>
      <dgm:spPr/>
    </dgm:pt>
    <dgm:pt modelId="{808011A3-ECE4-4DA1-B0CE-5B699664FE5C}" type="pres">
      <dgm:prSet presAssocID="{98DA21F4-2AE1-4489-B925-C798D0A114D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EA6F3D-409B-403A-8F8F-20B689552646}" type="presOf" srcId="{E21C0349-0CBB-40DE-8561-966357D9041A}" destId="{929CE04E-706A-4B37-9D7F-FC7BD3193107}" srcOrd="0" destOrd="0" presId="urn:microsoft.com/office/officeart/2005/8/layout/vList2"/>
    <dgm:cxn modelId="{A5D9010C-329B-4406-94CF-251FC24BFE2C}" type="presOf" srcId="{CCF026AC-72F4-4E07-BFB7-8FC6834C941D}" destId="{B2611D65-B65C-4817-ABE2-B09E6A72EFCF}" srcOrd="0" destOrd="0" presId="urn:microsoft.com/office/officeart/2005/8/layout/vList2"/>
    <dgm:cxn modelId="{ABB5D9F9-53A5-4F68-8BAA-E1407FCD1041}" type="presOf" srcId="{A169A012-5EAF-42DC-B7A7-30654C7C1904}" destId="{8CEF1AC6-8D43-440C-B033-989A3400F339}" srcOrd="0" destOrd="0" presId="urn:microsoft.com/office/officeart/2005/8/layout/vList2"/>
    <dgm:cxn modelId="{E0A23EFF-C6E6-4B50-80DC-51C5134E0387}" type="presOf" srcId="{8C6B9E9B-8632-4412-92FB-882AB8C3326E}" destId="{61D0D34B-707E-428D-8A9B-A22E63F07FC6}" srcOrd="0" destOrd="0" presId="urn:microsoft.com/office/officeart/2005/8/layout/vList2"/>
    <dgm:cxn modelId="{4E102CD3-26CE-4F1E-A9DB-409675132B0E}" srcId="{8C6B9E9B-8632-4412-92FB-882AB8C3326E}" destId="{A169A012-5EAF-42DC-B7A7-30654C7C1904}" srcOrd="0" destOrd="0" parTransId="{587AC4DB-F2CA-4178-AFDB-0B732AB5BE37}" sibTransId="{2C3DBFCC-456C-4EF3-A089-709E527A588A}"/>
    <dgm:cxn modelId="{49F87BC3-9AF7-4624-A79C-FC5DF127787F}" srcId="{8C6B9E9B-8632-4412-92FB-882AB8C3326E}" destId="{98DA21F4-2AE1-4489-B925-C798D0A114DE}" srcOrd="3" destOrd="0" parTransId="{05ADBA7D-495F-417F-98E5-39C28C25C16C}" sibTransId="{137926E1-2D64-4B08-8427-41CC911F0710}"/>
    <dgm:cxn modelId="{C473122D-49A0-4F8E-8536-F2577AE3E05D}" type="presOf" srcId="{98DA21F4-2AE1-4489-B925-C798D0A114DE}" destId="{808011A3-ECE4-4DA1-B0CE-5B699664FE5C}" srcOrd="0" destOrd="0" presId="urn:microsoft.com/office/officeart/2005/8/layout/vList2"/>
    <dgm:cxn modelId="{0E95FFE2-2E14-4439-ACB2-A7A140AD047E}" srcId="{8C6B9E9B-8632-4412-92FB-882AB8C3326E}" destId="{E21C0349-0CBB-40DE-8561-966357D9041A}" srcOrd="2" destOrd="0" parTransId="{57A35AA2-A3EB-43F2-98CE-EA2FFB2AAD8C}" sibTransId="{60C9C6C0-0FBA-42BC-9D35-63468220F65B}"/>
    <dgm:cxn modelId="{EC6B9034-B7D1-4E58-90B6-556C76090138}" srcId="{8C6B9E9B-8632-4412-92FB-882AB8C3326E}" destId="{CCF026AC-72F4-4E07-BFB7-8FC6834C941D}" srcOrd="1" destOrd="0" parTransId="{802AD5F9-CF05-44A8-A203-9F186B00F7A9}" sibTransId="{0EE416FB-A30C-4CBA-BB35-D3E72A47B5BA}"/>
    <dgm:cxn modelId="{83823460-D220-4193-8EE6-7A947FEFC1A6}" type="presParOf" srcId="{61D0D34B-707E-428D-8A9B-A22E63F07FC6}" destId="{8CEF1AC6-8D43-440C-B033-989A3400F339}" srcOrd="0" destOrd="0" presId="urn:microsoft.com/office/officeart/2005/8/layout/vList2"/>
    <dgm:cxn modelId="{CE0C73D0-EC20-4C6D-96E9-F5EA3687809C}" type="presParOf" srcId="{61D0D34B-707E-428D-8A9B-A22E63F07FC6}" destId="{D71D5FB2-3674-4A58-AA6C-8AF50A2AC5E8}" srcOrd="1" destOrd="0" presId="urn:microsoft.com/office/officeart/2005/8/layout/vList2"/>
    <dgm:cxn modelId="{0B2D5C65-8005-4D6A-A60B-2B06A6A93BF5}" type="presParOf" srcId="{61D0D34B-707E-428D-8A9B-A22E63F07FC6}" destId="{B2611D65-B65C-4817-ABE2-B09E6A72EFCF}" srcOrd="2" destOrd="0" presId="urn:microsoft.com/office/officeart/2005/8/layout/vList2"/>
    <dgm:cxn modelId="{55206AFE-6771-4821-A7D4-56FF5C5CD1C8}" type="presParOf" srcId="{61D0D34B-707E-428D-8A9B-A22E63F07FC6}" destId="{39B0D4C6-FBE3-4F24-B52F-ACF18511B9AF}" srcOrd="3" destOrd="0" presId="urn:microsoft.com/office/officeart/2005/8/layout/vList2"/>
    <dgm:cxn modelId="{0B06B2E5-6FAB-452A-9301-61A6FFA3539E}" type="presParOf" srcId="{61D0D34B-707E-428D-8A9B-A22E63F07FC6}" destId="{929CE04E-706A-4B37-9D7F-FC7BD3193107}" srcOrd="4" destOrd="0" presId="urn:microsoft.com/office/officeart/2005/8/layout/vList2"/>
    <dgm:cxn modelId="{2ADF1CB3-AAAE-4974-A256-CC2EC3E8EEB9}" type="presParOf" srcId="{61D0D34B-707E-428D-8A9B-A22E63F07FC6}" destId="{AE7830BC-8A1A-439F-B0AF-DC94C95AC380}" srcOrd="5" destOrd="0" presId="urn:microsoft.com/office/officeart/2005/8/layout/vList2"/>
    <dgm:cxn modelId="{9F1CABF1-AFD5-4631-95DD-59AB02D01231}" type="presParOf" srcId="{61D0D34B-707E-428D-8A9B-A22E63F07FC6}" destId="{808011A3-ECE4-4DA1-B0CE-5B699664FE5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4A246F-32D3-4B7F-B012-928A5C1EDF0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4222B8-C485-43EB-B1E6-DCA4045C1959}">
      <dgm:prSet/>
      <dgm:spPr/>
      <dgm:t>
        <a:bodyPr/>
        <a:lstStyle/>
        <a:p>
          <a:pPr rtl="0"/>
          <a:r>
            <a:rPr lang="en-GB" b="1" dirty="0" smtClean="0"/>
            <a:t>Functions laid down in EU Directives: </a:t>
          </a:r>
          <a:endParaRPr lang="en-US" dirty="0"/>
        </a:p>
      </dgm:t>
    </dgm:pt>
    <dgm:pt modelId="{7A9CF4B0-8E1B-4ECF-991D-5DF5D9FEA943}" type="parTrans" cxnId="{C216D386-A959-466C-8EA8-6D3FE200D424}">
      <dgm:prSet/>
      <dgm:spPr/>
      <dgm:t>
        <a:bodyPr/>
        <a:lstStyle/>
        <a:p>
          <a:endParaRPr lang="en-US"/>
        </a:p>
      </dgm:t>
    </dgm:pt>
    <dgm:pt modelId="{E43D591F-0964-48F2-A62C-181A56856481}" type="sibTrans" cxnId="{C216D386-A959-466C-8EA8-6D3FE200D424}">
      <dgm:prSet/>
      <dgm:spPr/>
      <dgm:t>
        <a:bodyPr/>
        <a:lstStyle/>
        <a:p>
          <a:endParaRPr lang="en-US"/>
        </a:p>
      </dgm:t>
    </dgm:pt>
    <dgm:pt modelId="{66B819E4-A87C-470A-82F7-8AA37D4A36F3}">
      <dgm:prSet/>
      <dgm:spPr/>
      <dgm:t>
        <a:bodyPr/>
        <a:lstStyle/>
        <a:p>
          <a:pPr rtl="0"/>
          <a:r>
            <a:rPr lang="en-GB" dirty="0" smtClean="0"/>
            <a:t>Independent assistance to victims of discrimination </a:t>
          </a:r>
          <a:endParaRPr lang="en-US" dirty="0"/>
        </a:p>
      </dgm:t>
    </dgm:pt>
    <dgm:pt modelId="{07A52526-1A93-44AF-BB75-DE323CA998BD}" type="parTrans" cxnId="{E4724CBF-1B7C-49B0-B6DD-7590779247BA}">
      <dgm:prSet/>
      <dgm:spPr/>
      <dgm:t>
        <a:bodyPr/>
        <a:lstStyle/>
        <a:p>
          <a:endParaRPr lang="en-US"/>
        </a:p>
      </dgm:t>
    </dgm:pt>
    <dgm:pt modelId="{3067FE21-D247-4F66-B7FD-45C0C55B12A6}" type="sibTrans" cxnId="{E4724CBF-1B7C-49B0-B6DD-7590779247BA}">
      <dgm:prSet/>
      <dgm:spPr/>
      <dgm:t>
        <a:bodyPr/>
        <a:lstStyle/>
        <a:p>
          <a:endParaRPr lang="en-US"/>
        </a:p>
      </dgm:t>
    </dgm:pt>
    <dgm:pt modelId="{38532D9C-2C45-47E3-A360-9A4C47861166}">
      <dgm:prSet/>
      <dgm:spPr/>
      <dgm:t>
        <a:bodyPr/>
        <a:lstStyle/>
        <a:p>
          <a:pPr rtl="0"/>
          <a:r>
            <a:rPr lang="en-GB" dirty="0" smtClean="0"/>
            <a:t>Recommendations on discrimination issues </a:t>
          </a:r>
          <a:endParaRPr lang="en-US" dirty="0"/>
        </a:p>
      </dgm:t>
    </dgm:pt>
    <dgm:pt modelId="{4DE58D52-B53E-41BD-BFF2-B046B63D6C81}" type="parTrans" cxnId="{75F66EE9-F925-4DE8-BC0B-6523E8ADFA38}">
      <dgm:prSet/>
      <dgm:spPr/>
      <dgm:t>
        <a:bodyPr/>
        <a:lstStyle/>
        <a:p>
          <a:endParaRPr lang="en-US"/>
        </a:p>
      </dgm:t>
    </dgm:pt>
    <dgm:pt modelId="{A31A85E3-8A25-41A6-9761-FB9BD6AD1D0A}" type="sibTrans" cxnId="{75F66EE9-F925-4DE8-BC0B-6523E8ADFA38}">
      <dgm:prSet/>
      <dgm:spPr/>
      <dgm:t>
        <a:bodyPr/>
        <a:lstStyle/>
        <a:p>
          <a:endParaRPr lang="en-US"/>
        </a:p>
      </dgm:t>
    </dgm:pt>
    <dgm:pt modelId="{55FEDF37-857D-4DEE-BD3F-AFD8C2B246B4}">
      <dgm:prSet/>
      <dgm:spPr/>
      <dgm:t>
        <a:bodyPr/>
        <a:lstStyle/>
        <a:p>
          <a:pPr rtl="0"/>
          <a:r>
            <a:rPr lang="en-GB" dirty="0" smtClean="0"/>
            <a:t>Exchange of information with European bodies </a:t>
          </a:r>
          <a:endParaRPr lang="en-US" dirty="0"/>
        </a:p>
      </dgm:t>
    </dgm:pt>
    <dgm:pt modelId="{F64948C2-4DC7-44A7-9CD8-71A9CDDB865E}" type="parTrans" cxnId="{DD9CB1DC-2045-43E0-9ADA-CE187DCCC537}">
      <dgm:prSet/>
      <dgm:spPr/>
      <dgm:t>
        <a:bodyPr/>
        <a:lstStyle/>
        <a:p>
          <a:endParaRPr lang="en-US"/>
        </a:p>
      </dgm:t>
    </dgm:pt>
    <dgm:pt modelId="{BACB27FD-D578-4E47-857D-7DAD02207019}" type="sibTrans" cxnId="{DD9CB1DC-2045-43E0-9ADA-CE187DCCC537}">
      <dgm:prSet/>
      <dgm:spPr/>
      <dgm:t>
        <a:bodyPr/>
        <a:lstStyle/>
        <a:p>
          <a:endParaRPr lang="en-US"/>
        </a:p>
      </dgm:t>
    </dgm:pt>
    <dgm:pt modelId="{44723C32-D591-4471-8F6A-C8FF42540FA1}">
      <dgm:prSet/>
      <dgm:spPr/>
      <dgm:t>
        <a:bodyPr/>
        <a:lstStyle/>
        <a:p>
          <a:pPr rtl="0"/>
          <a:r>
            <a:rPr lang="en-GB" dirty="0" smtClean="0"/>
            <a:t>•  </a:t>
          </a:r>
          <a:r>
            <a:rPr lang="en-GB" b="1" dirty="0" smtClean="0"/>
            <a:t>Wider functions taken on by Equality Bodies:</a:t>
          </a:r>
          <a:endParaRPr lang="en-US" dirty="0"/>
        </a:p>
      </dgm:t>
    </dgm:pt>
    <dgm:pt modelId="{3A858DBE-DA77-4934-9CA1-1CBBB1CC4D2F}" type="parTrans" cxnId="{7A9C399C-2022-4688-A9C9-B813FE0EAD52}">
      <dgm:prSet/>
      <dgm:spPr/>
      <dgm:t>
        <a:bodyPr/>
        <a:lstStyle/>
        <a:p>
          <a:endParaRPr lang="en-US"/>
        </a:p>
      </dgm:t>
    </dgm:pt>
    <dgm:pt modelId="{7BB0A4CD-24FF-4862-802B-D61C8B664F9B}" type="sibTrans" cxnId="{7A9C399C-2022-4688-A9C9-B813FE0EAD52}">
      <dgm:prSet/>
      <dgm:spPr/>
      <dgm:t>
        <a:bodyPr/>
        <a:lstStyle/>
        <a:p>
          <a:endParaRPr lang="en-US"/>
        </a:p>
      </dgm:t>
    </dgm:pt>
    <dgm:pt modelId="{E177D372-0645-4048-9793-EF0544FD7700}">
      <dgm:prSet/>
      <dgm:spPr/>
      <dgm:t>
        <a:bodyPr/>
        <a:lstStyle/>
        <a:p>
          <a:pPr rtl="0"/>
          <a:r>
            <a:rPr lang="en-GB" dirty="0" smtClean="0"/>
            <a:t>Independent surveys and reports concerning discrimination </a:t>
          </a:r>
          <a:endParaRPr lang="en-US" dirty="0"/>
        </a:p>
      </dgm:t>
    </dgm:pt>
    <dgm:pt modelId="{D66F6852-8BC6-4EA8-B6D9-9AAC24E89861}" type="sibTrans" cxnId="{2AC947EF-90D2-4E5B-BAAC-94F1117C5158}">
      <dgm:prSet/>
      <dgm:spPr/>
      <dgm:t>
        <a:bodyPr/>
        <a:lstStyle/>
        <a:p>
          <a:endParaRPr lang="en-US"/>
        </a:p>
      </dgm:t>
    </dgm:pt>
    <dgm:pt modelId="{AA2B65E5-322D-4770-B408-913AAD94ADCF}" type="parTrans" cxnId="{2AC947EF-90D2-4E5B-BAAC-94F1117C5158}">
      <dgm:prSet/>
      <dgm:spPr/>
      <dgm:t>
        <a:bodyPr/>
        <a:lstStyle/>
        <a:p>
          <a:endParaRPr lang="en-US"/>
        </a:p>
      </dgm:t>
    </dgm:pt>
    <dgm:pt modelId="{8B80C0E8-23C8-4E82-9AFE-0F2701B2B8B0}">
      <dgm:prSet/>
      <dgm:spPr/>
      <dgm:t>
        <a:bodyPr/>
        <a:lstStyle/>
        <a:p>
          <a:pPr rtl="0"/>
          <a:r>
            <a:rPr lang="en-GB" dirty="0" smtClean="0"/>
            <a:t>awareness raising</a:t>
          </a:r>
          <a:endParaRPr lang="en-US" dirty="0"/>
        </a:p>
      </dgm:t>
    </dgm:pt>
    <dgm:pt modelId="{1067CFB4-A409-4235-92C1-E8381C0BAAC1}" type="parTrans" cxnId="{A267A9CE-9092-47B7-ADA6-FC4023FE7533}">
      <dgm:prSet/>
      <dgm:spPr/>
      <dgm:t>
        <a:bodyPr/>
        <a:lstStyle/>
        <a:p>
          <a:endParaRPr lang="en-US"/>
        </a:p>
      </dgm:t>
    </dgm:pt>
    <dgm:pt modelId="{C523DBB9-9617-41F0-8ECA-632001B18EC6}" type="sibTrans" cxnId="{A267A9CE-9092-47B7-ADA6-FC4023FE7533}">
      <dgm:prSet/>
      <dgm:spPr/>
      <dgm:t>
        <a:bodyPr/>
        <a:lstStyle/>
        <a:p>
          <a:endParaRPr lang="en-US"/>
        </a:p>
      </dgm:t>
    </dgm:pt>
    <dgm:pt modelId="{B38C2715-9D2A-4667-A1A4-6B38BB9F27FE}">
      <dgm:prSet/>
      <dgm:spPr/>
      <dgm:t>
        <a:bodyPr/>
        <a:lstStyle/>
        <a:p>
          <a:pPr rtl="0"/>
          <a:r>
            <a:rPr lang="en-GB" dirty="0" smtClean="0"/>
            <a:t>promotion of good practices</a:t>
          </a:r>
          <a:endParaRPr lang="en-US" dirty="0"/>
        </a:p>
      </dgm:t>
    </dgm:pt>
    <dgm:pt modelId="{253AD086-9382-4ECE-990C-3B7F81E1F762}" type="parTrans" cxnId="{F26ECE4F-6568-45D4-83CF-0BE1278883EA}">
      <dgm:prSet/>
      <dgm:spPr/>
      <dgm:t>
        <a:bodyPr/>
        <a:lstStyle/>
        <a:p>
          <a:endParaRPr lang="en-US"/>
        </a:p>
      </dgm:t>
    </dgm:pt>
    <dgm:pt modelId="{FCCD9A2A-76B1-4A3C-B2FF-07AB0B086785}" type="sibTrans" cxnId="{F26ECE4F-6568-45D4-83CF-0BE1278883EA}">
      <dgm:prSet/>
      <dgm:spPr/>
      <dgm:t>
        <a:bodyPr/>
        <a:lstStyle/>
        <a:p>
          <a:endParaRPr lang="en-US"/>
        </a:p>
      </dgm:t>
    </dgm:pt>
    <dgm:pt modelId="{E81AFDDB-3887-44D4-93D2-DFB642C88694}" type="pres">
      <dgm:prSet presAssocID="{DB4A246F-32D3-4B7F-B012-928A5C1EDF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F58E9A-5733-48E4-AF40-DACBC524C5AC}" type="pres">
      <dgm:prSet presAssocID="{E84222B8-C485-43EB-B1E6-DCA4045C1959}" presName="composite" presStyleCnt="0"/>
      <dgm:spPr/>
    </dgm:pt>
    <dgm:pt modelId="{3711DE28-1794-4610-A9CB-4217020463E9}" type="pres">
      <dgm:prSet presAssocID="{E84222B8-C485-43EB-B1E6-DCA4045C1959}" presName="parTx" presStyleLbl="alignNode1" presStyleIdx="0" presStyleCnt="2" custScaleX="1065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5A11C4-2768-4157-AFD5-8B7D08EC7B09}" type="pres">
      <dgm:prSet presAssocID="{E84222B8-C485-43EB-B1E6-DCA4045C1959}" presName="desTx" presStyleLbl="alignAccFollowNode1" presStyleIdx="0" presStyleCnt="2" custScaleX="1062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ECA80A-FF5D-422E-97AA-C509A5FB46BB}" type="pres">
      <dgm:prSet presAssocID="{E43D591F-0964-48F2-A62C-181A56856481}" presName="space" presStyleCnt="0"/>
      <dgm:spPr/>
    </dgm:pt>
    <dgm:pt modelId="{5F7E0024-89E0-47D2-81D1-65890618A91E}" type="pres">
      <dgm:prSet presAssocID="{44723C32-D591-4471-8F6A-C8FF42540FA1}" presName="composite" presStyleCnt="0"/>
      <dgm:spPr/>
    </dgm:pt>
    <dgm:pt modelId="{B4DE84B6-E093-4A0F-BA20-47908AFBB2F2}" type="pres">
      <dgm:prSet presAssocID="{44723C32-D591-4471-8F6A-C8FF42540FA1}" presName="parTx" presStyleLbl="alignNode1" presStyleIdx="1" presStyleCnt="2" custScaleX="1050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04ADAD-4BA1-41C2-B1B7-0C4066E1D9AD}" type="pres">
      <dgm:prSet presAssocID="{44723C32-D591-4471-8F6A-C8FF42540FA1}" presName="desTx" presStyleLbl="alignAccFollowNode1" presStyleIdx="1" presStyleCnt="2" custScaleX="1047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724CBF-1B7C-49B0-B6DD-7590779247BA}" srcId="{E84222B8-C485-43EB-B1E6-DCA4045C1959}" destId="{66B819E4-A87C-470A-82F7-8AA37D4A36F3}" srcOrd="0" destOrd="0" parTransId="{07A52526-1A93-44AF-BB75-DE323CA998BD}" sibTransId="{3067FE21-D247-4F66-B7FD-45C0C55B12A6}"/>
    <dgm:cxn modelId="{2AC947EF-90D2-4E5B-BAAC-94F1117C5158}" srcId="{E84222B8-C485-43EB-B1E6-DCA4045C1959}" destId="{E177D372-0645-4048-9793-EF0544FD7700}" srcOrd="1" destOrd="0" parTransId="{AA2B65E5-322D-4770-B408-913AAD94ADCF}" sibTransId="{D66F6852-8BC6-4EA8-B6D9-9AAC24E89861}"/>
    <dgm:cxn modelId="{D269A12A-EF35-46FB-982A-B41C73104CC1}" type="presOf" srcId="{8B80C0E8-23C8-4E82-9AFE-0F2701B2B8B0}" destId="{3C04ADAD-4BA1-41C2-B1B7-0C4066E1D9AD}" srcOrd="0" destOrd="0" presId="urn:microsoft.com/office/officeart/2005/8/layout/hList1"/>
    <dgm:cxn modelId="{C216D386-A959-466C-8EA8-6D3FE200D424}" srcId="{DB4A246F-32D3-4B7F-B012-928A5C1EDF0D}" destId="{E84222B8-C485-43EB-B1E6-DCA4045C1959}" srcOrd="0" destOrd="0" parTransId="{7A9CF4B0-8E1B-4ECF-991D-5DF5D9FEA943}" sibTransId="{E43D591F-0964-48F2-A62C-181A56856481}"/>
    <dgm:cxn modelId="{DD9CB1DC-2045-43E0-9ADA-CE187DCCC537}" srcId="{E84222B8-C485-43EB-B1E6-DCA4045C1959}" destId="{55FEDF37-857D-4DEE-BD3F-AFD8C2B246B4}" srcOrd="3" destOrd="0" parTransId="{F64948C2-4DC7-44A7-9CD8-71A9CDDB865E}" sibTransId="{BACB27FD-D578-4E47-857D-7DAD02207019}"/>
    <dgm:cxn modelId="{D82D102D-3FF9-499F-A158-123FBB34B478}" type="presOf" srcId="{44723C32-D591-4471-8F6A-C8FF42540FA1}" destId="{B4DE84B6-E093-4A0F-BA20-47908AFBB2F2}" srcOrd="0" destOrd="0" presId="urn:microsoft.com/office/officeart/2005/8/layout/hList1"/>
    <dgm:cxn modelId="{1AD86D86-8E7F-40AC-B09E-DAB4DB054C7D}" type="presOf" srcId="{DB4A246F-32D3-4B7F-B012-928A5C1EDF0D}" destId="{E81AFDDB-3887-44D4-93D2-DFB642C88694}" srcOrd="0" destOrd="0" presId="urn:microsoft.com/office/officeart/2005/8/layout/hList1"/>
    <dgm:cxn modelId="{A267A9CE-9092-47B7-ADA6-FC4023FE7533}" srcId="{44723C32-D591-4471-8F6A-C8FF42540FA1}" destId="{8B80C0E8-23C8-4E82-9AFE-0F2701B2B8B0}" srcOrd="0" destOrd="0" parTransId="{1067CFB4-A409-4235-92C1-E8381C0BAAC1}" sibTransId="{C523DBB9-9617-41F0-8ECA-632001B18EC6}"/>
    <dgm:cxn modelId="{06DBBC25-87D9-4191-9CA2-4542F9523680}" type="presOf" srcId="{66B819E4-A87C-470A-82F7-8AA37D4A36F3}" destId="{A25A11C4-2768-4157-AFD5-8B7D08EC7B09}" srcOrd="0" destOrd="0" presId="urn:microsoft.com/office/officeart/2005/8/layout/hList1"/>
    <dgm:cxn modelId="{75F66EE9-F925-4DE8-BC0B-6523E8ADFA38}" srcId="{E84222B8-C485-43EB-B1E6-DCA4045C1959}" destId="{38532D9C-2C45-47E3-A360-9A4C47861166}" srcOrd="2" destOrd="0" parTransId="{4DE58D52-B53E-41BD-BFF2-B046B63D6C81}" sibTransId="{A31A85E3-8A25-41A6-9761-FB9BD6AD1D0A}"/>
    <dgm:cxn modelId="{F26ECE4F-6568-45D4-83CF-0BE1278883EA}" srcId="{44723C32-D591-4471-8F6A-C8FF42540FA1}" destId="{B38C2715-9D2A-4667-A1A4-6B38BB9F27FE}" srcOrd="1" destOrd="0" parTransId="{253AD086-9382-4ECE-990C-3B7F81E1F762}" sibTransId="{FCCD9A2A-76B1-4A3C-B2FF-07AB0B086785}"/>
    <dgm:cxn modelId="{4357D2C8-C5E4-48F4-869C-3B327755919E}" type="presOf" srcId="{B38C2715-9D2A-4667-A1A4-6B38BB9F27FE}" destId="{3C04ADAD-4BA1-41C2-B1B7-0C4066E1D9AD}" srcOrd="0" destOrd="1" presId="urn:microsoft.com/office/officeart/2005/8/layout/hList1"/>
    <dgm:cxn modelId="{E0979587-A3A7-43A0-9055-2905EA5A4ECF}" type="presOf" srcId="{38532D9C-2C45-47E3-A360-9A4C47861166}" destId="{A25A11C4-2768-4157-AFD5-8B7D08EC7B09}" srcOrd="0" destOrd="2" presId="urn:microsoft.com/office/officeart/2005/8/layout/hList1"/>
    <dgm:cxn modelId="{3F97C2E9-8D01-4A73-BF39-46C53B2AAD6A}" type="presOf" srcId="{E177D372-0645-4048-9793-EF0544FD7700}" destId="{A25A11C4-2768-4157-AFD5-8B7D08EC7B09}" srcOrd="0" destOrd="1" presId="urn:microsoft.com/office/officeart/2005/8/layout/hList1"/>
    <dgm:cxn modelId="{7A9C399C-2022-4688-A9C9-B813FE0EAD52}" srcId="{DB4A246F-32D3-4B7F-B012-928A5C1EDF0D}" destId="{44723C32-D591-4471-8F6A-C8FF42540FA1}" srcOrd="1" destOrd="0" parTransId="{3A858DBE-DA77-4934-9CA1-1CBBB1CC4D2F}" sibTransId="{7BB0A4CD-24FF-4862-802B-D61C8B664F9B}"/>
    <dgm:cxn modelId="{7FA3B8A8-CC04-4813-888A-6D55F377C3BB}" type="presOf" srcId="{55FEDF37-857D-4DEE-BD3F-AFD8C2B246B4}" destId="{A25A11C4-2768-4157-AFD5-8B7D08EC7B09}" srcOrd="0" destOrd="3" presId="urn:microsoft.com/office/officeart/2005/8/layout/hList1"/>
    <dgm:cxn modelId="{16E50E11-D2B5-4A03-BD0A-C47530055EA8}" type="presOf" srcId="{E84222B8-C485-43EB-B1E6-DCA4045C1959}" destId="{3711DE28-1794-4610-A9CB-4217020463E9}" srcOrd="0" destOrd="0" presId="urn:microsoft.com/office/officeart/2005/8/layout/hList1"/>
    <dgm:cxn modelId="{923B62AA-A793-47F7-B377-843AF75163C4}" type="presParOf" srcId="{E81AFDDB-3887-44D4-93D2-DFB642C88694}" destId="{FAF58E9A-5733-48E4-AF40-DACBC524C5AC}" srcOrd="0" destOrd="0" presId="urn:microsoft.com/office/officeart/2005/8/layout/hList1"/>
    <dgm:cxn modelId="{EB96297C-0442-4F26-878D-C697B5060C05}" type="presParOf" srcId="{FAF58E9A-5733-48E4-AF40-DACBC524C5AC}" destId="{3711DE28-1794-4610-A9CB-4217020463E9}" srcOrd="0" destOrd="0" presId="urn:microsoft.com/office/officeart/2005/8/layout/hList1"/>
    <dgm:cxn modelId="{E1A9B5E3-E4A4-4F76-93A0-7051F15D0C5B}" type="presParOf" srcId="{FAF58E9A-5733-48E4-AF40-DACBC524C5AC}" destId="{A25A11C4-2768-4157-AFD5-8B7D08EC7B09}" srcOrd="1" destOrd="0" presId="urn:microsoft.com/office/officeart/2005/8/layout/hList1"/>
    <dgm:cxn modelId="{97D15004-F12B-4982-8C7B-42F5797A0BB2}" type="presParOf" srcId="{E81AFDDB-3887-44D4-93D2-DFB642C88694}" destId="{A6ECA80A-FF5D-422E-97AA-C509A5FB46BB}" srcOrd="1" destOrd="0" presId="urn:microsoft.com/office/officeart/2005/8/layout/hList1"/>
    <dgm:cxn modelId="{0ED1E9A5-3F8C-463B-B0A9-BCA83B5628A2}" type="presParOf" srcId="{E81AFDDB-3887-44D4-93D2-DFB642C88694}" destId="{5F7E0024-89E0-47D2-81D1-65890618A91E}" srcOrd="2" destOrd="0" presId="urn:microsoft.com/office/officeart/2005/8/layout/hList1"/>
    <dgm:cxn modelId="{ECB3EAFD-E1EE-46DB-B35B-AEAC4E1C6CF2}" type="presParOf" srcId="{5F7E0024-89E0-47D2-81D1-65890618A91E}" destId="{B4DE84B6-E093-4A0F-BA20-47908AFBB2F2}" srcOrd="0" destOrd="0" presId="urn:microsoft.com/office/officeart/2005/8/layout/hList1"/>
    <dgm:cxn modelId="{7D25BFBD-1F7D-48CC-9199-88F2D21E2262}" type="presParOf" srcId="{5F7E0024-89E0-47D2-81D1-65890618A91E}" destId="{3C04ADAD-4BA1-41C2-B1B7-0C4066E1D9A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CBEE3E-95A2-418E-90E5-AB9943208D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A4C0E1-3DC3-46AD-8313-E92F20FB672E}">
      <dgm:prSet/>
      <dgm:spPr/>
      <dgm:t>
        <a:bodyPr/>
        <a:lstStyle/>
        <a:p>
          <a:pPr rtl="0"/>
          <a:r>
            <a:rPr lang="en-US" b="1" dirty="0" smtClean="0"/>
            <a:t>Building capacity and peer support for equality bodies</a:t>
          </a:r>
        </a:p>
        <a:p>
          <a:pPr rtl="0"/>
          <a:r>
            <a:rPr lang="en-US" dirty="0" smtClean="0"/>
            <a:t>(staff and organizational capacity)</a:t>
          </a:r>
          <a:endParaRPr lang="en-US" dirty="0"/>
        </a:p>
      </dgm:t>
    </dgm:pt>
    <dgm:pt modelId="{9F00698D-C9AB-402C-A4D6-9DBBF8205602}" type="parTrans" cxnId="{8A393588-7AD9-427D-BA9E-C135747903DE}">
      <dgm:prSet/>
      <dgm:spPr/>
      <dgm:t>
        <a:bodyPr/>
        <a:lstStyle/>
        <a:p>
          <a:endParaRPr lang="en-US"/>
        </a:p>
      </dgm:t>
    </dgm:pt>
    <dgm:pt modelId="{DE48E3CC-261F-453C-B02A-76CAE2C1A505}" type="sibTrans" cxnId="{8A393588-7AD9-427D-BA9E-C135747903DE}">
      <dgm:prSet/>
      <dgm:spPr/>
      <dgm:t>
        <a:bodyPr/>
        <a:lstStyle/>
        <a:p>
          <a:endParaRPr lang="en-US"/>
        </a:p>
      </dgm:t>
    </dgm:pt>
    <dgm:pt modelId="{AD589B28-7983-4A96-9768-CB86DB8921EC}">
      <dgm:prSet/>
      <dgm:spPr/>
      <dgm:t>
        <a:bodyPr/>
        <a:lstStyle/>
        <a:p>
          <a:pPr rtl="0"/>
          <a:r>
            <a:rPr lang="en-US" b="1" dirty="0" smtClean="0"/>
            <a:t>Contributing to the European Equality Agenda</a:t>
          </a:r>
        </a:p>
        <a:p>
          <a:pPr rtl="0"/>
          <a:r>
            <a:rPr lang="en-US" dirty="0" smtClean="0"/>
            <a:t>(through communicating the learning from the work of equality bodies)</a:t>
          </a:r>
          <a:endParaRPr lang="en-US" dirty="0"/>
        </a:p>
      </dgm:t>
    </dgm:pt>
    <dgm:pt modelId="{74699474-951C-413E-B748-32D4BD2D98A8}" type="parTrans" cxnId="{B0E38991-83C8-42A4-A127-09172B8A0E87}">
      <dgm:prSet/>
      <dgm:spPr/>
      <dgm:t>
        <a:bodyPr/>
        <a:lstStyle/>
        <a:p>
          <a:endParaRPr lang="en-US"/>
        </a:p>
      </dgm:t>
    </dgm:pt>
    <dgm:pt modelId="{C2CDF1E3-35F6-4A0B-A781-EA3533C64223}" type="sibTrans" cxnId="{B0E38991-83C8-42A4-A127-09172B8A0E87}">
      <dgm:prSet/>
      <dgm:spPr/>
      <dgm:t>
        <a:bodyPr/>
        <a:lstStyle/>
        <a:p>
          <a:endParaRPr lang="en-US"/>
        </a:p>
      </dgm:t>
    </dgm:pt>
    <dgm:pt modelId="{6CEEE9C0-06B3-4DDD-8750-FC023F08C9AF}">
      <dgm:prSet/>
      <dgm:spPr/>
      <dgm:t>
        <a:bodyPr/>
        <a:lstStyle/>
        <a:p>
          <a:pPr rtl="0"/>
          <a:r>
            <a:rPr lang="en-US" b="1" smtClean="0"/>
            <a:t>Serving as a knowledge and communication hub on equal treatment</a:t>
          </a:r>
          <a:endParaRPr lang="en-US"/>
        </a:p>
      </dgm:t>
    </dgm:pt>
    <dgm:pt modelId="{A7649BDE-9EB3-4F73-8C93-9676713D16DB}" type="parTrans" cxnId="{637BDA3A-BE62-4911-BC0A-8BDA3C09D486}">
      <dgm:prSet/>
      <dgm:spPr/>
      <dgm:t>
        <a:bodyPr/>
        <a:lstStyle/>
        <a:p>
          <a:endParaRPr lang="en-US"/>
        </a:p>
      </dgm:t>
    </dgm:pt>
    <dgm:pt modelId="{E269089B-72FD-41C8-AE91-0D054C6B3BDF}" type="sibTrans" cxnId="{637BDA3A-BE62-4911-BC0A-8BDA3C09D486}">
      <dgm:prSet/>
      <dgm:spPr/>
      <dgm:t>
        <a:bodyPr/>
        <a:lstStyle/>
        <a:p>
          <a:endParaRPr lang="en-US"/>
        </a:p>
      </dgm:t>
    </dgm:pt>
    <dgm:pt modelId="{DD8D4A88-E8EE-43C5-9101-60644F59AAD6}">
      <dgm:prSet/>
      <dgm:spPr/>
      <dgm:t>
        <a:bodyPr/>
        <a:lstStyle/>
        <a:p>
          <a:pPr rtl="0"/>
          <a:r>
            <a:rPr lang="en-US" b="1" smtClean="0"/>
            <a:t>Consolidating the network and the position of its members</a:t>
          </a:r>
          <a:endParaRPr lang="en-US"/>
        </a:p>
      </dgm:t>
    </dgm:pt>
    <dgm:pt modelId="{899B1615-C203-40D1-B4F5-217AFB30186D}" type="parTrans" cxnId="{0EA2C828-BE9D-4906-A54E-444D5D6F543A}">
      <dgm:prSet/>
      <dgm:spPr/>
      <dgm:t>
        <a:bodyPr/>
        <a:lstStyle/>
        <a:p>
          <a:endParaRPr lang="en-US"/>
        </a:p>
      </dgm:t>
    </dgm:pt>
    <dgm:pt modelId="{9A275F51-01CB-4BC7-A49E-F2864E1DD6CF}" type="sibTrans" cxnId="{0EA2C828-BE9D-4906-A54E-444D5D6F543A}">
      <dgm:prSet/>
      <dgm:spPr/>
      <dgm:t>
        <a:bodyPr/>
        <a:lstStyle/>
        <a:p>
          <a:endParaRPr lang="en-US"/>
        </a:p>
      </dgm:t>
    </dgm:pt>
    <dgm:pt modelId="{70F084E2-474B-4ABF-9B1B-EF7D5BE1FD86}" type="pres">
      <dgm:prSet presAssocID="{A2CBEE3E-95A2-418E-90E5-AB9943208D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AF366C-DD72-4D24-8CC0-68669D30F527}" type="pres">
      <dgm:prSet presAssocID="{D9A4C0E1-3DC3-46AD-8313-E92F20FB672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E30A22-D86C-4F87-9248-E0A420674425}" type="pres">
      <dgm:prSet presAssocID="{DE48E3CC-261F-453C-B02A-76CAE2C1A505}" presName="spacer" presStyleCnt="0"/>
      <dgm:spPr/>
    </dgm:pt>
    <dgm:pt modelId="{89A4BA45-D809-4F61-85C7-55ABEEDB1F55}" type="pres">
      <dgm:prSet presAssocID="{AD589B28-7983-4A96-9768-CB86DB8921E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8F534C-412A-407F-9583-59AD6ACD60D8}" type="pres">
      <dgm:prSet presAssocID="{C2CDF1E3-35F6-4A0B-A781-EA3533C64223}" presName="spacer" presStyleCnt="0"/>
      <dgm:spPr/>
    </dgm:pt>
    <dgm:pt modelId="{1D860FCA-60DE-4769-A715-ADDD0313869A}" type="pres">
      <dgm:prSet presAssocID="{6CEEE9C0-06B3-4DDD-8750-FC023F08C9A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E573B3-77FE-4D4C-B52A-0CB3F01AC3D7}" type="pres">
      <dgm:prSet presAssocID="{E269089B-72FD-41C8-AE91-0D054C6B3BDF}" presName="spacer" presStyleCnt="0"/>
      <dgm:spPr/>
    </dgm:pt>
    <dgm:pt modelId="{D86EA358-D40E-431C-9591-DDF2B8DF5786}" type="pres">
      <dgm:prSet presAssocID="{DD8D4A88-E8EE-43C5-9101-60644F59AAD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696908-5B86-4FE5-9C13-BF63ED9F2A49}" type="presOf" srcId="{DD8D4A88-E8EE-43C5-9101-60644F59AAD6}" destId="{D86EA358-D40E-431C-9591-DDF2B8DF5786}" srcOrd="0" destOrd="0" presId="urn:microsoft.com/office/officeart/2005/8/layout/vList2"/>
    <dgm:cxn modelId="{0EA2C828-BE9D-4906-A54E-444D5D6F543A}" srcId="{A2CBEE3E-95A2-418E-90E5-AB9943208DEC}" destId="{DD8D4A88-E8EE-43C5-9101-60644F59AAD6}" srcOrd="3" destOrd="0" parTransId="{899B1615-C203-40D1-B4F5-217AFB30186D}" sibTransId="{9A275F51-01CB-4BC7-A49E-F2864E1DD6CF}"/>
    <dgm:cxn modelId="{A73EEDEB-C74B-492F-A2FF-D053898454EB}" type="presOf" srcId="{A2CBEE3E-95A2-418E-90E5-AB9943208DEC}" destId="{70F084E2-474B-4ABF-9B1B-EF7D5BE1FD86}" srcOrd="0" destOrd="0" presId="urn:microsoft.com/office/officeart/2005/8/layout/vList2"/>
    <dgm:cxn modelId="{637BDA3A-BE62-4911-BC0A-8BDA3C09D486}" srcId="{A2CBEE3E-95A2-418E-90E5-AB9943208DEC}" destId="{6CEEE9C0-06B3-4DDD-8750-FC023F08C9AF}" srcOrd="2" destOrd="0" parTransId="{A7649BDE-9EB3-4F73-8C93-9676713D16DB}" sibTransId="{E269089B-72FD-41C8-AE91-0D054C6B3BDF}"/>
    <dgm:cxn modelId="{8A393588-7AD9-427D-BA9E-C135747903DE}" srcId="{A2CBEE3E-95A2-418E-90E5-AB9943208DEC}" destId="{D9A4C0E1-3DC3-46AD-8313-E92F20FB672E}" srcOrd="0" destOrd="0" parTransId="{9F00698D-C9AB-402C-A4D6-9DBBF8205602}" sibTransId="{DE48E3CC-261F-453C-B02A-76CAE2C1A505}"/>
    <dgm:cxn modelId="{B0E38991-83C8-42A4-A127-09172B8A0E87}" srcId="{A2CBEE3E-95A2-418E-90E5-AB9943208DEC}" destId="{AD589B28-7983-4A96-9768-CB86DB8921EC}" srcOrd="1" destOrd="0" parTransId="{74699474-951C-413E-B748-32D4BD2D98A8}" sibTransId="{C2CDF1E3-35F6-4A0B-A781-EA3533C64223}"/>
    <dgm:cxn modelId="{0B6EBA81-5DE8-4E7B-BBE2-3DBD72EFCBB5}" type="presOf" srcId="{6CEEE9C0-06B3-4DDD-8750-FC023F08C9AF}" destId="{1D860FCA-60DE-4769-A715-ADDD0313869A}" srcOrd="0" destOrd="0" presId="urn:microsoft.com/office/officeart/2005/8/layout/vList2"/>
    <dgm:cxn modelId="{C183CD23-B429-42E4-AAB2-47111109E3C4}" type="presOf" srcId="{AD589B28-7983-4A96-9768-CB86DB8921EC}" destId="{89A4BA45-D809-4F61-85C7-55ABEEDB1F55}" srcOrd="0" destOrd="0" presId="urn:microsoft.com/office/officeart/2005/8/layout/vList2"/>
    <dgm:cxn modelId="{3AC24756-7496-4143-8580-9A0CCCA80606}" type="presOf" srcId="{D9A4C0E1-3DC3-46AD-8313-E92F20FB672E}" destId="{2AAF366C-DD72-4D24-8CC0-68669D30F527}" srcOrd="0" destOrd="0" presId="urn:microsoft.com/office/officeart/2005/8/layout/vList2"/>
    <dgm:cxn modelId="{9168998C-ECC8-48F5-9F92-617784FC854A}" type="presParOf" srcId="{70F084E2-474B-4ABF-9B1B-EF7D5BE1FD86}" destId="{2AAF366C-DD72-4D24-8CC0-68669D30F527}" srcOrd="0" destOrd="0" presId="urn:microsoft.com/office/officeart/2005/8/layout/vList2"/>
    <dgm:cxn modelId="{56B09FA3-4FAF-423D-BACD-602D3FFE6989}" type="presParOf" srcId="{70F084E2-474B-4ABF-9B1B-EF7D5BE1FD86}" destId="{2AE30A22-D86C-4F87-9248-E0A420674425}" srcOrd="1" destOrd="0" presId="urn:microsoft.com/office/officeart/2005/8/layout/vList2"/>
    <dgm:cxn modelId="{6449527A-11E0-4C6F-AA43-B842CFDD7158}" type="presParOf" srcId="{70F084E2-474B-4ABF-9B1B-EF7D5BE1FD86}" destId="{89A4BA45-D809-4F61-85C7-55ABEEDB1F55}" srcOrd="2" destOrd="0" presId="urn:microsoft.com/office/officeart/2005/8/layout/vList2"/>
    <dgm:cxn modelId="{74D2F562-3F06-418E-966A-5462C93CB4CB}" type="presParOf" srcId="{70F084E2-474B-4ABF-9B1B-EF7D5BE1FD86}" destId="{F08F534C-412A-407F-9583-59AD6ACD60D8}" srcOrd="3" destOrd="0" presId="urn:microsoft.com/office/officeart/2005/8/layout/vList2"/>
    <dgm:cxn modelId="{F0D1B594-6B00-4073-94F5-D4996BB236FD}" type="presParOf" srcId="{70F084E2-474B-4ABF-9B1B-EF7D5BE1FD86}" destId="{1D860FCA-60DE-4769-A715-ADDD0313869A}" srcOrd="4" destOrd="0" presId="urn:microsoft.com/office/officeart/2005/8/layout/vList2"/>
    <dgm:cxn modelId="{30ECBAD5-EA0C-4CF2-9DAB-FC4E3476E670}" type="presParOf" srcId="{70F084E2-474B-4ABF-9B1B-EF7D5BE1FD86}" destId="{F2E573B3-77FE-4D4C-B52A-0CB3F01AC3D7}" srcOrd="5" destOrd="0" presId="urn:microsoft.com/office/officeart/2005/8/layout/vList2"/>
    <dgm:cxn modelId="{BE75DF2C-A600-41B1-88B7-7996C8F17352}" type="presParOf" srcId="{70F084E2-474B-4ABF-9B1B-EF7D5BE1FD86}" destId="{D86EA358-D40E-431C-9591-DDF2B8DF578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E09E7F-5C03-4FCA-8F42-E1BC17186D2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593EA7-AA17-44B3-927C-6253A9505EFF}">
      <dgm:prSet/>
      <dgm:spPr/>
      <dgm:t>
        <a:bodyPr/>
        <a:lstStyle/>
        <a:p>
          <a:pPr algn="ctr" rtl="0"/>
          <a:r>
            <a:rPr lang="en-US" dirty="0" smtClean="0"/>
            <a:t>Equality Bodies</a:t>
          </a:r>
          <a:endParaRPr lang="en-US" dirty="0"/>
        </a:p>
      </dgm:t>
    </dgm:pt>
    <dgm:pt modelId="{C6EF442B-B447-44B6-B9EF-DAD0C062EE5B}" type="parTrans" cxnId="{EA08F284-8E55-4779-A841-ECA973733CAD}">
      <dgm:prSet/>
      <dgm:spPr/>
      <dgm:t>
        <a:bodyPr/>
        <a:lstStyle/>
        <a:p>
          <a:pPr algn="ctr"/>
          <a:endParaRPr lang="en-US"/>
        </a:p>
      </dgm:t>
    </dgm:pt>
    <dgm:pt modelId="{B8B05893-D755-40C0-B2CF-A8859736EC44}" type="sibTrans" cxnId="{EA08F284-8E55-4779-A841-ECA973733CAD}">
      <dgm:prSet/>
      <dgm:spPr/>
      <dgm:t>
        <a:bodyPr/>
        <a:lstStyle/>
        <a:p>
          <a:pPr algn="ctr"/>
          <a:endParaRPr lang="en-US"/>
        </a:p>
      </dgm:t>
    </dgm:pt>
    <dgm:pt modelId="{5453032F-CFCA-4638-8FEA-6BFD539DE080}">
      <dgm:prSet/>
      <dgm:spPr/>
      <dgm:t>
        <a:bodyPr/>
        <a:lstStyle/>
        <a:p>
          <a:pPr algn="ctr" rtl="0"/>
          <a:r>
            <a:rPr lang="en-US" dirty="0" smtClean="0"/>
            <a:t>Equality Bodies combined NHRIs</a:t>
          </a:r>
          <a:endParaRPr lang="en-US" dirty="0"/>
        </a:p>
      </dgm:t>
    </dgm:pt>
    <dgm:pt modelId="{AD062DB8-054A-47BA-90FA-FB0B0D13745A}" type="parTrans" cxnId="{756B0B89-AF0C-43E2-9A06-B7F58F2FA18E}">
      <dgm:prSet/>
      <dgm:spPr/>
      <dgm:t>
        <a:bodyPr/>
        <a:lstStyle/>
        <a:p>
          <a:pPr algn="ctr"/>
          <a:endParaRPr lang="en-US"/>
        </a:p>
      </dgm:t>
    </dgm:pt>
    <dgm:pt modelId="{BFE9ED27-4A2D-4FFE-9CAE-AAAF567B3AD1}" type="sibTrans" cxnId="{756B0B89-AF0C-43E2-9A06-B7F58F2FA18E}">
      <dgm:prSet/>
      <dgm:spPr/>
      <dgm:t>
        <a:bodyPr/>
        <a:lstStyle/>
        <a:p>
          <a:pPr algn="ctr"/>
          <a:endParaRPr lang="en-US"/>
        </a:p>
      </dgm:t>
    </dgm:pt>
    <dgm:pt modelId="{02D9690B-C045-4A3A-91F2-5541CC5ED315}">
      <dgm:prSet/>
      <dgm:spPr/>
      <dgm:t>
        <a:bodyPr/>
        <a:lstStyle/>
        <a:p>
          <a:pPr algn="ctr" rtl="0"/>
          <a:r>
            <a:rPr lang="en-US" dirty="0" smtClean="0"/>
            <a:t>Equality Bodies combined with Ombudsman institutions</a:t>
          </a:r>
          <a:endParaRPr lang="en-US" dirty="0"/>
        </a:p>
      </dgm:t>
    </dgm:pt>
    <dgm:pt modelId="{E3888DFA-DAA6-48C3-BA9A-54830D74FDC0}" type="parTrans" cxnId="{6DB8A920-834B-4096-BA7C-D47D16AE9914}">
      <dgm:prSet/>
      <dgm:spPr/>
      <dgm:t>
        <a:bodyPr/>
        <a:lstStyle/>
        <a:p>
          <a:pPr algn="ctr"/>
          <a:endParaRPr lang="en-US"/>
        </a:p>
      </dgm:t>
    </dgm:pt>
    <dgm:pt modelId="{17A9A22E-B66F-4BE5-BCC2-DEC7814DB73F}" type="sibTrans" cxnId="{6DB8A920-834B-4096-BA7C-D47D16AE9914}">
      <dgm:prSet/>
      <dgm:spPr/>
      <dgm:t>
        <a:bodyPr/>
        <a:lstStyle/>
        <a:p>
          <a:pPr algn="ctr"/>
          <a:endParaRPr lang="en-US"/>
        </a:p>
      </dgm:t>
    </dgm:pt>
    <dgm:pt modelId="{21D3F95A-7BB0-4021-8FFA-ACF1BE98F2C7}" type="pres">
      <dgm:prSet presAssocID="{57E09E7F-5C03-4FCA-8F42-E1BC17186D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BE"/>
        </a:p>
      </dgm:t>
    </dgm:pt>
    <dgm:pt modelId="{683795F7-0756-48D5-BE96-F3FB2B669B79}" type="pres">
      <dgm:prSet presAssocID="{98593EA7-AA17-44B3-927C-6253A9505EFF}" presName="hierRoot1" presStyleCnt="0">
        <dgm:presLayoutVars>
          <dgm:hierBranch val="init"/>
        </dgm:presLayoutVars>
      </dgm:prSet>
      <dgm:spPr/>
    </dgm:pt>
    <dgm:pt modelId="{A76767E9-D21A-44D0-BFA0-1684DF89CDF9}" type="pres">
      <dgm:prSet presAssocID="{98593EA7-AA17-44B3-927C-6253A9505EFF}" presName="rootComposite1" presStyleCnt="0"/>
      <dgm:spPr/>
    </dgm:pt>
    <dgm:pt modelId="{92C5BCBD-8F24-44F7-A635-18278DA6D300}" type="pres">
      <dgm:prSet presAssocID="{98593EA7-AA17-44B3-927C-6253A9505EFF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B9DBC5-480C-4844-9D80-C8BDE3DD6656}" type="pres">
      <dgm:prSet presAssocID="{98593EA7-AA17-44B3-927C-6253A9505EFF}" presName="rootConnector1" presStyleLbl="node1" presStyleIdx="0" presStyleCnt="0"/>
      <dgm:spPr/>
      <dgm:t>
        <a:bodyPr/>
        <a:lstStyle/>
        <a:p>
          <a:endParaRPr lang="fr-BE"/>
        </a:p>
      </dgm:t>
    </dgm:pt>
    <dgm:pt modelId="{0A99499E-BF24-405E-AA6B-18F5CB172833}" type="pres">
      <dgm:prSet presAssocID="{98593EA7-AA17-44B3-927C-6253A9505EFF}" presName="hierChild2" presStyleCnt="0"/>
      <dgm:spPr/>
    </dgm:pt>
    <dgm:pt modelId="{CC6ADEF9-EDA7-4636-8120-0313EA3EB2A3}" type="pres">
      <dgm:prSet presAssocID="{98593EA7-AA17-44B3-927C-6253A9505EFF}" presName="hierChild3" presStyleCnt="0"/>
      <dgm:spPr/>
    </dgm:pt>
    <dgm:pt modelId="{3BE2ADEA-42F2-4783-9427-07DDF83422B2}" type="pres">
      <dgm:prSet presAssocID="{5453032F-CFCA-4638-8FEA-6BFD539DE080}" presName="hierRoot1" presStyleCnt="0">
        <dgm:presLayoutVars>
          <dgm:hierBranch val="init"/>
        </dgm:presLayoutVars>
      </dgm:prSet>
      <dgm:spPr/>
    </dgm:pt>
    <dgm:pt modelId="{3B24F65C-2DFD-48D2-9DD0-E54437735584}" type="pres">
      <dgm:prSet presAssocID="{5453032F-CFCA-4638-8FEA-6BFD539DE080}" presName="rootComposite1" presStyleCnt="0"/>
      <dgm:spPr/>
    </dgm:pt>
    <dgm:pt modelId="{089D8E3A-28D5-4FBC-968B-EF7C245CE96E}" type="pres">
      <dgm:prSet presAssocID="{5453032F-CFCA-4638-8FEA-6BFD539DE080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303554-78CA-4669-9D88-4DA96D818AF9}" type="pres">
      <dgm:prSet presAssocID="{5453032F-CFCA-4638-8FEA-6BFD539DE080}" presName="rootConnector1" presStyleLbl="node1" presStyleIdx="0" presStyleCnt="0"/>
      <dgm:spPr/>
      <dgm:t>
        <a:bodyPr/>
        <a:lstStyle/>
        <a:p>
          <a:endParaRPr lang="fr-BE"/>
        </a:p>
      </dgm:t>
    </dgm:pt>
    <dgm:pt modelId="{B7A070D5-9508-4C5E-A8E0-F9ABBC501A32}" type="pres">
      <dgm:prSet presAssocID="{5453032F-CFCA-4638-8FEA-6BFD539DE080}" presName="hierChild2" presStyleCnt="0"/>
      <dgm:spPr/>
    </dgm:pt>
    <dgm:pt modelId="{00A4F780-CF9C-43F7-A142-EF449889C2CA}" type="pres">
      <dgm:prSet presAssocID="{5453032F-CFCA-4638-8FEA-6BFD539DE080}" presName="hierChild3" presStyleCnt="0"/>
      <dgm:spPr/>
    </dgm:pt>
    <dgm:pt modelId="{0714E94D-10AA-48C8-A4CD-1A6C9D1CD74A}" type="pres">
      <dgm:prSet presAssocID="{02D9690B-C045-4A3A-91F2-5541CC5ED315}" presName="hierRoot1" presStyleCnt="0">
        <dgm:presLayoutVars>
          <dgm:hierBranch val="init"/>
        </dgm:presLayoutVars>
      </dgm:prSet>
      <dgm:spPr/>
    </dgm:pt>
    <dgm:pt modelId="{989FF833-E0AA-453F-86ED-C159AD1D3696}" type="pres">
      <dgm:prSet presAssocID="{02D9690B-C045-4A3A-91F2-5541CC5ED315}" presName="rootComposite1" presStyleCnt="0"/>
      <dgm:spPr/>
    </dgm:pt>
    <dgm:pt modelId="{FCF8C91B-28EC-4899-AB59-CE5BA1579B48}" type="pres">
      <dgm:prSet presAssocID="{02D9690B-C045-4A3A-91F2-5541CC5ED315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7BF5EB-9080-427F-B1B5-EBE615E5745D}" type="pres">
      <dgm:prSet presAssocID="{02D9690B-C045-4A3A-91F2-5541CC5ED315}" presName="rootConnector1" presStyleLbl="node1" presStyleIdx="0" presStyleCnt="0"/>
      <dgm:spPr/>
      <dgm:t>
        <a:bodyPr/>
        <a:lstStyle/>
        <a:p>
          <a:endParaRPr lang="fr-BE"/>
        </a:p>
      </dgm:t>
    </dgm:pt>
    <dgm:pt modelId="{A6AD36A9-5234-4131-B519-593D4FA4DBB2}" type="pres">
      <dgm:prSet presAssocID="{02D9690B-C045-4A3A-91F2-5541CC5ED315}" presName="hierChild2" presStyleCnt="0"/>
      <dgm:spPr/>
    </dgm:pt>
    <dgm:pt modelId="{10841A5E-677C-4129-9D92-47D11DC318AE}" type="pres">
      <dgm:prSet presAssocID="{02D9690B-C045-4A3A-91F2-5541CC5ED315}" presName="hierChild3" presStyleCnt="0"/>
      <dgm:spPr/>
    </dgm:pt>
  </dgm:ptLst>
  <dgm:cxnLst>
    <dgm:cxn modelId="{EA08F284-8E55-4779-A841-ECA973733CAD}" srcId="{57E09E7F-5C03-4FCA-8F42-E1BC17186D2F}" destId="{98593EA7-AA17-44B3-927C-6253A9505EFF}" srcOrd="0" destOrd="0" parTransId="{C6EF442B-B447-44B6-B9EF-DAD0C062EE5B}" sibTransId="{B8B05893-D755-40C0-B2CF-A8859736EC44}"/>
    <dgm:cxn modelId="{643AF0CD-5754-4FAE-9EB0-243E3250643B}" type="presOf" srcId="{5453032F-CFCA-4638-8FEA-6BFD539DE080}" destId="{089D8E3A-28D5-4FBC-968B-EF7C245CE96E}" srcOrd="0" destOrd="0" presId="urn:microsoft.com/office/officeart/2005/8/layout/orgChart1"/>
    <dgm:cxn modelId="{59EF10EB-1EAE-4760-96FE-F672D15931A4}" type="presOf" srcId="{57E09E7F-5C03-4FCA-8F42-E1BC17186D2F}" destId="{21D3F95A-7BB0-4021-8FFA-ACF1BE98F2C7}" srcOrd="0" destOrd="0" presId="urn:microsoft.com/office/officeart/2005/8/layout/orgChart1"/>
    <dgm:cxn modelId="{76B8125C-8D85-4F1F-96ED-4F0F3D6200E2}" type="presOf" srcId="{02D9690B-C045-4A3A-91F2-5541CC5ED315}" destId="{FCF8C91B-28EC-4899-AB59-CE5BA1579B48}" srcOrd="0" destOrd="0" presId="urn:microsoft.com/office/officeart/2005/8/layout/orgChart1"/>
    <dgm:cxn modelId="{C0191CB4-9963-481A-BCF9-14F2335F58CD}" type="presOf" srcId="{02D9690B-C045-4A3A-91F2-5541CC5ED315}" destId="{8E7BF5EB-9080-427F-B1B5-EBE615E5745D}" srcOrd="1" destOrd="0" presId="urn:microsoft.com/office/officeart/2005/8/layout/orgChart1"/>
    <dgm:cxn modelId="{6DB8A920-834B-4096-BA7C-D47D16AE9914}" srcId="{57E09E7F-5C03-4FCA-8F42-E1BC17186D2F}" destId="{02D9690B-C045-4A3A-91F2-5541CC5ED315}" srcOrd="2" destOrd="0" parTransId="{E3888DFA-DAA6-48C3-BA9A-54830D74FDC0}" sibTransId="{17A9A22E-B66F-4BE5-BCC2-DEC7814DB73F}"/>
    <dgm:cxn modelId="{EE67EC16-03FB-4E05-8D67-940C9E9665A2}" type="presOf" srcId="{98593EA7-AA17-44B3-927C-6253A9505EFF}" destId="{B0B9DBC5-480C-4844-9D80-C8BDE3DD6656}" srcOrd="1" destOrd="0" presId="urn:microsoft.com/office/officeart/2005/8/layout/orgChart1"/>
    <dgm:cxn modelId="{17805609-79BF-4601-A908-B758341B94C4}" type="presOf" srcId="{5453032F-CFCA-4638-8FEA-6BFD539DE080}" destId="{79303554-78CA-4669-9D88-4DA96D818AF9}" srcOrd="1" destOrd="0" presId="urn:microsoft.com/office/officeart/2005/8/layout/orgChart1"/>
    <dgm:cxn modelId="{756B0B89-AF0C-43E2-9A06-B7F58F2FA18E}" srcId="{57E09E7F-5C03-4FCA-8F42-E1BC17186D2F}" destId="{5453032F-CFCA-4638-8FEA-6BFD539DE080}" srcOrd="1" destOrd="0" parTransId="{AD062DB8-054A-47BA-90FA-FB0B0D13745A}" sibTransId="{BFE9ED27-4A2D-4FFE-9CAE-AAAF567B3AD1}"/>
    <dgm:cxn modelId="{6B8D00F5-987C-420D-8D20-F8D4A41A9594}" type="presOf" srcId="{98593EA7-AA17-44B3-927C-6253A9505EFF}" destId="{92C5BCBD-8F24-44F7-A635-18278DA6D300}" srcOrd="0" destOrd="0" presId="urn:microsoft.com/office/officeart/2005/8/layout/orgChart1"/>
    <dgm:cxn modelId="{5B14FCFB-12C0-447A-9230-BCC5C5D64754}" type="presParOf" srcId="{21D3F95A-7BB0-4021-8FFA-ACF1BE98F2C7}" destId="{683795F7-0756-48D5-BE96-F3FB2B669B79}" srcOrd="0" destOrd="0" presId="urn:microsoft.com/office/officeart/2005/8/layout/orgChart1"/>
    <dgm:cxn modelId="{1E40A1B9-F49A-4AB7-B9AF-F665A6A5C932}" type="presParOf" srcId="{683795F7-0756-48D5-BE96-F3FB2B669B79}" destId="{A76767E9-D21A-44D0-BFA0-1684DF89CDF9}" srcOrd="0" destOrd="0" presId="urn:microsoft.com/office/officeart/2005/8/layout/orgChart1"/>
    <dgm:cxn modelId="{68219F6E-7E4A-4A12-907B-E1C450C6E465}" type="presParOf" srcId="{A76767E9-D21A-44D0-BFA0-1684DF89CDF9}" destId="{92C5BCBD-8F24-44F7-A635-18278DA6D300}" srcOrd="0" destOrd="0" presId="urn:microsoft.com/office/officeart/2005/8/layout/orgChart1"/>
    <dgm:cxn modelId="{EC532670-0434-41A2-A701-036BAFC3B53B}" type="presParOf" srcId="{A76767E9-D21A-44D0-BFA0-1684DF89CDF9}" destId="{B0B9DBC5-480C-4844-9D80-C8BDE3DD6656}" srcOrd="1" destOrd="0" presId="urn:microsoft.com/office/officeart/2005/8/layout/orgChart1"/>
    <dgm:cxn modelId="{3E512EAD-1E4B-47C9-A6D8-B384E4EA81EB}" type="presParOf" srcId="{683795F7-0756-48D5-BE96-F3FB2B669B79}" destId="{0A99499E-BF24-405E-AA6B-18F5CB172833}" srcOrd="1" destOrd="0" presId="urn:microsoft.com/office/officeart/2005/8/layout/orgChart1"/>
    <dgm:cxn modelId="{246CA2A6-7FC6-47C0-95C3-A4F524FAE6DA}" type="presParOf" srcId="{683795F7-0756-48D5-BE96-F3FB2B669B79}" destId="{CC6ADEF9-EDA7-4636-8120-0313EA3EB2A3}" srcOrd="2" destOrd="0" presId="urn:microsoft.com/office/officeart/2005/8/layout/orgChart1"/>
    <dgm:cxn modelId="{5CADFA28-8FB2-46A2-99FE-118376D3B61D}" type="presParOf" srcId="{21D3F95A-7BB0-4021-8FFA-ACF1BE98F2C7}" destId="{3BE2ADEA-42F2-4783-9427-07DDF83422B2}" srcOrd="1" destOrd="0" presId="urn:microsoft.com/office/officeart/2005/8/layout/orgChart1"/>
    <dgm:cxn modelId="{A63CB14B-D62D-492B-BD10-BD2F6EFED04F}" type="presParOf" srcId="{3BE2ADEA-42F2-4783-9427-07DDF83422B2}" destId="{3B24F65C-2DFD-48D2-9DD0-E54437735584}" srcOrd="0" destOrd="0" presId="urn:microsoft.com/office/officeart/2005/8/layout/orgChart1"/>
    <dgm:cxn modelId="{25DED106-9478-4610-95D1-0BD5F0D769DD}" type="presParOf" srcId="{3B24F65C-2DFD-48D2-9DD0-E54437735584}" destId="{089D8E3A-28D5-4FBC-968B-EF7C245CE96E}" srcOrd="0" destOrd="0" presId="urn:microsoft.com/office/officeart/2005/8/layout/orgChart1"/>
    <dgm:cxn modelId="{6056D0B0-C24A-4D26-B8FA-63BE425A3AAC}" type="presParOf" srcId="{3B24F65C-2DFD-48D2-9DD0-E54437735584}" destId="{79303554-78CA-4669-9D88-4DA96D818AF9}" srcOrd="1" destOrd="0" presId="urn:microsoft.com/office/officeart/2005/8/layout/orgChart1"/>
    <dgm:cxn modelId="{0B90CF35-F495-43AD-B2D5-4C9B92D9FADB}" type="presParOf" srcId="{3BE2ADEA-42F2-4783-9427-07DDF83422B2}" destId="{B7A070D5-9508-4C5E-A8E0-F9ABBC501A32}" srcOrd="1" destOrd="0" presId="urn:microsoft.com/office/officeart/2005/8/layout/orgChart1"/>
    <dgm:cxn modelId="{5B47F3E0-552D-4262-ABB3-AD4420AC6C99}" type="presParOf" srcId="{3BE2ADEA-42F2-4783-9427-07DDF83422B2}" destId="{00A4F780-CF9C-43F7-A142-EF449889C2CA}" srcOrd="2" destOrd="0" presId="urn:microsoft.com/office/officeart/2005/8/layout/orgChart1"/>
    <dgm:cxn modelId="{6BB52D93-8056-4764-AED5-F05B0781D50D}" type="presParOf" srcId="{21D3F95A-7BB0-4021-8FFA-ACF1BE98F2C7}" destId="{0714E94D-10AA-48C8-A4CD-1A6C9D1CD74A}" srcOrd="2" destOrd="0" presId="urn:microsoft.com/office/officeart/2005/8/layout/orgChart1"/>
    <dgm:cxn modelId="{25550B6F-7046-4A33-BA52-09F6225F5687}" type="presParOf" srcId="{0714E94D-10AA-48C8-A4CD-1A6C9D1CD74A}" destId="{989FF833-E0AA-453F-86ED-C159AD1D3696}" srcOrd="0" destOrd="0" presId="urn:microsoft.com/office/officeart/2005/8/layout/orgChart1"/>
    <dgm:cxn modelId="{3C631F54-B921-4122-8E2D-E91A3A4D98E4}" type="presParOf" srcId="{989FF833-E0AA-453F-86ED-C159AD1D3696}" destId="{FCF8C91B-28EC-4899-AB59-CE5BA1579B48}" srcOrd="0" destOrd="0" presId="urn:microsoft.com/office/officeart/2005/8/layout/orgChart1"/>
    <dgm:cxn modelId="{46E7DD03-BAD0-4D0D-B22F-F523FF71A453}" type="presParOf" srcId="{989FF833-E0AA-453F-86ED-C159AD1D3696}" destId="{8E7BF5EB-9080-427F-B1B5-EBE615E5745D}" srcOrd="1" destOrd="0" presId="urn:microsoft.com/office/officeart/2005/8/layout/orgChart1"/>
    <dgm:cxn modelId="{8641568A-8526-4580-9EBF-99FD57B41831}" type="presParOf" srcId="{0714E94D-10AA-48C8-A4CD-1A6C9D1CD74A}" destId="{A6AD36A9-5234-4131-B519-593D4FA4DBB2}" srcOrd="1" destOrd="0" presId="urn:microsoft.com/office/officeart/2005/8/layout/orgChart1"/>
    <dgm:cxn modelId="{3C475D44-CA7B-4165-9B32-47027A4873C3}" type="presParOf" srcId="{0714E94D-10AA-48C8-A4CD-1A6C9D1CD74A}" destId="{10841A5E-677C-4129-9D92-47D11DC318A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0E56AC-689B-4C7C-8CB2-17A64770A4A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ADE8B9-EC74-4745-89DF-E73A2E42F488}">
      <dgm:prSet/>
      <dgm:spPr/>
      <dgm:t>
        <a:bodyPr/>
        <a:lstStyle/>
        <a:p>
          <a:pPr rtl="0"/>
          <a:r>
            <a:rPr lang="en-US" dirty="0" smtClean="0"/>
            <a:t>Tribunal Type Equality Bodies</a:t>
          </a:r>
          <a:endParaRPr lang="en-US" dirty="0"/>
        </a:p>
      </dgm:t>
    </dgm:pt>
    <dgm:pt modelId="{8872F1B9-C07B-4FCD-9FAA-756257CFFF61}" type="parTrans" cxnId="{3DA71D2E-93FF-41D7-89AE-6F6EBE15C1D5}">
      <dgm:prSet/>
      <dgm:spPr/>
      <dgm:t>
        <a:bodyPr/>
        <a:lstStyle/>
        <a:p>
          <a:endParaRPr lang="en-US"/>
        </a:p>
      </dgm:t>
    </dgm:pt>
    <dgm:pt modelId="{BB49F678-9331-417F-8F5E-C5BAC27F002D}" type="sibTrans" cxnId="{3DA71D2E-93FF-41D7-89AE-6F6EBE15C1D5}">
      <dgm:prSet/>
      <dgm:spPr/>
      <dgm:t>
        <a:bodyPr/>
        <a:lstStyle/>
        <a:p>
          <a:endParaRPr lang="en-US"/>
        </a:p>
      </dgm:t>
    </dgm:pt>
    <dgm:pt modelId="{D722C08A-2557-40DE-B3F4-36534A5F91B9}">
      <dgm:prSet/>
      <dgm:spPr/>
      <dgm:t>
        <a:bodyPr/>
        <a:lstStyle/>
        <a:p>
          <a:pPr rtl="0"/>
          <a:r>
            <a:rPr lang="en-US" dirty="0" smtClean="0"/>
            <a:t>Promotion Type Equality Bodies</a:t>
          </a:r>
          <a:endParaRPr lang="en-US" dirty="0"/>
        </a:p>
      </dgm:t>
    </dgm:pt>
    <dgm:pt modelId="{A331527A-A490-4497-8A6B-62522BBD431B}" type="parTrans" cxnId="{DEB43F04-2BB4-47E2-80D4-E95749B35832}">
      <dgm:prSet/>
      <dgm:spPr/>
      <dgm:t>
        <a:bodyPr/>
        <a:lstStyle/>
        <a:p>
          <a:endParaRPr lang="en-US"/>
        </a:p>
      </dgm:t>
    </dgm:pt>
    <dgm:pt modelId="{DFC12A8F-BEA0-4810-8D38-2671FAD245B0}" type="sibTrans" cxnId="{DEB43F04-2BB4-47E2-80D4-E95749B35832}">
      <dgm:prSet/>
      <dgm:spPr/>
      <dgm:t>
        <a:bodyPr/>
        <a:lstStyle/>
        <a:p>
          <a:endParaRPr lang="en-US"/>
        </a:p>
      </dgm:t>
    </dgm:pt>
    <dgm:pt modelId="{423A5801-49CF-43E5-BFC3-8BAB53BA5335}">
      <dgm:prSet/>
      <dgm:spPr/>
      <dgm:t>
        <a:bodyPr/>
        <a:lstStyle/>
        <a:p>
          <a:pPr rtl="0"/>
          <a:r>
            <a:rPr lang="en-US" dirty="0" smtClean="0"/>
            <a:t>Combined Equality Bodies</a:t>
          </a:r>
        </a:p>
        <a:p>
          <a:pPr rtl="0"/>
          <a:r>
            <a:rPr lang="en-US" dirty="0" smtClean="0"/>
            <a:t>(promotion &amp; tribunal)</a:t>
          </a:r>
          <a:endParaRPr lang="en-US" dirty="0"/>
        </a:p>
      </dgm:t>
    </dgm:pt>
    <dgm:pt modelId="{4E20CCB3-2ACA-4012-966D-F6544AC1C7D9}" type="parTrans" cxnId="{C496807A-69B9-4180-AD48-A58158697DE4}">
      <dgm:prSet/>
      <dgm:spPr/>
      <dgm:t>
        <a:bodyPr/>
        <a:lstStyle/>
        <a:p>
          <a:endParaRPr lang="en-US"/>
        </a:p>
      </dgm:t>
    </dgm:pt>
    <dgm:pt modelId="{F7E3F578-29B1-4309-966E-5B51957700A1}" type="sibTrans" cxnId="{C496807A-69B9-4180-AD48-A58158697DE4}">
      <dgm:prSet/>
      <dgm:spPr/>
      <dgm:t>
        <a:bodyPr/>
        <a:lstStyle/>
        <a:p>
          <a:endParaRPr lang="en-US"/>
        </a:p>
      </dgm:t>
    </dgm:pt>
    <dgm:pt modelId="{998AEE78-61FE-433A-94FC-456DCC8A20FA}" type="pres">
      <dgm:prSet presAssocID="{F60E56AC-689B-4C7C-8CB2-17A64770A4A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BE"/>
        </a:p>
      </dgm:t>
    </dgm:pt>
    <dgm:pt modelId="{E5D74E85-DB4B-444E-B273-80206D533051}" type="pres">
      <dgm:prSet presAssocID="{80ADE8B9-EC74-4745-89DF-E73A2E42F488}" presName="hierRoot1" presStyleCnt="0">
        <dgm:presLayoutVars>
          <dgm:hierBranch val="init"/>
        </dgm:presLayoutVars>
      </dgm:prSet>
      <dgm:spPr/>
    </dgm:pt>
    <dgm:pt modelId="{2AA035AD-02E2-46CC-8319-EFABF16794D7}" type="pres">
      <dgm:prSet presAssocID="{80ADE8B9-EC74-4745-89DF-E73A2E42F488}" presName="rootComposite1" presStyleCnt="0"/>
      <dgm:spPr/>
    </dgm:pt>
    <dgm:pt modelId="{5541B395-5DDE-4671-A49E-2558F56CB031}" type="pres">
      <dgm:prSet presAssocID="{80ADE8B9-EC74-4745-89DF-E73A2E42F488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61440E-316E-4508-B8E9-97131CFFC91D}" type="pres">
      <dgm:prSet presAssocID="{80ADE8B9-EC74-4745-89DF-E73A2E42F488}" presName="rootConnector1" presStyleLbl="node1" presStyleIdx="0" presStyleCnt="0"/>
      <dgm:spPr/>
      <dgm:t>
        <a:bodyPr/>
        <a:lstStyle/>
        <a:p>
          <a:endParaRPr lang="fr-BE"/>
        </a:p>
      </dgm:t>
    </dgm:pt>
    <dgm:pt modelId="{86597952-D86B-481C-AB27-3D433497A2FB}" type="pres">
      <dgm:prSet presAssocID="{80ADE8B9-EC74-4745-89DF-E73A2E42F488}" presName="hierChild2" presStyleCnt="0"/>
      <dgm:spPr/>
    </dgm:pt>
    <dgm:pt modelId="{3A0B715F-F12B-427D-A61E-47BCF87A5DF0}" type="pres">
      <dgm:prSet presAssocID="{80ADE8B9-EC74-4745-89DF-E73A2E42F488}" presName="hierChild3" presStyleCnt="0"/>
      <dgm:spPr/>
    </dgm:pt>
    <dgm:pt modelId="{F69441EE-C529-425F-899B-85AA7727ABDE}" type="pres">
      <dgm:prSet presAssocID="{D722C08A-2557-40DE-B3F4-36534A5F91B9}" presName="hierRoot1" presStyleCnt="0">
        <dgm:presLayoutVars>
          <dgm:hierBranch val="init"/>
        </dgm:presLayoutVars>
      </dgm:prSet>
      <dgm:spPr/>
    </dgm:pt>
    <dgm:pt modelId="{5C7614E5-F9D3-47DE-BB5B-0FBCED5B76B3}" type="pres">
      <dgm:prSet presAssocID="{D722C08A-2557-40DE-B3F4-36534A5F91B9}" presName="rootComposite1" presStyleCnt="0"/>
      <dgm:spPr/>
    </dgm:pt>
    <dgm:pt modelId="{78333C17-0F6C-4A7C-ADE1-CB03FC3C64AB}" type="pres">
      <dgm:prSet presAssocID="{D722C08A-2557-40DE-B3F4-36534A5F91B9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A4B6DB-73E8-4105-ADAA-114E4006D8AB}" type="pres">
      <dgm:prSet presAssocID="{D722C08A-2557-40DE-B3F4-36534A5F91B9}" presName="rootConnector1" presStyleLbl="node1" presStyleIdx="0" presStyleCnt="0"/>
      <dgm:spPr/>
      <dgm:t>
        <a:bodyPr/>
        <a:lstStyle/>
        <a:p>
          <a:endParaRPr lang="fr-BE"/>
        </a:p>
      </dgm:t>
    </dgm:pt>
    <dgm:pt modelId="{31875273-347D-477B-ACE8-EA5B15786616}" type="pres">
      <dgm:prSet presAssocID="{D722C08A-2557-40DE-B3F4-36534A5F91B9}" presName="hierChild2" presStyleCnt="0"/>
      <dgm:spPr/>
    </dgm:pt>
    <dgm:pt modelId="{32D04380-F565-462C-801A-95B44DA2267D}" type="pres">
      <dgm:prSet presAssocID="{D722C08A-2557-40DE-B3F4-36534A5F91B9}" presName="hierChild3" presStyleCnt="0"/>
      <dgm:spPr/>
    </dgm:pt>
    <dgm:pt modelId="{00710AF4-3E3B-4EB5-AFFE-337C8375E30C}" type="pres">
      <dgm:prSet presAssocID="{423A5801-49CF-43E5-BFC3-8BAB53BA5335}" presName="hierRoot1" presStyleCnt="0">
        <dgm:presLayoutVars>
          <dgm:hierBranch val="init"/>
        </dgm:presLayoutVars>
      </dgm:prSet>
      <dgm:spPr/>
    </dgm:pt>
    <dgm:pt modelId="{5A962A34-49E7-4900-B8FF-D1FD6ABF7E24}" type="pres">
      <dgm:prSet presAssocID="{423A5801-49CF-43E5-BFC3-8BAB53BA5335}" presName="rootComposite1" presStyleCnt="0"/>
      <dgm:spPr/>
    </dgm:pt>
    <dgm:pt modelId="{B25218B2-6C02-48A1-A68E-739921D134EF}" type="pres">
      <dgm:prSet presAssocID="{423A5801-49CF-43E5-BFC3-8BAB53BA5335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43124A-263A-43B7-AD60-EF7F5E9C0597}" type="pres">
      <dgm:prSet presAssocID="{423A5801-49CF-43E5-BFC3-8BAB53BA5335}" presName="rootConnector1" presStyleLbl="node1" presStyleIdx="0" presStyleCnt="0"/>
      <dgm:spPr/>
      <dgm:t>
        <a:bodyPr/>
        <a:lstStyle/>
        <a:p>
          <a:endParaRPr lang="fr-BE"/>
        </a:p>
      </dgm:t>
    </dgm:pt>
    <dgm:pt modelId="{71A712C4-4886-4B1D-AF5B-0D676B9CDF51}" type="pres">
      <dgm:prSet presAssocID="{423A5801-49CF-43E5-BFC3-8BAB53BA5335}" presName="hierChild2" presStyleCnt="0"/>
      <dgm:spPr/>
    </dgm:pt>
    <dgm:pt modelId="{44E0AB34-8BC6-4661-BBD4-CDB41D37672F}" type="pres">
      <dgm:prSet presAssocID="{423A5801-49CF-43E5-BFC3-8BAB53BA5335}" presName="hierChild3" presStyleCnt="0"/>
      <dgm:spPr/>
    </dgm:pt>
  </dgm:ptLst>
  <dgm:cxnLst>
    <dgm:cxn modelId="{B26AC89B-085D-49DA-BF7A-DC07952E8380}" type="presOf" srcId="{D722C08A-2557-40DE-B3F4-36534A5F91B9}" destId="{86A4B6DB-73E8-4105-ADAA-114E4006D8AB}" srcOrd="1" destOrd="0" presId="urn:microsoft.com/office/officeart/2005/8/layout/orgChart1"/>
    <dgm:cxn modelId="{5C8D61C5-CFB6-48F2-9E14-AE6DA4D55A4A}" type="presOf" srcId="{423A5801-49CF-43E5-BFC3-8BAB53BA5335}" destId="{6043124A-263A-43B7-AD60-EF7F5E9C0597}" srcOrd="1" destOrd="0" presId="urn:microsoft.com/office/officeart/2005/8/layout/orgChart1"/>
    <dgm:cxn modelId="{BDD0700B-1B7F-4122-8613-3938C99989A0}" type="presOf" srcId="{D722C08A-2557-40DE-B3F4-36534A5F91B9}" destId="{78333C17-0F6C-4A7C-ADE1-CB03FC3C64AB}" srcOrd="0" destOrd="0" presId="urn:microsoft.com/office/officeart/2005/8/layout/orgChart1"/>
    <dgm:cxn modelId="{0CE8C6B2-33E3-4932-B1D5-0E0AE32D7594}" type="presOf" srcId="{80ADE8B9-EC74-4745-89DF-E73A2E42F488}" destId="{C961440E-316E-4508-B8E9-97131CFFC91D}" srcOrd="1" destOrd="0" presId="urn:microsoft.com/office/officeart/2005/8/layout/orgChart1"/>
    <dgm:cxn modelId="{C496807A-69B9-4180-AD48-A58158697DE4}" srcId="{F60E56AC-689B-4C7C-8CB2-17A64770A4AC}" destId="{423A5801-49CF-43E5-BFC3-8BAB53BA5335}" srcOrd="2" destOrd="0" parTransId="{4E20CCB3-2ACA-4012-966D-F6544AC1C7D9}" sibTransId="{F7E3F578-29B1-4309-966E-5B51957700A1}"/>
    <dgm:cxn modelId="{AC24C5E3-1609-4F91-92C6-49CB93E8B340}" type="presOf" srcId="{423A5801-49CF-43E5-BFC3-8BAB53BA5335}" destId="{B25218B2-6C02-48A1-A68E-739921D134EF}" srcOrd="0" destOrd="0" presId="urn:microsoft.com/office/officeart/2005/8/layout/orgChart1"/>
    <dgm:cxn modelId="{DEB43F04-2BB4-47E2-80D4-E95749B35832}" srcId="{F60E56AC-689B-4C7C-8CB2-17A64770A4AC}" destId="{D722C08A-2557-40DE-B3F4-36534A5F91B9}" srcOrd="1" destOrd="0" parTransId="{A331527A-A490-4497-8A6B-62522BBD431B}" sibTransId="{DFC12A8F-BEA0-4810-8D38-2671FAD245B0}"/>
    <dgm:cxn modelId="{18217645-4B1A-4F5D-AFFF-68C7D88C84C0}" type="presOf" srcId="{F60E56AC-689B-4C7C-8CB2-17A64770A4AC}" destId="{998AEE78-61FE-433A-94FC-456DCC8A20FA}" srcOrd="0" destOrd="0" presId="urn:microsoft.com/office/officeart/2005/8/layout/orgChart1"/>
    <dgm:cxn modelId="{319B5BCA-A26D-45CF-8A6A-0DA83C2C019B}" type="presOf" srcId="{80ADE8B9-EC74-4745-89DF-E73A2E42F488}" destId="{5541B395-5DDE-4671-A49E-2558F56CB031}" srcOrd="0" destOrd="0" presId="urn:microsoft.com/office/officeart/2005/8/layout/orgChart1"/>
    <dgm:cxn modelId="{3DA71D2E-93FF-41D7-89AE-6F6EBE15C1D5}" srcId="{F60E56AC-689B-4C7C-8CB2-17A64770A4AC}" destId="{80ADE8B9-EC74-4745-89DF-E73A2E42F488}" srcOrd="0" destOrd="0" parTransId="{8872F1B9-C07B-4FCD-9FAA-756257CFFF61}" sibTransId="{BB49F678-9331-417F-8F5E-C5BAC27F002D}"/>
    <dgm:cxn modelId="{CFDF0EE2-906C-4864-A3FA-3AB0BB508BE6}" type="presParOf" srcId="{998AEE78-61FE-433A-94FC-456DCC8A20FA}" destId="{E5D74E85-DB4B-444E-B273-80206D533051}" srcOrd="0" destOrd="0" presId="urn:microsoft.com/office/officeart/2005/8/layout/orgChart1"/>
    <dgm:cxn modelId="{C991AC25-4C46-4292-99A1-A55CF6F5F16E}" type="presParOf" srcId="{E5D74E85-DB4B-444E-B273-80206D533051}" destId="{2AA035AD-02E2-46CC-8319-EFABF16794D7}" srcOrd="0" destOrd="0" presId="urn:microsoft.com/office/officeart/2005/8/layout/orgChart1"/>
    <dgm:cxn modelId="{7581CD67-2EE6-48A9-B85E-0A09682FF7F8}" type="presParOf" srcId="{2AA035AD-02E2-46CC-8319-EFABF16794D7}" destId="{5541B395-5DDE-4671-A49E-2558F56CB031}" srcOrd="0" destOrd="0" presId="urn:microsoft.com/office/officeart/2005/8/layout/orgChart1"/>
    <dgm:cxn modelId="{0022C607-92EB-46F9-B67E-E54FA0D0C42D}" type="presParOf" srcId="{2AA035AD-02E2-46CC-8319-EFABF16794D7}" destId="{C961440E-316E-4508-B8E9-97131CFFC91D}" srcOrd="1" destOrd="0" presId="urn:microsoft.com/office/officeart/2005/8/layout/orgChart1"/>
    <dgm:cxn modelId="{27E6593B-259D-41F8-B34C-5567A47BF749}" type="presParOf" srcId="{E5D74E85-DB4B-444E-B273-80206D533051}" destId="{86597952-D86B-481C-AB27-3D433497A2FB}" srcOrd="1" destOrd="0" presId="urn:microsoft.com/office/officeart/2005/8/layout/orgChart1"/>
    <dgm:cxn modelId="{3E8CF6B9-693D-44EC-B6EB-68BB27E7DEA8}" type="presParOf" srcId="{E5D74E85-DB4B-444E-B273-80206D533051}" destId="{3A0B715F-F12B-427D-A61E-47BCF87A5DF0}" srcOrd="2" destOrd="0" presId="urn:microsoft.com/office/officeart/2005/8/layout/orgChart1"/>
    <dgm:cxn modelId="{AE8BADA9-60A1-4E14-BE8E-6437DA4DF5A7}" type="presParOf" srcId="{998AEE78-61FE-433A-94FC-456DCC8A20FA}" destId="{F69441EE-C529-425F-899B-85AA7727ABDE}" srcOrd="1" destOrd="0" presId="urn:microsoft.com/office/officeart/2005/8/layout/orgChart1"/>
    <dgm:cxn modelId="{513BE5A2-C913-4EC9-B403-F963637CBB91}" type="presParOf" srcId="{F69441EE-C529-425F-899B-85AA7727ABDE}" destId="{5C7614E5-F9D3-47DE-BB5B-0FBCED5B76B3}" srcOrd="0" destOrd="0" presId="urn:microsoft.com/office/officeart/2005/8/layout/orgChart1"/>
    <dgm:cxn modelId="{30690334-39D6-4F32-9360-698405D90B72}" type="presParOf" srcId="{5C7614E5-F9D3-47DE-BB5B-0FBCED5B76B3}" destId="{78333C17-0F6C-4A7C-ADE1-CB03FC3C64AB}" srcOrd="0" destOrd="0" presId="urn:microsoft.com/office/officeart/2005/8/layout/orgChart1"/>
    <dgm:cxn modelId="{0B6E8730-5364-4519-8913-9795AB7238CA}" type="presParOf" srcId="{5C7614E5-F9D3-47DE-BB5B-0FBCED5B76B3}" destId="{86A4B6DB-73E8-4105-ADAA-114E4006D8AB}" srcOrd="1" destOrd="0" presId="urn:microsoft.com/office/officeart/2005/8/layout/orgChart1"/>
    <dgm:cxn modelId="{71EA8E0C-1AE3-4DB3-A732-DAC4B22485D2}" type="presParOf" srcId="{F69441EE-C529-425F-899B-85AA7727ABDE}" destId="{31875273-347D-477B-ACE8-EA5B15786616}" srcOrd="1" destOrd="0" presId="urn:microsoft.com/office/officeart/2005/8/layout/orgChart1"/>
    <dgm:cxn modelId="{E76DFA7D-DFE1-4EE1-86CF-B90909AFAD58}" type="presParOf" srcId="{F69441EE-C529-425F-899B-85AA7727ABDE}" destId="{32D04380-F565-462C-801A-95B44DA2267D}" srcOrd="2" destOrd="0" presId="urn:microsoft.com/office/officeart/2005/8/layout/orgChart1"/>
    <dgm:cxn modelId="{127449CE-8EB9-453A-A96F-D5603A8A3795}" type="presParOf" srcId="{998AEE78-61FE-433A-94FC-456DCC8A20FA}" destId="{00710AF4-3E3B-4EB5-AFFE-337C8375E30C}" srcOrd="2" destOrd="0" presId="urn:microsoft.com/office/officeart/2005/8/layout/orgChart1"/>
    <dgm:cxn modelId="{2C99968D-2E3A-4431-94B0-96BC6119D936}" type="presParOf" srcId="{00710AF4-3E3B-4EB5-AFFE-337C8375E30C}" destId="{5A962A34-49E7-4900-B8FF-D1FD6ABF7E24}" srcOrd="0" destOrd="0" presId="urn:microsoft.com/office/officeart/2005/8/layout/orgChart1"/>
    <dgm:cxn modelId="{F2F399C4-B461-4DA8-AC47-91C6106A151F}" type="presParOf" srcId="{5A962A34-49E7-4900-B8FF-D1FD6ABF7E24}" destId="{B25218B2-6C02-48A1-A68E-739921D134EF}" srcOrd="0" destOrd="0" presId="urn:microsoft.com/office/officeart/2005/8/layout/orgChart1"/>
    <dgm:cxn modelId="{C45E2809-16C6-40C0-998C-1DC425FF80F4}" type="presParOf" srcId="{5A962A34-49E7-4900-B8FF-D1FD6ABF7E24}" destId="{6043124A-263A-43B7-AD60-EF7F5E9C0597}" srcOrd="1" destOrd="0" presId="urn:microsoft.com/office/officeart/2005/8/layout/orgChart1"/>
    <dgm:cxn modelId="{1B58DF04-B496-4B3A-8495-7AFFF1179278}" type="presParOf" srcId="{00710AF4-3E3B-4EB5-AFFE-337C8375E30C}" destId="{71A712C4-4886-4B1D-AF5B-0D676B9CDF51}" srcOrd="1" destOrd="0" presId="urn:microsoft.com/office/officeart/2005/8/layout/orgChart1"/>
    <dgm:cxn modelId="{E9242303-9B53-4BA3-87F1-4516ACF13CBC}" type="presParOf" srcId="{00710AF4-3E3B-4EB5-AFFE-337C8375E30C}" destId="{44E0AB34-8BC6-4661-BBD4-CDB41D37672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AE56BE-5C8F-4033-8500-64A4B7A93D2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E91CF5-CBCE-48C7-9D9C-04DA82A59DF6}">
      <dgm:prSet/>
      <dgm:spPr/>
      <dgm:t>
        <a:bodyPr/>
        <a:lstStyle/>
        <a:p>
          <a:pPr algn="l" rtl="0"/>
          <a:r>
            <a:rPr lang="en-US" dirty="0" smtClean="0"/>
            <a:t>Goals:</a:t>
          </a:r>
          <a:endParaRPr lang="en-US" dirty="0"/>
        </a:p>
      </dgm:t>
    </dgm:pt>
    <dgm:pt modelId="{292600A7-A772-4D93-8BB3-12F6DCE6BAF9}" type="parTrans" cxnId="{98767EB1-71E9-4B24-9FBA-4A0CC59C2D9E}">
      <dgm:prSet/>
      <dgm:spPr/>
      <dgm:t>
        <a:bodyPr/>
        <a:lstStyle/>
        <a:p>
          <a:endParaRPr lang="en-US"/>
        </a:p>
      </dgm:t>
    </dgm:pt>
    <dgm:pt modelId="{71298F9A-9192-4C18-9311-B60155731743}" type="sibTrans" cxnId="{98767EB1-71E9-4B24-9FBA-4A0CC59C2D9E}">
      <dgm:prSet/>
      <dgm:spPr/>
      <dgm:t>
        <a:bodyPr/>
        <a:lstStyle/>
        <a:p>
          <a:endParaRPr lang="en-US"/>
        </a:p>
      </dgm:t>
    </dgm:pt>
    <dgm:pt modelId="{F245E6DA-8AC5-4BFB-890B-5A38C25201E9}">
      <dgm:prSet/>
      <dgm:spPr/>
      <dgm:t>
        <a:bodyPr/>
        <a:lstStyle/>
        <a:p>
          <a:pPr rtl="0"/>
          <a:r>
            <a:rPr lang="en-US" dirty="0" smtClean="0"/>
            <a:t>To ensure that equality bodies can implement all of their functions and powers to a scale that can </a:t>
          </a:r>
          <a:r>
            <a:rPr lang="en-US" b="1" dirty="0" smtClean="0"/>
            <a:t>achieve an impact</a:t>
          </a:r>
          <a:endParaRPr lang="en-US" dirty="0"/>
        </a:p>
      </dgm:t>
    </dgm:pt>
    <dgm:pt modelId="{2B88F250-DEE8-4F40-9142-450809125E03}" type="parTrans" cxnId="{BD05DA76-3A0F-4314-80D3-28E4CB8E9D68}">
      <dgm:prSet/>
      <dgm:spPr/>
      <dgm:t>
        <a:bodyPr/>
        <a:lstStyle/>
        <a:p>
          <a:endParaRPr lang="en-US"/>
        </a:p>
      </dgm:t>
    </dgm:pt>
    <dgm:pt modelId="{157982EC-AF64-44AF-9D5D-932732023C05}" type="sibTrans" cxnId="{BD05DA76-3A0F-4314-80D3-28E4CB8E9D68}">
      <dgm:prSet/>
      <dgm:spPr/>
      <dgm:t>
        <a:bodyPr/>
        <a:lstStyle/>
        <a:p>
          <a:endParaRPr lang="en-US"/>
        </a:p>
      </dgm:t>
    </dgm:pt>
    <dgm:pt modelId="{ABDEA4C7-1452-49D8-9362-0BFF385CC22C}">
      <dgm:prSet/>
      <dgm:spPr/>
      <dgm:t>
        <a:bodyPr/>
        <a:lstStyle/>
        <a:p>
          <a:pPr rtl="0"/>
          <a:r>
            <a:rPr lang="en-US" dirty="0" smtClean="0"/>
            <a:t>To protect them from being </a:t>
          </a:r>
          <a:r>
            <a:rPr lang="en-US" b="1" dirty="0" smtClean="0"/>
            <a:t>undermined or diminished </a:t>
          </a:r>
          <a:r>
            <a:rPr lang="en-US" dirty="0" smtClean="0"/>
            <a:t>in the exercise of their functions</a:t>
          </a:r>
          <a:endParaRPr lang="en-US" dirty="0"/>
        </a:p>
      </dgm:t>
    </dgm:pt>
    <dgm:pt modelId="{F13CCE76-BBAE-4789-8E65-599514CA9500}" type="parTrans" cxnId="{EA576630-A90D-4766-9AEC-85426FDD2B1F}">
      <dgm:prSet/>
      <dgm:spPr/>
      <dgm:t>
        <a:bodyPr/>
        <a:lstStyle/>
        <a:p>
          <a:endParaRPr lang="en-US"/>
        </a:p>
      </dgm:t>
    </dgm:pt>
    <dgm:pt modelId="{30B8A3EF-65FD-4114-9558-4986F9150D1A}" type="sibTrans" cxnId="{EA576630-A90D-4766-9AEC-85426FDD2B1F}">
      <dgm:prSet/>
      <dgm:spPr/>
      <dgm:t>
        <a:bodyPr/>
        <a:lstStyle/>
        <a:p>
          <a:endParaRPr lang="en-US"/>
        </a:p>
      </dgm:t>
    </dgm:pt>
    <dgm:pt modelId="{4B95F28A-A1D9-409C-9A0D-A343F977B558}" type="pres">
      <dgm:prSet presAssocID="{BBAE56BE-5C8F-4033-8500-64A4B7A93D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A8E1B5-1DB5-4B3A-B590-8D3740EB826A}" type="pres">
      <dgm:prSet presAssocID="{4CE91CF5-CBCE-48C7-9D9C-04DA82A59DF6}" presName="composite" presStyleCnt="0"/>
      <dgm:spPr/>
    </dgm:pt>
    <dgm:pt modelId="{AD51DA23-E867-4622-8819-5C5287EC4A84}" type="pres">
      <dgm:prSet presAssocID="{4CE91CF5-CBCE-48C7-9D9C-04DA82A59DF6}" presName="parTx" presStyleLbl="alignNode1" presStyleIdx="0" presStyleCnt="1" custLinFactNeighborY="-30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25BA16-2748-4B4F-AC68-EDCF21461B46}" type="pres">
      <dgm:prSet presAssocID="{4CE91CF5-CBCE-48C7-9D9C-04DA82A59DF6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576630-A90D-4766-9AEC-85426FDD2B1F}" srcId="{4CE91CF5-CBCE-48C7-9D9C-04DA82A59DF6}" destId="{ABDEA4C7-1452-49D8-9362-0BFF385CC22C}" srcOrd="1" destOrd="0" parTransId="{F13CCE76-BBAE-4789-8E65-599514CA9500}" sibTransId="{30B8A3EF-65FD-4114-9558-4986F9150D1A}"/>
    <dgm:cxn modelId="{609D9442-09B8-401B-B74B-9D66238A56F2}" type="presOf" srcId="{BBAE56BE-5C8F-4033-8500-64A4B7A93D2C}" destId="{4B95F28A-A1D9-409C-9A0D-A343F977B558}" srcOrd="0" destOrd="0" presId="urn:microsoft.com/office/officeart/2005/8/layout/hList1"/>
    <dgm:cxn modelId="{56918CA0-6203-47A4-AACF-8BD1D623A7CD}" type="presOf" srcId="{4CE91CF5-CBCE-48C7-9D9C-04DA82A59DF6}" destId="{AD51DA23-E867-4622-8819-5C5287EC4A84}" srcOrd="0" destOrd="0" presId="urn:microsoft.com/office/officeart/2005/8/layout/hList1"/>
    <dgm:cxn modelId="{98767EB1-71E9-4B24-9FBA-4A0CC59C2D9E}" srcId="{BBAE56BE-5C8F-4033-8500-64A4B7A93D2C}" destId="{4CE91CF5-CBCE-48C7-9D9C-04DA82A59DF6}" srcOrd="0" destOrd="0" parTransId="{292600A7-A772-4D93-8BB3-12F6DCE6BAF9}" sibTransId="{71298F9A-9192-4C18-9311-B60155731743}"/>
    <dgm:cxn modelId="{F7D550DF-836F-4D7F-BA42-A065DBE2A6FD}" type="presOf" srcId="{F245E6DA-8AC5-4BFB-890B-5A38C25201E9}" destId="{EE25BA16-2748-4B4F-AC68-EDCF21461B46}" srcOrd="0" destOrd="0" presId="urn:microsoft.com/office/officeart/2005/8/layout/hList1"/>
    <dgm:cxn modelId="{0168AC27-8B6E-43BA-9B48-9C8588D8CC52}" type="presOf" srcId="{ABDEA4C7-1452-49D8-9362-0BFF385CC22C}" destId="{EE25BA16-2748-4B4F-AC68-EDCF21461B46}" srcOrd="0" destOrd="1" presId="urn:microsoft.com/office/officeart/2005/8/layout/hList1"/>
    <dgm:cxn modelId="{BD05DA76-3A0F-4314-80D3-28E4CB8E9D68}" srcId="{4CE91CF5-CBCE-48C7-9D9C-04DA82A59DF6}" destId="{F245E6DA-8AC5-4BFB-890B-5A38C25201E9}" srcOrd="0" destOrd="0" parTransId="{2B88F250-DEE8-4F40-9142-450809125E03}" sibTransId="{157982EC-AF64-44AF-9D5D-932732023C05}"/>
    <dgm:cxn modelId="{2FC5681A-908E-4124-BAF9-0E4556D241D6}" type="presParOf" srcId="{4B95F28A-A1D9-409C-9A0D-A343F977B558}" destId="{1EA8E1B5-1DB5-4B3A-B590-8D3740EB826A}" srcOrd="0" destOrd="0" presId="urn:microsoft.com/office/officeart/2005/8/layout/hList1"/>
    <dgm:cxn modelId="{BAF84035-611C-44EA-B2C2-733F8A070CC2}" type="presParOf" srcId="{1EA8E1B5-1DB5-4B3A-B590-8D3740EB826A}" destId="{AD51DA23-E867-4622-8819-5C5287EC4A84}" srcOrd="0" destOrd="0" presId="urn:microsoft.com/office/officeart/2005/8/layout/hList1"/>
    <dgm:cxn modelId="{0D40C157-C137-455B-8740-02608015A8D7}" type="presParOf" srcId="{1EA8E1B5-1DB5-4B3A-B590-8D3740EB826A}" destId="{EE25BA16-2748-4B4F-AC68-EDCF21461B4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A3777F-3488-4697-B2CE-975E739A168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5D049B-C8FF-403F-9D9E-B525079E67B3}">
      <dgm:prSet custT="1"/>
      <dgm:spPr/>
      <dgm:t>
        <a:bodyPr/>
        <a:lstStyle/>
        <a:p>
          <a:pPr rtl="0"/>
          <a:r>
            <a:rPr lang="en-US" sz="1800" b="1" dirty="0" smtClean="0">
              <a:effectLst/>
            </a:rPr>
            <a:t>Broadest equality, diversity and non-discrimination MANDATE</a:t>
          </a:r>
        </a:p>
        <a:p>
          <a:pPr rtl="0"/>
          <a:r>
            <a:rPr lang="en-US" sz="1500" dirty="0" smtClean="0"/>
            <a:t>(Article 19 TFEU, Article 21 EU Charter, multiple discrimination, minimum fields: employment, vocational training, goods &amp; services, education, housing, social protection, and social advantages)</a:t>
          </a:r>
          <a:endParaRPr lang="en-US" sz="1500" dirty="0"/>
        </a:p>
      </dgm:t>
    </dgm:pt>
    <dgm:pt modelId="{3D60C64E-86CF-4698-9FBE-396A6D31A9D1}" type="parTrans" cxnId="{13293269-843A-4EA1-9CB9-27DA811CDFF9}">
      <dgm:prSet/>
      <dgm:spPr/>
      <dgm:t>
        <a:bodyPr/>
        <a:lstStyle/>
        <a:p>
          <a:endParaRPr lang="en-US"/>
        </a:p>
      </dgm:t>
    </dgm:pt>
    <dgm:pt modelId="{F1BF4335-4877-43A7-8855-5E6A9223524D}" type="sibTrans" cxnId="{13293269-843A-4EA1-9CB9-27DA811CDFF9}">
      <dgm:prSet/>
      <dgm:spPr/>
      <dgm:t>
        <a:bodyPr/>
        <a:lstStyle/>
        <a:p>
          <a:endParaRPr lang="en-US"/>
        </a:p>
      </dgm:t>
    </dgm:pt>
    <dgm:pt modelId="{701947AC-7A69-45E3-A142-831098282069}">
      <dgm:prSet custT="1"/>
      <dgm:spPr/>
      <dgm:t>
        <a:bodyPr/>
        <a:lstStyle/>
        <a:p>
          <a:pPr rtl="0"/>
          <a:r>
            <a:rPr lang="en-US" sz="1800" b="1" dirty="0" smtClean="0"/>
            <a:t>Complete INDEPENDENCE</a:t>
          </a:r>
        </a:p>
        <a:p>
          <a:pPr rtl="0"/>
          <a:r>
            <a:rPr lang="en-US" sz="1500" dirty="0" smtClean="0"/>
            <a:t>(own legal personality, stand-alone structure, mandate defined by law, system of accountability, no external pressure and undue interference)</a:t>
          </a:r>
          <a:endParaRPr lang="en-US" sz="1500" dirty="0"/>
        </a:p>
      </dgm:t>
    </dgm:pt>
    <dgm:pt modelId="{E7E72FFC-566E-4231-9566-669DCAF24767}" type="parTrans" cxnId="{51D57C7C-C53C-46AA-9C37-E5D7C63B6469}">
      <dgm:prSet/>
      <dgm:spPr/>
      <dgm:t>
        <a:bodyPr/>
        <a:lstStyle/>
        <a:p>
          <a:endParaRPr lang="en-US"/>
        </a:p>
      </dgm:t>
    </dgm:pt>
    <dgm:pt modelId="{3E0487A3-1E7B-41C5-8E85-DE19DE2B6EAB}" type="sibTrans" cxnId="{51D57C7C-C53C-46AA-9C37-E5D7C63B6469}">
      <dgm:prSet/>
      <dgm:spPr/>
      <dgm:t>
        <a:bodyPr/>
        <a:lstStyle/>
        <a:p>
          <a:endParaRPr lang="en-US"/>
        </a:p>
      </dgm:t>
    </dgm:pt>
    <dgm:pt modelId="{A088F11A-0F96-43CA-A1A3-8B1C5CE4404F}">
      <dgm:prSet custT="1"/>
      <dgm:spPr/>
      <dgm:t>
        <a:bodyPr/>
        <a:lstStyle/>
        <a:p>
          <a:pPr rtl="0"/>
          <a:r>
            <a:rPr lang="en-US" sz="1800" b="1" dirty="0" smtClean="0"/>
            <a:t>EFFECTIVENESS</a:t>
          </a:r>
        </a:p>
        <a:p>
          <a:pPr rtl="0"/>
          <a:r>
            <a:rPr lang="en-US" sz="1500" dirty="0" smtClean="0"/>
            <a:t>(adequate human and financial resources, general powers, specific powers underpinning the type of EB)</a:t>
          </a:r>
          <a:endParaRPr lang="en-US" sz="1500" dirty="0"/>
        </a:p>
      </dgm:t>
    </dgm:pt>
    <dgm:pt modelId="{EC751AEE-DFC4-41E4-839F-43F4E200ACC3}" type="parTrans" cxnId="{A2CE66A2-B680-41EC-BEC5-6B3012115DE0}">
      <dgm:prSet/>
      <dgm:spPr/>
      <dgm:t>
        <a:bodyPr/>
        <a:lstStyle/>
        <a:p>
          <a:endParaRPr lang="en-US"/>
        </a:p>
      </dgm:t>
    </dgm:pt>
    <dgm:pt modelId="{C59C2024-24D4-4AF4-AEE9-165AAD12B434}" type="sibTrans" cxnId="{A2CE66A2-B680-41EC-BEC5-6B3012115DE0}">
      <dgm:prSet/>
      <dgm:spPr/>
      <dgm:t>
        <a:bodyPr/>
        <a:lstStyle/>
        <a:p>
          <a:endParaRPr lang="en-US"/>
        </a:p>
      </dgm:t>
    </dgm:pt>
    <dgm:pt modelId="{57DCBE2F-778A-49F6-9641-52113B4C1AF5}">
      <dgm:prSet custT="1"/>
      <dgm:spPr/>
      <dgm:t>
        <a:bodyPr/>
        <a:lstStyle/>
        <a:p>
          <a:pPr rtl="0"/>
          <a:r>
            <a:rPr lang="en-US" sz="1800" b="1" dirty="0" smtClean="0"/>
            <a:t>INSTITUTIONAL ARCHITECTURE</a:t>
          </a:r>
        </a:p>
        <a:p>
          <a:pPr rtl="0"/>
          <a:r>
            <a:rPr lang="en-US" sz="1500" dirty="0" smtClean="0"/>
            <a:t>(cooperation of EB within one country, clear legal basis and adequate resources for EB that are combined with other bodies)</a:t>
          </a:r>
          <a:endParaRPr lang="en-US" sz="1500" dirty="0"/>
        </a:p>
      </dgm:t>
    </dgm:pt>
    <dgm:pt modelId="{BC98C5D0-94E6-4A04-AC25-738351878BA2}" type="parTrans" cxnId="{0B6A9FF5-9B4D-456D-8961-C6FAFDEDD8DA}">
      <dgm:prSet/>
      <dgm:spPr/>
      <dgm:t>
        <a:bodyPr/>
        <a:lstStyle/>
        <a:p>
          <a:endParaRPr lang="en-US"/>
        </a:p>
      </dgm:t>
    </dgm:pt>
    <dgm:pt modelId="{7B311C35-88B8-460E-A76A-7820E136E984}" type="sibTrans" cxnId="{0B6A9FF5-9B4D-456D-8961-C6FAFDEDD8DA}">
      <dgm:prSet/>
      <dgm:spPr/>
      <dgm:t>
        <a:bodyPr/>
        <a:lstStyle/>
        <a:p>
          <a:endParaRPr lang="en-US"/>
        </a:p>
      </dgm:t>
    </dgm:pt>
    <dgm:pt modelId="{E4431043-50C8-4A02-AE3C-0505FF9D8F22}" type="pres">
      <dgm:prSet presAssocID="{5EA3777F-3488-4697-B2CE-975E739A16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34C7CF-54DE-42C7-95DD-FCDEA668C45F}" type="pres">
      <dgm:prSet presAssocID="{8E5D049B-C8FF-403F-9D9E-B525079E67B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35E1E2-FB44-4472-8AF1-74D93973E2A0}" type="pres">
      <dgm:prSet presAssocID="{F1BF4335-4877-43A7-8855-5E6A9223524D}" presName="spacer" presStyleCnt="0"/>
      <dgm:spPr/>
    </dgm:pt>
    <dgm:pt modelId="{DBF2070E-EF20-41A3-ABE6-B004D9E15F5A}" type="pres">
      <dgm:prSet presAssocID="{701947AC-7A69-45E3-A142-83109828206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4333E6-D156-4161-B6F9-AEC9250E7942}" type="pres">
      <dgm:prSet presAssocID="{3E0487A3-1E7B-41C5-8E85-DE19DE2B6EAB}" presName="spacer" presStyleCnt="0"/>
      <dgm:spPr/>
    </dgm:pt>
    <dgm:pt modelId="{6C38B530-C6E6-493D-9451-81603E6B04FF}" type="pres">
      <dgm:prSet presAssocID="{A088F11A-0F96-43CA-A1A3-8B1C5CE4404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DADD5-E276-49AC-A454-0FEEA84A9073}" type="pres">
      <dgm:prSet presAssocID="{C59C2024-24D4-4AF4-AEE9-165AAD12B434}" presName="spacer" presStyleCnt="0"/>
      <dgm:spPr/>
    </dgm:pt>
    <dgm:pt modelId="{D258CBE3-EE37-429D-9506-AFFE70345D54}" type="pres">
      <dgm:prSet presAssocID="{57DCBE2F-778A-49F6-9641-52113B4C1AF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CE66A2-B680-41EC-BEC5-6B3012115DE0}" srcId="{5EA3777F-3488-4697-B2CE-975E739A168B}" destId="{A088F11A-0F96-43CA-A1A3-8B1C5CE4404F}" srcOrd="2" destOrd="0" parTransId="{EC751AEE-DFC4-41E4-839F-43F4E200ACC3}" sibTransId="{C59C2024-24D4-4AF4-AEE9-165AAD12B434}"/>
    <dgm:cxn modelId="{0B6A9FF5-9B4D-456D-8961-C6FAFDEDD8DA}" srcId="{5EA3777F-3488-4697-B2CE-975E739A168B}" destId="{57DCBE2F-778A-49F6-9641-52113B4C1AF5}" srcOrd="3" destOrd="0" parTransId="{BC98C5D0-94E6-4A04-AC25-738351878BA2}" sibTransId="{7B311C35-88B8-460E-A76A-7820E136E984}"/>
    <dgm:cxn modelId="{153AF7BC-5E76-4CE5-B76E-FE67857EAF6F}" type="presOf" srcId="{57DCBE2F-778A-49F6-9641-52113B4C1AF5}" destId="{D258CBE3-EE37-429D-9506-AFFE70345D54}" srcOrd="0" destOrd="0" presId="urn:microsoft.com/office/officeart/2005/8/layout/vList2"/>
    <dgm:cxn modelId="{13293269-843A-4EA1-9CB9-27DA811CDFF9}" srcId="{5EA3777F-3488-4697-B2CE-975E739A168B}" destId="{8E5D049B-C8FF-403F-9D9E-B525079E67B3}" srcOrd="0" destOrd="0" parTransId="{3D60C64E-86CF-4698-9FBE-396A6D31A9D1}" sibTransId="{F1BF4335-4877-43A7-8855-5E6A9223524D}"/>
    <dgm:cxn modelId="{1B541195-F352-477B-ACC4-9C069B87E4B3}" type="presOf" srcId="{A088F11A-0F96-43CA-A1A3-8B1C5CE4404F}" destId="{6C38B530-C6E6-493D-9451-81603E6B04FF}" srcOrd="0" destOrd="0" presId="urn:microsoft.com/office/officeart/2005/8/layout/vList2"/>
    <dgm:cxn modelId="{EB94FEBC-AFFE-4F10-BB1E-BABCB81EA29C}" type="presOf" srcId="{701947AC-7A69-45E3-A142-831098282069}" destId="{DBF2070E-EF20-41A3-ABE6-B004D9E15F5A}" srcOrd="0" destOrd="0" presId="urn:microsoft.com/office/officeart/2005/8/layout/vList2"/>
    <dgm:cxn modelId="{E09126CB-1964-4C8E-AF01-2C3AEA44D2CA}" type="presOf" srcId="{8E5D049B-C8FF-403F-9D9E-B525079E67B3}" destId="{4E34C7CF-54DE-42C7-95DD-FCDEA668C45F}" srcOrd="0" destOrd="0" presId="urn:microsoft.com/office/officeart/2005/8/layout/vList2"/>
    <dgm:cxn modelId="{66177530-6528-48E8-8457-712791930767}" type="presOf" srcId="{5EA3777F-3488-4697-B2CE-975E739A168B}" destId="{E4431043-50C8-4A02-AE3C-0505FF9D8F22}" srcOrd="0" destOrd="0" presId="urn:microsoft.com/office/officeart/2005/8/layout/vList2"/>
    <dgm:cxn modelId="{51D57C7C-C53C-46AA-9C37-E5D7C63B6469}" srcId="{5EA3777F-3488-4697-B2CE-975E739A168B}" destId="{701947AC-7A69-45E3-A142-831098282069}" srcOrd="1" destOrd="0" parTransId="{E7E72FFC-566E-4231-9566-669DCAF24767}" sibTransId="{3E0487A3-1E7B-41C5-8E85-DE19DE2B6EAB}"/>
    <dgm:cxn modelId="{694F3F63-AC3B-4600-B8DB-482458DC38AD}" type="presParOf" srcId="{E4431043-50C8-4A02-AE3C-0505FF9D8F22}" destId="{4E34C7CF-54DE-42C7-95DD-FCDEA668C45F}" srcOrd="0" destOrd="0" presId="urn:microsoft.com/office/officeart/2005/8/layout/vList2"/>
    <dgm:cxn modelId="{9CBD11C6-75A3-4B5E-8F7E-E9A702D3B4E2}" type="presParOf" srcId="{E4431043-50C8-4A02-AE3C-0505FF9D8F22}" destId="{5635E1E2-FB44-4472-8AF1-74D93973E2A0}" srcOrd="1" destOrd="0" presId="urn:microsoft.com/office/officeart/2005/8/layout/vList2"/>
    <dgm:cxn modelId="{1DEC9CC3-7FE3-435F-BEFF-7B4DB15AA1A8}" type="presParOf" srcId="{E4431043-50C8-4A02-AE3C-0505FF9D8F22}" destId="{DBF2070E-EF20-41A3-ABE6-B004D9E15F5A}" srcOrd="2" destOrd="0" presId="urn:microsoft.com/office/officeart/2005/8/layout/vList2"/>
    <dgm:cxn modelId="{607406DB-92D1-4BE9-A4CC-1561F5EF0070}" type="presParOf" srcId="{E4431043-50C8-4A02-AE3C-0505FF9D8F22}" destId="{EE4333E6-D156-4161-B6F9-AEC9250E7942}" srcOrd="3" destOrd="0" presId="urn:microsoft.com/office/officeart/2005/8/layout/vList2"/>
    <dgm:cxn modelId="{6541A6B8-040E-4A08-AFDE-15822C1270DE}" type="presParOf" srcId="{E4431043-50C8-4A02-AE3C-0505FF9D8F22}" destId="{6C38B530-C6E6-493D-9451-81603E6B04FF}" srcOrd="4" destOrd="0" presId="urn:microsoft.com/office/officeart/2005/8/layout/vList2"/>
    <dgm:cxn modelId="{D94DAFDC-9DCF-42A1-BF65-830AF5D22F37}" type="presParOf" srcId="{E4431043-50C8-4A02-AE3C-0505FF9D8F22}" destId="{E64DADD5-E276-49AC-A454-0FEEA84A9073}" srcOrd="5" destOrd="0" presId="urn:microsoft.com/office/officeart/2005/8/layout/vList2"/>
    <dgm:cxn modelId="{9FAFFA26-ACEA-4F2E-B8BB-CF3A31CD1771}" type="presParOf" srcId="{E4431043-50C8-4A02-AE3C-0505FF9D8F22}" destId="{D258CBE3-EE37-429D-9506-AFFE70345D5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F1AC6-8D43-440C-B033-989A3400F339}">
      <dsp:nvSpPr>
        <dsp:cNvPr id="0" name=""/>
        <dsp:cNvSpPr/>
      </dsp:nvSpPr>
      <dsp:spPr>
        <a:xfrm>
          <a:off x="0" y="76310"/>
          <a:ext cx="7992888" cy="715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2003-2007</a:t>
          </a:r>
          <a:r>
            <a:rPr lang="en-US" sz="1800" kern="1200" dirty="0" smtClean="0"/>
            <a:t>: cooperation project by equality bodies</a:t>
          </a:r>
          <a:endParaRPr lang="en-US" sz="1800" kern="1200" dirty="0"/>
        </a:p>
      </dsp:txBody>
      <dsp:txXfrm>
        <a:off x="34906" y="111216"/>
        <a:ext cx="7923076" cy="645240"/>
      </dsp:txXfrm>
    </dsp:sp>
    <dsp:sp modelId="{B2611D65-B65C-4817-ABE2-B09E6A72EFCF}">
      <dsp:nvSpPr>
        <dsp:cNvPr id="0" name=""/>
        <dsp:cNvSpPr/>
      </dsp:nvSpPr>
      <dsp:spPr>
        <a:xfrm>
          <a:off x="0" y="843203"/>
          <a:ext cx="7992888" cy="715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2007</a:t>
          </a:r>
          <a:r>
            <a:rPr lang="en-US" sz="1800" kern="1200" dirty="0" smtClean="0"/>
            <a:t>: creation of </a:t>
          </a:r>
          <a:r>
            <a:rPr lang="en-US" sz="1800" kern="1200" dirty="0" err="1" smtClean="0"/>
            <a:t>Equinet</a:t>
          </a:r>
          <a:r>
            <a:rPr lang="en-US" sz="1800" kern="1200" dirty="0" smtClean="0"/>
            <a:t> as a European Network of </a:t>
          </a:r>
          <a:r>
            <a:rPr lang="en-US" sz="1800" kern="1200" dirty="0" err="1" smtClean="0"/>
            <a:t>Specialised</a:t>
          </a:r>
          <a:r>
            <a:rPr lang="en-US" sz="1800" kern="1200" dirty="0" smtClean="0"/>
            <a:t> Equality Bodies </a:t>
          </a:r>
          <a:endParaRPr lang="en-US" sz="1800" kern="1200" dirty="0"/>
        </a:p>
      </dsp:txBody>
      <dsp:txXfrm>
        <a:off x="34906" y="878109"/>
        <a:ext cx="7923076" cy="645240"/>
      </dsp:txXfrm>
    </dsp:sp>
    <dsp:sp modelId="{929CE04E-706A-4B37-9D7F-FC7BD3193107}">
      <dsp:nvSpPr>
        <dsp:cNvPr id="0" name=""/>
        <dsp:cNvSpPr/>
      </dsp:nvSpPr>
      <dsp:spPr>
        <a:xfrm>
          <a:off x="0" y="1610095"/>
          <a:ext cx="7992888" cy="715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/>
            <a:t>2008</a:t>
          </a:r>
          <a:r>
            <a:rPr lang="en-US" sz="1800" kern="1200" smtClean="0"/>
            <a:t>: setting up of Brussels-based Equinet Secretariat</a:t>
          </a:r>
          <a:endParaRPr lang="en-US" sz="1800" kern="1200"/>
        </a:p>
      </dsp:txBody>
      <dsp:txXfrm>
        <a:off x="34906" y="1645001"/>
        <a:ext cx="7923076" cy="645240"/>
      </dsp:txXfrm>
    </dsp:sp>
    <dsp:sp modelId="{808011A3-ECE4-4DA1-B0CE-5B699664FE5C}">
      <dsp:nvSpPr>
        <dsp:cNvPr id="0" name=""/>
        <dsp:cNvSpPr/>
      </dsp:nvSpPr>
      <dsp:spPr>
        <a:xfrm>
          <a:off x="0" y="2376988"/>
          <a:ext cx="7992888" cy="715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Funding</a:t>
          </a:r>
          <a:r>
            <a:rPr lang="en-US" sz="1800" kern="1200" dirty="0" smtClean="0"/>
            <a:t>: European Commission (PROGRESS and </a:t>
          </a:r>
          <a:r>
            <a:rPr lang="en-US" sz="1800" i="1" kern="1200" dirty="0" smtClean="0"/>
            <a:t>Rights, Equality and Citizenship </a:t>
          </a:r>
          <a:r>
            <a:rPr lang="en-US" sz="1800" i="1" kern="1200" dirty="0" err="1" smtClean="0"/>
            <a:t>programmes</a:t>
          </a:r>
          <a:r>
            <a:rPr lang="en-US" sz="1800" kern="1200" dirty="0" smtClean="0"/>
            <a:t>) and Member contributions</a:t>
          </a:r>
          <a:endParaRPr lang="en-US" sz="1800" kern="1200" dirty="0"/>
        </a:p>
      </dsp:txBody>
      <dsp:txXfrm>
        <a:off x="34906" y="2411894"/>
        <a:ext cx="7923076" cy="6452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1DE28-1794-4610-A9CB-4217020463E9}">
      <dsp:nvSpPr>
        <dsp:cNvPr id="0" name=""/>
        <dsp:cNvSpPr/>
      </dsp:nvSpPr>
      <dsp:spPr>
        <a:xfrm>
          <a:off x="4142" y="86964"/>
          <a:ext cx="3881918" cy="6651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Functions laid down in EU Directives: </a:t>
          </a:r>
          <a:endParaRPr lang="en-US" sz="1800" kern="1200" dirty="0"/>
        </a:p>
      </dsp:txBody>
      <dsp:txXfrm>
        <a:off x="4142" y="86964"/>
        <a:ext cx="3881918" cy="665190"/>
      </dsp:txXfrm>
    </dsp:sp>
    <dsp:sp modelId="{A25A11C4-2768-4157-AFD5-8B7D08EC7B09}">
      <dsp:nvSpPr>
        <dsp:cNvPr id="0" name=""/>
        <dsp:cNvSpPr/>
      </dsp:nvSpPr>
      <dsp:spPr>
        <a:xfrm>
          <a:off x="8407" y="752155"/>
          <a:ext cx="3873390" cy="26892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Independent assistance to victims of discrimination 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Independent surveys and reports concerning discrimination 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Recommendations on discrimination issues 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Exchange of information with European bodies </a:t>
          </a:r>
          <a:endParaRPr lang="en-US" sz="1800" kern="1200" dirty="0"/>
        </a:p>
      </dsp:txBody>
      <dsp:txXfrm>
        <a:off x="8407" y="752155"/>
        <a:ext cx="3873390" cy="2689271"/>
      </dsp:txXfrm>
    </dsp:sp>
    <dsp:sp modelId="{B4DE84B6-E093-4A0F-BA20-47908AFBB2F2}">
      <dsp:nvSpPr>
        <dsp:cNvPr id="0" name=""/>
        <dsp:cNvSpPr/>
      </dsp:nvSpPr>
      <dsp:spPr>
        <a:xfrm>
          <a:off x="4396312" y="86964"/>
          <a:ext cx="3829144" cy="6651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•  </a:t>
          </a:r>
          <a:r>
            <a:rPr lang="en-GB" sz="1800" b="1" kern="1200" dirty="0" smtClean="0"/>
            <a:t>Wider functions taken on by Equality Bodies:</a:t>
          </a:r>
          <a:endParaRPr lang="en-US" sz="1800" kern="1200" dirty="0"/>
        </a:p>
      </dsp:txBody>
      <dsp:txXfrm>
        <a:off x="4396312" y="86964"/>
        <a:ext cx="3829144" cy="665190"/>
      </dsp:txXfrm>
    </dsp:sp>
    <dsp:sp modelId="{3C04ADAD-4BA1-41C2-B1B7-0C4066E1D9AD}">
      <dsp:nvSpPr>
        <dsp:cNvPr id="0" name=""/>
        <dsp:cNvSpPr/>
      </dsp:nvSpPr>
      <dsp:spPr>
        <a:xfrm>
          <a:off x="4402836" y="752155"/>
          <a:ext cx="3816096" cy="26892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awareness raising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promotion of good practices</a:t>
          </a:r>
          <a:endParaRPr lang="en-US" sz="1800" kern="1200" dirty="0"/>
        </a:p>
      </dsp:txBody>
      <dsp:txXfrm>
        <a:off x="4402836" y="752155"/>
        <a:ext cx="3816096" cy="26892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F366C-DD72-4D24-8CC0-68669D30F527}">
      <dsp:nvSpPr>
        <dsp:cNvPr id="0" name=""/>
        <dsp:cNvSpPr/>
      </dsp:nvSpPr>
      <dsp:spPr>
        <a:xfrm>
          <a:off x="0" y="32616"/>
          <a:ext cx="7772400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Building capacity and peer support for equality bodies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(staff and organizational capacity)</a:t>
          </a:r>
          <a:endParaRPr lang="en-US" sz="2000" kern="1200" dirty="0"/>
        </a:p>
      </dsp:txBody>
      <dsp:txXfrm>
        <a:off x="44549" y="77165"/>
        <a:ext cx="7683302" cy="823502"/>
      </dsp:txXfrm>
    </dsp:sp>
    <dsp:sp modelId="{89A4BA45-D809-4F61-85C7-55ABEEDB1F55}">
      <dsp:nvSpPr>
        <dsp:cNvPr id="0" name=""/>
        <dsp:cNvSpPr/>
      </dsp:nvSpPr>
      <dsp:spPr>
        <a:xfrm>
          <a:off x="0" y="1002816"/>
          <a:ext cx="7772400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Contributing to the European Equality Agenda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(through communicating the learning from the work of equality bodies)</a:t>
          </a:r>
          <a:endParaRPr lang="en-US" sz="2000" kern="1200" dirty="0"/>
        </a:p>
      </dsp:txBody>
      <dsp:txXfrm>
        <a:off x="44549" y="1047365"/>
        <a:ext cx="7683302" cy="823502"/>
      </dsp:txXfrm>
    </dsp:sp>
    <dsp:sp modelId="{1D860FCA-60DE-4769-A715-ADDD0313869A}">
      <dsp:nvSpPr>
        <dsp:cNvPr id="0" name=""/>
        <dsp:cNvSpPr/>
      </dsp:nvSpPr>
      <dsp:spPr>
        <a:xfrm>
          <a:off x="0" y="1973016"/>
          <a:ext cx="7772400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/>
            <a:t>Serving as a knowledge and communication hub on equal treatment</a:t>
          </a:r>
          <a:endParaRPr lang="en-US" sz="2000" kern="1200"/>
        </a:p>
      </dsp:txBody>
      <dsp:txXfrm>
        <a:off x="44549" y="2017565"/>
        <a:ext cx="7683302" cy="823502"/>
      </dsp:txXfrm>
    </dsp:sp>
    <dsp:sp modelId="{D86EA358-D40E-431C-9591-DDF2B8DF5786}">
      <dsp:nvSpPr>
        <dsp:cNvPr id="0" name=""/>
        <dsp:cNvSpPr/>
      </dsp:nvSpPr>
      <dsp:spPr>
        <a:xfrm>
          <a:off x="0" y="2943216"/>
          <a:ext cx="7772400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/>
            <a:t>Consolidating the network and the position of its members</a:t>
          </a:r>
          <a:endParaRPr lang="en-US" sz="2000" kern="1200"/>
        </a:p>
      </dsp:txBody>
      <dsp:txXfrm>
        <a:off x="44549" y="2987765"/>
        <a:ext cx="7683302" cy="8235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5BCBD-8F24-44F7-A635-18278DA6D300}">
      <dsp:nvSpPr>
        <dsp:cNvPr id="0" name=""/>
        <dsp:cNvSpPr/>
      </dsp:nvSpPr>
      <dsp:spPr>
        <a:xfrm>
          <a:off x="161348" y="428"/>
          <a:ext cx="2158525" cy="1079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Equality Bodies</a:t>
          </a:r>
          <a:endParaRPr lang="en-US" sz="1800" kern="1200" dirty="0"/>
        </a:p>
      </dsp:txBody>
      <dsp:txXfrm>
        <a:off x="161348" y="428"/>
        <a:ext cx="2158525" cy="1079262"/>
      </dsp:txXfrm>
    </dsp:sp>
    <dsp:sp modelId="{089D8E3A-28D5-4FBC-968B-EF7C245CE96E}">
      <dsp:nvSpPr>
        <dsp:cNvPr id="0" name=""/>
        <dsp:cNvSpPr/>
      </dsp:nvSpPr>
      <dsp:spPr>
        <a:xfrm>
          <a:off x="2773165" y="428"/>
          <a:ext cx="2158525" cy="1079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Equality Bodies combined NHRIs</a:t>
          </a:r>
          <a:endParaRPr lang="en-US" sz="1800" kern="1200" dirty="0"/>
        </a:p>
      </dsp:txBody>
      <dsp:txXfrm>
        <a:off x="2773165" y="428"/>
        <a:ext cx="2158525" cy="1079262"/>
      </dsp:txXfrm>
    </dsp:sp>
    <dsp:sp modelId="{FCF8C91B-28EC-4899-AB59-CE5BA1579B48}">
      <dsp:nvSpPr>
        <dsp:cNvPr id="0" name=""/>
        <dsp:cNvSpPr/>
      </dsp:nvSpPr>
      <dsp:spPr>
        <a:xfrm>
          <a:off x="5384981" y="428"/>
          <a:ext cx="2158525" cy="1079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Equality Bodies combined with Ombudsman institutions</a:t>
          </a:r>
          <a:endParaRPr lang="en-US" sz="1800" kern="1200" dirty="0"/>
        </a:p>
      </dsp:txBody>
      <dsp:txXfrm>
        <a:off x="5384981" y="428"/>
        <a:ext cx="2158525" cy="10792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1B395-5DDE-4671-A49E-2558F56CB031}">
      <dsp:nvSpPr>
        <dsp:cNvPr id="0" name=""/>
        <dsp:cNvSpPr/>
      </dsp:nvSpPr>
      <dsp:spPr>
        <a:xfrm>
          <a:off x="493" y="38564"/>
          <a:ext cx="2149998" cy="1074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Tribunal Type Equality Bodies</a:t>
          </a:r>
          <a:endParaRPr lang="en-US" sz="1800" kern="1200" dirty="0"/>
        </a:p>
      </dsp:txBody>
      <dsp:txXfrm>
        <a:off x="493" y="38564"/>
        <a:ext cx="2149998" cy="1074999"/>
      </dsp:txXfrm>
    </dsp:sp>
    <dsp:sp modelId="{78333C17-0F6C-4A7C-ADE1-CB03FC3C64AB}">
      <dsp:nvSpPr>
        <dsp:cNvPr id="0" name=""/>
        <dsp:cNvSpPr/>
      </dsp:nvSpPr>
      <dsp:spPr>
        <a:xfrm>
          <a:off x="2601992" y="38564"/>
          <a:ext cx="2149998" cy="1074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Promotion Type Equality Bodies</a:t>
          </a:r>
          <a:endParaRPr lang="en-US" sz="1800" kern="1200" dirty="0"/>
        </a:p>
      </dsp:txBody>
      <dsp:txXfrm>
        <a:off x="2601992" y="38564"/>
        <a:ext cx="2149998" cy="1074999"/>
      </dsp:txXfrm>
    </dsp:sp>
    <dsp:sp modelId="{B25218B2-6C02-48A1-A68E-739921D134EF}">
      <dsp:nvSpPr>
        <dsp:cNvPr id="0" name=""/>
        <dsp:cNvSpPr/>
      </dsp:nvSpPr>
      <dsp:spPr>
        <a:xfrm>
          <a:off x="5203491" y="38564"/>
          <a:ext cx="2149998" cy="1074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Combined Equality Bodies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(promotion &amp; tribunal)</a:t>
          </a:r>
          <a:endParaRPr lang="en-US" sz="1800" kern="1200" dirty="0"/>
        </a:p>
      </dsp:txBody>
      <dsp:txXfrm>
        <a:off x="5203491" y="38564"/>
        <a:ext cx="2149998" cy="10749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1DA23-E867-4622-8819-5C5287EC4A84}">
      <dsp:nvSpPr>
        <dsp:cNvPr id="0" name=""/>
        <dsp:cNvSpPr/>
      </dsp:nvSpPr>
      <dsp:spPr>
        <a:xfrm>
          <a:off x="0" y="72005"/>
          <a:ext cx="7632848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Goals:</a:t>
          </a:r>
          <a:endParaRPr lang="en-US" sz="2300" kern="1200" dirty="0"/>
        </a:p>
      </dsp:txBody>
      <dsp:txXfrm>
        <a:off x="0" y="72005"/>
        <a:ext cx="7632848" cy="662400"/>
      </dsp:txXfrm>
    </dsp:sp>
    <dsp:sp modelId="{EE25BA16-2748-4B4F-AC68-EDCF21461B46}">
      <dsp:nvSpPr>
        <dsp:cNvPr id="0" name=""/>
        <dsp:cNvSpPr/>
      </dsp:nvSpPr>
      <dsp:spPr>
        <a:xfrm>
          <a:off x="0" y="754801"/>
          <a:ext cx="7632848" cy="16730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To ensure that equality bodies can implement all of their functions and powers to a scale that can </a:t>
          </a:r>
          <a:r>
            <a:rPr lang="en-US" sz="2300" b="1" kern="1200" dirty="0" smtClean="0"/>
            <a:t>achieve an impact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To protect them from being </a:t>
          </a:r>
          <a:r>
            <a:rPr lang="en-US" sz="2300" b="1" kern="1200" dirty="0" smtClean="0"/>
            <a:t>undermined or diminished </a:t>
          </a:r>
          <a:r>
            <a:rPr lang="en-US" sz="2300" kern="1200" dirty="0" smtClean="0"/>
            <a:t>in the exercise of their functions</a:t>
          </a:r>
          <a:endParaRPr lang="en-US" sz="2300" kern="1200" dirty="0"/>
        </a:p>
      </dsp:txBody>
      <dsp:txXfrm>
        <a:off x="0" y="754801"/>
        <a:ext cx="7632848" cy="167307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4C7CF-54DE-42C7-95DD-FCDEA668C45F}">
      <dsp:nvSpPr>
        <dsp:cNvPr id="0" name=""/>
        <dsp:cNvSpPr/>
      </dsp:nvSpPr>
      <dsp:spPr>
        <a:xfrm>
          <a:off x="0" y="35523"/>
          <a:ext cx="788670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/>
            </a:rPr>
            <a:t>Broadest equality, diversity and non-discrimination MANDATE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(Article 19 TFEU, Article 21 EU Charter, multiple discrimination, minimum fields: employment, vocational training, goods &amp; services, education, housing, social protection, and social advantages)</a:t>
          </a:r>
          <a:endParaRPr lang="en-US" sz="1500" kern="1200" dirty="0"/>
        </a:p>
      </dsp:txBody>
      <dsp:txXfrm>
        <a:off x="49347" y="84870"/>
        <a:ext cx="7788006" cy="912186"/>
      </dsp:txXfrm>
    </dsp:sp>
    <dsp:sp modelId="{DBF2070E-EF20-41A3-ABE6-B004D9E15F5A}">
      <dsp:nvSpPr>
        <dsp:cNvPr id="0" name=""/>
        <dsp:cNvSpPr/>
      </dsp:nvSpPr>
      <dsp:spPr>
        <a:xfrm>
          <a:off x="0" y="1201923"/>
          <a:ext cx="788670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Complete INDEPENDENCE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(own legal personality, stand-alone structure, mandate defined by law, system of accountability, no external pressure and undue interference)</a:t>
          </a:r>
          <a:endParaRPr lang="en-US" sz="1500" kern="1200" dirty="0"/>
        </a:p>
      </dsp:txBody>
      <dsp:txXfrm>
        <a:off x="49347" y="1251270"/>
        <a:ext cx="7788006" cy="912186"/>
      </dsp:txXfrm>
    </dsp:sp>
    <dsp:sp modelId="{6C38B530-C6E6-493D-9451-81603E6B04FF}">
      <dsp:nvSpPr>
        <dsp:cNvPr id="0" name=""/>
        <dsp:cNvSpPr/>
      </dsp:nvSpPr>
      <dsp:spPr>
        <a:xfrm>
          <a:off x="0" y="2368324"/>
          <a:ext cx="788670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EFFECTIVENESS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(adequate human and financial resources, general powers, specific powers underpinning the type of EB)</a:t>
          </a:r>
          <a:endParaRPr lang="en-US" sz="1500" kern="1200" dirty="0"/>
        </a:p>
      </dsp:txBody>
      <dsp:txXfrm>
        <a:off x="49347" y="2417671"/>
        <a:ext cx="7788006" cy="912186"/>
      </dsp:txXfrm>
    </dsp:sp>
    <dsp:sp modelId="{D258CBE3-EE37-429D-9506-AFFE70345D54}">
      <dsp:nvSpPr>
        <dsp:cNvPr id="0" name=""/>
        <dsp:cNvSpPr/>
      </dsp:nvSpPr>
      <dsp:spPr>
        <a:xfrm>
          <a:off x="0" y="3534724"/>
          <a:ext cx="788670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INSTITUTIONAL ARCHITECTURE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(cooperation of EB within one country, clear legal basis and adequate resources for EB that are combined with other bodies)</a:t>
          </a:r>
          <a:endParaRPr lang="en-US" sz="1500" kern="1200" dirty="0"/>
        </a:p>
      </dsp:txBody>
      <dsp:txXfrm>
        <a:off x="49347" y="3584071"/>
        <a:ext cx="7788006" cy="912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5" tIns="45692" rIns="91385" bIns="45692" numCol="1" anchor="t" anchorCtr="0" compatLnSpc="1">
            <a:prstTxWarp prst="textNoShape">
              <a:avLst/>
            </a:prstTxWarp>
          </a:bodyPr>
          <a:lstStyle>
            <a:lvl1pPr algn="l" defTabSz="911593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59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5" tIns="45692" rIns="91385" bIns="45692" numCol="1" anchor="t" anchorCtr="0" compatLnSpc="1">
            <a:prstTxWarp prst="textNoShape">
              <a:avLst/>
            </a:prstTxWarp>
          </a:bodyPr>
          <a:lstStyle>
            <a:lvl1pPr algn="r" defTabSz="911593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97C9A930-3D82-4233-8EAB-5C3726FE0E63}" type="datetimeFigureOut">
              <a:rPr lang="en-US"/>
              <a:pPr>
                <a:defRPr/>
              </a:pPr>
              <a:t>9/7/2016</a:t>
            </a:fld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802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5" tIns="45692" rIns="91385" bIns="45692" numCol="1" anchor="b" anchorCtr="0" compatLnSpc="1">
            <a:prstTxWarp prst="textNoShape">
              <a:avLst/>
            </a:prstTxWarp>
          </a:bodyPr>
          <a:lstStyle>
            <a:lvl1pPr algn="l" defTabSz="911593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59" y="9428802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5" tIns="45692" rIns="91385" bIns="45692" numCol="1" anchor="b" anchorCtr="0" compatLnSpc="1">
            <a:prstTxWarp prst="textNoShape">
              <a:avLst/>
            </a:prstTxWarp>
          </a:bodyPr>
          <a:lstStyle>
            <a:lvl1pPr algn="r" defTabSz="911593">
              <a:defRPr sz="1200"/>
            </a:lvl1pPr>
          </a:lstStyle>
          <a:p>
            <a:fld id="{7152EC30-C6F6-4C7A-9200-C77E372E31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711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5" tIns="45692" rIns="91385" bIns="45692" numCol="1" anchor="t" anchorCtr="0" compatLnSpc="1">
            <a:prstTxWarp prst="textNoShape">
              <a:avLst/>
            </a:prstTxWarp>
          </a:bodyPr>
          <a:lstStyle>
            <a:lvl1pPr algn="l" defTabSz="91159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9959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5" tIns="45692" rIns="91385" bIns="45692" numCol="1" anchor="t" anchorCtr="0" compatLnSpc="1">
            <a:prstTxWarp prst="textNoShape">
              <a:avLst/>
            </a:prstTxWarp>
          </a:bodyPr>
          <a:lstStyle>
            <a:lvl1pPr algn="r" defTabSz="91159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0C1F78F-846B-4EB3-8FB9-267B5DDFFB8A}" type="datetimeFigureOut">
              <a:rPr lang="en-US"/>
              <a:pPr>
                <a:defRPr/>
              </a:pPr>
              <a:t>9/7/2016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77788"/>
            <a:ext cx="2503488" cy="1876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59" tIns="45029" rIns="90059" bIns="4502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0246" y="2382964"/>
            <a:ext cx="5437188" cy="889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5" tIns="45692" rIns="91385" bIns="456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3" y="9428802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5" tIns="45692" rIns="91385" bIns="45692" numCol="1" anchor="b" anchorCtr="0" compatLnSpc="1">
            <a:prstTxWarp prst="textNoShape">
              <a:avLst/>
            </a:prstTxWarp>
          </a:bodyPr>
          <a:lstStyle>
            <a:lvl1pPr algn="l" defTabSz="91159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9959" y="9428802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5" tIns="45692" rIns="91385" bIns="45692" numCol="1" anchor="b" anchorCtr="0" compatLnSpc="1">
            <a:prstTxWarp prst="textNoShape">
              <a:avLst/>
            </a:prstTxWarp>
          </a:bodyPr>
          <a:lstStyle>
            <a:lvl1pPr algn="r" defTabSz="911593" eaLnBrk="1" hangingPunct="1">
              <a:defRPr sz="1200"/>
            </a:lvl1pPr>
          </a:lstStyle>
          <a:p>
            <a:fld id="{705D7CF0-8488-466C-8172-7BBE674D84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0048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3539" indent="-223539">
              <a:spcBef>
                <a:spcPct val="0"/>
              </a:spcBef>
            </a:pPr>
            <a:endParaRPr lang="nl-NL" altLang="fr-F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3539" indent="-223539">
              <a:spcBef>
                <a:spcPct val="0"/>
              </a:spcBef>
            </a:pPr>
            <a:endParaRPr lang="nl-NL" alt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59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956" indent="-285368" defTabSz="91159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72" indent="-228294" defTabSz="91159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061" indent="-228294" defTabSz="91159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649" indent="-228294" defTabSz="91159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238" indent="-228294" defTabSz="9115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7828" indent="-228294" defTabSz="9115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4416" indent="-228294" defTabSz="9115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1005" indent="-228294" defTabSz="9115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2F60E5-376D-4BCE-8BB1-CE9ADFD908BC}" type="slidenum">
              <a:rPr lang="en-US" altLang="fr-FR"/>
              <a:pPr/>
              <a:t>1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32849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fr-F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44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7CF0-8488-466C-8172-7BBE674D849A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163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7CF0-8488-466C-8172-7BBE674D849A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54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3539" indent="-223539">
              <a:spcBef>
                <a:spcPct val="0"/>
              </a:spcBef>
            </a:pPr>
            <a:endParaRPr lang="nl-NL" altLang="fr-FR" sz="1400" baseline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89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3539" indent="-223539">
              <a:spcBef>
                <a:spcPct val="0"/>
              </a:spcBef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7CF0-8488-466C-8172-7BBE674D849A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106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nl-NL" altLang="fr-FR" sz="1400" dirty="0" smtClean="0">
              <a:latin typeface="Arial" panose="020B060402020202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94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fr-FR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60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nl-NL" alt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714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nl-NL" altLang="fr-FR" sz="1400" dirty="0">
              <a:latin typeface="Arial" panose="020B0604020202020204" pitchFamily="34" charset="0"/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606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i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7CF0-8488-466C-8172-7BBE674D849A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730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fr-FR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227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106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9607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E672240-72A5-437E-8A85-0E5B40DE4EE5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C3CAD0-B0B1-4FCC-B8FE-4D317628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69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7052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quinet Letterhead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6995991" cy="1665345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733745"/>
            <a:ext cx="7886700" cy="525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344057"/>
            <a:ext cx="7886700" cy="3989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7118361" y="418200"/>
            <a:ext cx="1970870" cy="828946"/>
            <a:chOff x="6908800" y="368300"/>
            <a:chExt cx="1970870" cy="828946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01366" y="368300"/>
              <a:ext cx="580249" cy="38567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 userDrawn="1"/>
          </p:nvSpPr>
          <p:spPr>
            <a:xfrm>
              <a:off x="6908800" y="827914"/>
              <a:ext cx="19708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GB" sz="900" dirty="0">
                  <a:solidFill>
                    <a:prstClr val="black"/>
                  </a:solidFill>
                  <a:cs typeface="Arial" panose="020B0604020202020204" pitchFamily="34" charset="0"/>
                </a:rPr>
                <a:t>Co-funded by the </a:t>
              </a:r>
              <a:r>
                <a:rPr lang="x-none" sz="900" dirty="0">
                  <a:solidFill>
                    <a:prstClr val="black"/>
                  </a:solidFill>
                  <a:cs typeface="Arial" panose="020B0604020202020204" pitchFamily="34" charset="0"/>
                </a:rPr>
                <a:t>PROGRESS</a:t>
              </a:r>
              <a:r>
                <a:rPr lang="en-GB" sz="900" dirty="0">
                  <a:solidFill>
                    <a:prstClr val="black"/>
                  </a:solidFill>
                  <a:cs typeface="Arial" panose="020B0604020202020204" pitchFamily="34" charset="0"/>
                </a:rPr>
                <a:t> Programme of the European Union</a:t>
              </a:r>
            </a:p>
          </p:txBody>
        </p:sp>
      </p:grpSp>
      <p:cxnSp>
        <p:nvCxnSpPr>
          <p:cNvPr id="14" name="Straight Connector 13"/>
          <p:cNvCxnSpPr/>
          <p:nvPr userDrawn="1"/>
        </p:nvCxnSpPr>
        <p:spPr>
          <a:xfrm>
            <a:off x="7077880" y="172771"/>
            <a:ext cx="0" cy="131980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32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05" r:id="rId2"/>
    <p:sldLayoutId id="2147483814" r:id="rId3"/>
    <p:sldLayoutId id="214748381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kern="1200">
          <a:solidFill>
            <a:srgbClr val="0069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quineteurope.org/" TargetMode="External"/><Relationship Id="rId2" Type="http://schemas.openxmlformats.org/officeDocument/2006/relationships/hyperlink" Target="mailto:Anne.Gaspard@equineteurope.org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59533" y="1844824"/>
            <a:ext cx="8424936" cy="3204356"/>
          </a:xfrm>
        </p:spPr>
        <p:txBody>
          <a:bodyPr>
            <a:normAutofit/>
          </a:bodyPr>
          <a:lstStyle/>
          <a:p>
            <a:pPr algn="ctr"/>
            <a:r>
              <a:rPr lang="fr-BE" altLang="fr-F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</a:t>
            </a:r>
            <a:r>
              <a:rPr lang="fr-BE" alt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fr-BE" altLang="fr-F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fr-BE" alt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</a:t>
            </a:r>
            <a:br>
              <a:rPr lang="fr-BE" alt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BE" alt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EQUINET - </a:t>
            </a:r>
            <a:r>
              <a:rPr lang="fr-BE" altLang="fr-FR" sz="3200" b="1" dirty="0" smtClean="0"/>
              <a:t>EUROPEAN NETWORK</a:t>
            </a:r>
            <a:br>
              <a:rPr lang="fr-BE" altLang="fr-FR" sz="3200" b="1" dirty="0" smtClean="0"/>
            </a:br>
            <a:r>
              <a:rPr lang="fr-BE" altLang="fr-FR" sz="3200" b="1" dirty="0" smtClean="0"/>
              <a:t>OF EQUALITY BODIES</a:t>
            </a:r>
            <a:br>
              <a:rPr lang="fr-BE" altLang="fr-FR" sz="3200" b="1" dirty="0" smtClean="0"/>
            </a:br>
            <a:r>
              <a:rPr lang="fr-BE" altLang="fr-FR" sz="3200" dirty="0"/>
              <a:t/>
            </a:r>
            <a:br>
              <a:rPr lang="fr-BE" altLang="fr-FR" sz="3200" dirty="0"/>
            </a:br>
            <a:r>
              <a:rPr lang="fr-BE" altLang="fr-FR" sz="2400" dirty="0" smtClean="0"/>
              <a:t>Anne Gaspard</a:t>
            </a:r>
            <a:r>
              <a:rPr lang="fr-BE" altLang="fr-FR" sz="2400" dirty="0"/>
              <a:t/>
            </a:r>
            <a:br>
              <a:rPr lang="fr-BE" altLang="fr-FR" sz="2400" dirty="0"/>
            </a:br>
            <a:r>
              <a:rPr lang="fr-BE" altLang="fr-FR" sz="2400" dirty="0" err="1" smtClean="0"/>
              <a:t>Equinet</a:t>
            </a:r>
            <a:r>
              <a:rPr lang="fr-BE" altLang="fr-FR" sz="2400" dirty="0" smtClean="0"/>
              <a:t> </a:t>
            </a:r>
            <a:r>
              <a:rPr lang="fr-BE" altLang="fr-FR" sz="2400" dirty="0" err="1" smtClean="0"/>
              <a:t>Executive</a:t>
            </a:r>
            <a:r>
              <a:rPr lang="fr-BE" altLang="fr-FR" sz="2400" dirty="0" smtClean="0"/>
              <a:t> </a:t>
            </a:r>
            <a:r>
              <a:rPr lang="fr-BE" altLang="fr-FR" sz="2400" dirty="0" err="1" smtClean="0"/>
              <a:t>Director</a:t>
            </a:r>
            <a:r>
              <a:rPr lang="fr-BE" altLang="fr-FR" sz="2400" dirty="0" smtClean="0"/>
              <a:t> </a:t>
            </a:r>
            <a:r>
              <a:rPr lang="fr-BE" altLang="fr-FR" sz="2400" dirty="0"/>
              <a:t/>
            </a:r>
            <a:br>
              <a:rPr lang="fr-BE" altLang="fr-FR" sz="2400" dirty="0"/>
            </a:br>
            <a:endParaRPr lang="en-US" altLang="fr-FR" sz="2400" dirty="0" smtClean="0">
              <a:solidFill>
                <a:schemeClr val="accent2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158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13685"/>
              </p:ext>
            </p:extLst>
          </p:nvPr>
        </p:nvGraphicFramePr>
        <p:xfrm>
          <a:off x="457201" y="1844824"/>
          <a:ext cx="8229600" cy="4466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158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Standards for Equality Bodies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44057"/>
            <a:ext cx="7886700" cy="940927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Equinet’s</a:t>
            </a:r>
            <a:r>
              <a:rPr lang="en-US" b="1" dirty="0" smtClean="0"/>
              <a:t> Working Paper on Developing Standards for Equality Bodies</a:t>
            </a:r>
            <a:r>
              <a:rPr lang="en-US" b="1" i="1" dirty="0" smtClean="0"/>
              <a:t> </a:t>
            </a:r>
            <a:r>
              <a:rPr lang="en-US" dirty="0"/>
              <a:t>(</a:t>
            </a:r>
            <a:r>
              <a:rPr lang="en-US" dirty="0" smtClean="0"/>
              <a:t>15 June 2016)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759503673"/>
              </p:ext>
            </p:extLst>
          </p:nvPr>
        </p:nvGraphicFramePr>
        <p:xfrm>
          <a:off x="683568" y="3284984"/>
          <a:ext cx="7632848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70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886700" cy="525172"/>
          </a:xfrm>
        </p:spPr>
        <p:txBody>
          <a:bodyPr>
            <a:noAutofit/>
          </a:bodyPr>
          <a:lstStyle/>
          <a:p>
            <a:r>
              <a:rPr lang="en-US" b="1" dirty="0" smtClean="0"/>
              <a:t>Developing Standards for Equality Bodies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713755"/>
              </p:ext>
            </p:extLst>
          </p:nvPr>
        </p:nvGraphicFramePr>
        <p:xfrm>
          <a:off x="611560" y="1988840"/>
          <a:ext cx="7886700" cy="45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20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5517" y="3706911"/>
            <a:ext cx="9144000" cy="24391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00" b="1" kern="0" cap="all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538160" indent="-272654" algn="just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 b="1" kern="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265506" algn="just"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1" kern="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fr-FR" b="1" dirty="0"/>
              <a:t>EQUINET SECRETARIAT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fr-FR" dirty="0"/>
              <a:t>138 Rue Royale / </a:t>
            </a:r>
            <a:r>
              <a:rPr lang="en-GB" altLang="fr-FR" dirty="0" err="1"/>
              <a:t>Koningsstraat</a:t>
            </a:r>
            <a:r>
              <a:rPr lang="en-GB" altLang="fr-FR" dirty="0"/>
              <a:t>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fr-FR" dirty="0"/>
              <a:t>B-1000 Brussels, Belgium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fr-FR" b="1" dirty="0"/>
              <a:t>Tel: +32 (0)2 212 3182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fr-FR" u="sng" dirty="0" smtClean="0">
                <a:hlinkClick r:id="rId2"/>
              </a:rPr>
              <a:t>Anne.Gaspard@equineteurope.org</a:t>
            </a:r>
            <a:endParaRPr lang="en-GB" altLang="fr-FR" u="sng" dirty="0"/>
          </a:p>
          <a:p>
            <a:pPr marL="538160" indent="-272654" algn="just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 b="1" kern="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265507" algn="just"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 kern="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20131" y="2132856"/>
            <a:ext cx="4431506" cy="50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BE" sz="2700" b="1" kern="0" dirty="0">
                <a:solidFill>
                  <a:srgbClr val="FF0000"/>
                </a:solidFill>
                <a:latin typeface="Arial" pitchFamily="34"/>
                <a:cs typeface="Arial" pitchFamily="34"/>
                <a:hlinkClick r:id="rId3"/>
              </a:rPr>
              <a:t>www.equineteurope.org</a:t>
            </a:r>
            <a:endParaRPr lang="fr-BE" sz="2700" b="1" kern="0" dirty="0">
              <a:solidFill>
                <a:srgbClr val="FF0000"/>
              </a:solidFill>
              <a:latin typeface="Arial" pitchFamily="34"/>
              <a:cs typeface="Arial" pitchFamily="34"/>
            </a:endParaRPr>
          </a:p>
        </p:txBody>
      </p:sp>
      <p:pic>
        <p:nvPicPr>
          <p:cNvPr id="37892" name="Picture 4" descr="http://img3.wikia.nocookie.net/__cb20130408215021/warframe/images/archive/7/78/20130408220026!Facebook_logo(2)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3140968"/>
            <a:ext cx="731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051720" y="3290986"/>
            <a:ext cx="2101850" cy="415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100" b="1" kern="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EquinetEurope</a:t>
            </a:r>
            <a:endParaRPr lang="fr-BE" sz="2100" kern="0" dirty="0">
              <a:solidFill>
                <a:srgbClr val="000000"/>
              </a:solidFill>
            </a:endParaRPr>
          </a:p>
        </p:txBody>
      </p:sp>
      <p:pic>
        <p:nvPicPr>
          <p:cNvPr id="37894" name="Picture 2" descr="http://www.usaha.org/Portals/6/Images/twitter-logo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108" y="3184624"/>
            <a:ext cx="6429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868144" y="3290986"/>
            <a:ext cx="2363787" cy="4143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100" b="1" kern="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@</a:t>
            </a:r>
            <a:r>
              <a:rPr lang="en-GB" sz="2100" b="1" kern="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EquinetEurope</a:t>
            </a:r>
            <a:endParaRPr lang="fr-BE" sz="2100" kern="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31"/>
            <a:ext cx="914400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61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00808"/>
            <a:ext cx="8229600" cy="1000125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fr-FR" b="1" dirty="0" err="1" smtClean="0">
                <a:solidFill>
                  <a:srgbClr val="0D5597"/>
                </a:solidFill>
              </a:rPr>
              <a:t>Equinet</a:t>
            </a:r>
            <a:r>
              <a:rPr lang="en-GB" altLang="fr-FR" b="1" dirty="0" smtClean="0">
                <a:solidFill>
                  <a:srgbClr val="0D5597"/>
                </a:solidFill>
              </a:rPr>
              <a:t> – A brief history</a:t>
            </a:r>
            <a:r>
              <a:rPr lang="en-GB" altLang="fr-FR" sz="3600" dirty="0" smtClean="0">
                <a:solidFill>
                  <a:srgbClr val="0D5597"/>
                </a:solidFill>
              </a:rPr>
              <a:t> 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37524746"/>
              </p:ext>
            </p:extLst>
          </p:nvPr>
        </p:nvGraphicFramePr>
        <p:xfrm>
          <a:off x="467544" y="2780928"/>
          <a:ext cx="7992888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02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159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7" name="Title 1"/>
          <p:cNvSpPr>
            <a:spLocks/>
          </p:cNvSpPr>
          <p:nvPr/>
        </p:nvSpPr>
        <p:spPr bwMode="auto">
          <a:xfrm>
            <a:off x="457200" y="1473200"/>
            <a:ext cx="8229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altLang="fr-FR" sz="2400" b="1" dirty="0">
                <a:solidFill>
                  <a:srgbClr val="0D5597"/>
                </a:solidFill>
                <a:latin typeface="Arial" charset="0"/>
              </a:rPr>
              <a:t>Executive Board (2015-2017)</a:t>
            </a:r>
            <a:r>
              <a:rPr lang="en-US" altLang="fr-FR" sz="2400" dirty="0">
                <a:solidFill>
                  <a:srgbClr val="0D5597"/>
                </a:solidFill>
                <a:latin typeface="Arial" charset="0"/>
              </a:rPr>
              <a:t> </a:t>
            </a:r>
            <a:endParaRPr lang="en-US" sz="2400" b="1" u="sng" dirty="0">
              <a:solidFill>
                <a:srgbClr val="0D5597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-276225" y="946150"/>
            <a:ext cx="9144000" cy="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D5597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D5597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D5597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D5597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D559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D559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D559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D559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D5597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>
              <a:solidFill>
                <a:schemeClr val="tx1"/>
              </a:solidFill>
            </a:endParaRP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-276225" y="1274763"/>
            <a:ext cx="9144000" cy="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D5597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D5597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D5597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D5597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D5597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D5597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D5597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D5597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D5597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>
              <a:solidFill>
                <a:schemeClr val="tx1"/>
              </a:solidFill>
            </a:endParaRPr>
          </a:p>
        </p:txBody>
      </p:sp>
      <p:graphicFrame>
        <p:nvGraphicFramePr>
          <p:cNvPr id="7050" name="Group 9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661129"/>
              </p:ext>
            </p:extLst>
          </p:nvPr>
        </p:nvGraphicFramePr>
        <p:xfrm>
          <a:off x="396428" y="1827362"/>
          <a:ext cx="8471347" cy="501317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822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753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137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71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Kosana</a:t>
                      </a:r>
                      <a:r>
                        <a:rPr kumimoji="0" lang="en-US" sz="12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BEKER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Assistant to the Commissioner for Protection of Equality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Commissioner for Protection of Equality, Serbia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1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Evelyn COLLINS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Chair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Chief Executive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Equality Commission for Northern Ireland, UK (Northern Ireland)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0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Sarah BENICHOU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Head of ‘Access to Rights and Discriminations’ Unit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Defender of Rights, France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39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Anna BŁASZCZAK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Deputy Director of the Constitutional and International Law Department 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Human Rights Defender, Poland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0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Patrick CHARLIER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Co-Director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Unia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en-US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Interfederal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Centre for Equal Opportunities, Belgium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5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Sandra KONSTATZKY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Deputy Director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Ombud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for Equal Treatment, Austria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06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Elisabeth LIER HAUGSETH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Head of Law Enforcement Department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The Equality and Anti-Discrimination </a:t>
                      </a:r>
                      <a:r>
                        <a:rPr kumimoji="0" lang="en-US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Ombud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, Norway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740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Kalliopi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LYKOVARDI</a:t>
                      </a:r>
                      <a:endParaRPr kumimoji="0" lang="en-US" sz="1200" b="1" i="1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Coordinator of Anti-Discrimination Unit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Greek Ombudsman, Greece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06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Petr POLAK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Head of the Division of Equal Treatment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Public Defender of Rights, Czech Republic</a:t>
                      </a:r>
                    </a:p>
                  </a:txBody>
                  <a:tcPr marL="91433" marR="91433" marT="45715" marB="45715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868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2060848"/>
            <a:ext cx="7772400" cy="863550"/>
          </a:xfrm>
        </p:spPr>
        <p:txBody>
          <a:bodyPr/>
          <a:lstStyle/>
          <a:p>
            <a:pPr algn="ctr" eaLnBrk="1" hangingPunct="1"/>
            <a:r>
              <a:rPr lang="en-GB" altLang="fr-FR" b="1" dirty="0" err="1" smtClean="0">
                <a:solidFill>
                  <a:srgbClr val="0D5597"/>
                </a:solidFill>
              </a:rPr>
              <a:t>Equinet’s</a:t>
            </a:r>
            <a:r>
              <a:rPr lang="en-GB" altLang="fr-FR" b="1" dirty="0" smtClean="0">
                <a:solidFill>
                  <a:srgbClr val="0D5597"/>
                </a:solidFill>
              </a:rPr>
              <a:t> Mission</a:t>
            </a:r>
            <a:r>
              <a:rPr lang="en-GB" altLang="fr-FR" sz="3600" dirty="0" smtClean="0">
                <a:solidFill>
                  <a:srgbClr val="0D5597"/>
                </a:solidFill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1785" y="3212976"/>
            <a:ext cx="8060432" cy="2808312"/>
          </a:xfrm>
        </p:spPr>
        <p:txBody>
          <a:bodyPr>
            <a:normAutofit/>
          </a:bodyPr>
          <a:lstStyle/>
          <a:p>
            <a:pPr marL="179388" lvl="1" indent="0" algn="ctr">
              <a:lnSpc>
                <a:spcPct val="90000"/>
              </a:lnSpc>
              <a:buFontTx/>
              <a:buNone/>
            </a:pPr>
            <a:r>
              <a:rPr lang="en-US" altLang="fr-FR" sz="2200" b="1" i="1" dirty="0" smtClean="0"/>
              <a:t>‘</a:t>
            </a:r>
            <a:r>
              <a:rPr lang="en-US" altLang="fr-FR" sz="2200" b="1" i="1" dirty="0" err="1" smtClean="0"/>
              <a:t>Equinet</a:t>
            </a:r>
            <a:r>
              <a:rPr lang="en-US" altLang="fr-FR" sz="2200" b="1" i="1" dirty="0" smtClean="0"/>
              <a:t> is the European Network of Equality Bodies.</a:t>
            </a:r>
          </a:p>
          <a:p>
            <a:pPr marL="179388" lvl="1" indent="0" algn="ctr">
              <a:lnSpc>
                <a:spcPct val="90000"/>
              </a:lnSpc>
              <a:buFontTx/>
              <a:buNone/>
            </a:pPr>
            <a:r>
              <a:rPr lang="en-US" altLang="fr-FR" sz="2200" b="1" i="1" dirty="0" smtClean="0"/>
              <a:t>The Network promotes equality in Europe through supporting and enabling the work of national equality bodies. </a:t>
            </a:r>
          </a:p>
          <a:p>
            <a:pPr marL="179388" lvl="1" indent="0" algn="ctr">
              <a:lnSpc>
                <a:spcPct val="90000"/>
              </a:lnSpc>
              <a:buFontTx/>
              <a:buNone/>
            </a:pPr>
            <a:r>
              <a:rPr lang="en-US" altLang="fr-FR" sz="2200" b="1" i="1" dirty="0" smtClean="0"/>
              <a:t>It supports equality bodies to be independent and effective as valuable catalysts for more equal societies’.</a:t>
            </a:r>
            <a:endParaRPr lang="en-GB" altLang="fr-FR" sz="2200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158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56792"/>
            <a:ext cx="8229600" cy="1000125"/>
          </a:xfrm>
        </p:spPr>
        <p:txBody>
          <a:bodyPr/>
          <a:lstStyle/>
          <a:p>
            <a:pPr eaLnBrk="1" hangingPunct="1"/>
            <a:r>
              <a:rPr lang="en-GB" altLang="fr-FR" b="1" dirty="0" smtClean="0">
                <a:solidFill>
                  <a:srgbClr val="0D5597"/>
                </a:solidFill>
              </a:rPr>
              <a:t>Equinet Members</a:t>
            </a:r>
            <a:r>
              <a:rPr lang="en-GB" altLang="fr-FR" dirty="0" smtClean="0">
                <a:solidFill>
                  <a:srgbClr val="0D5597"/>
                </a:solidFill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420889"/>
            <a:ext cx="8229600" cy="3024336"/>
          </a:xfrm>
        </p:spPr>
        <p:txBody>
          <a:bodyPr/>
          <a:lstStyle/>
          <a:p>
            <a:r>
              <a:rPr lang="en-GB" altLang="fr-FR" sz="2400" b="1" dirty="0" smtClean="0"/>
              <a:t>Network of specialised equality bodies </a:t>
            </a:r>
            <a:r>
              <a:rPr lang="en-GB" altLang="fr-FR" sz="2400" dirty="0" smtClean="0"/>
              <a:t>(45 members from 33 European countries) </a:t>
            </a:r>
          </a:p>
          <a:p>
            <a:r>
              <a:rPr lang="en-GB" altLang="fr-FR" sz="2400" dirty="0" smtClean="0"/>
              <a:t>Specialised equality bodies on the basis of </a:t>
            </a:r>
            <a:r>
              <a:rPr lang="en-GB" altLang="fr-FR" sz="2400" b="1" dirty="0" smtClean="0"/>
              <a:t>EC Equal Treatment Directives (2000/43/EC; 2004/113/EC; 2006/54/EC)</a:t>
            </a:r>
            <a:endParaRPr lang="en-GB" altLang="fr-FR" sz="2400" dirty="0" smtClean="0"/>
          </a:p>
          <a:p>
            <a:r>
              <a:rPr lang="en-GB" altLang="fr-FR" sz="2400" b="1" dirty="0" smtClean="0"/>
              <a:t>Diversity among national equality bodies </a:t>
            </a:r>
            <a:r>
              <a:rPr lang="en-GB" altLang="fr-FR" sz="2400" dirty="0" smtClean="0"/>
              <a:t>in terms of size, mandate, grounds, structure and experience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158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1" y="1554099"/>
            <a:ext cx="8229600" cy="1000125"/>
          </a:xfrm>
        </p:spPr>
        <p:txBody>
          <a:bodyPr/>
          <a:lstStyle/>
          <a:p>
            <a:pPr eaLnBrk="1" hangingPunct="1"/>
            <a:r>
              <a:rPr lang="en-GB" altLang="fr-FR" sz="3200" b="1" dirty="0" smtClean="0">
                <a:solidFill>
                  <a:srgbClr val="0D5597"/>
                </a:solidFill>
              </a:rPr>
              <a:t>Functions of Equality Bodies</a:t>
            </a:r>
            <a:r>
              <a:rPr lang="en-GB" altLang="fr-FR" dirty="0" smtClean="0">
                <a:solidFill>
                  <a:srgbClr val="0D5597"/>
                </a:solidFill>
              </a:rPr>
              <a:t> 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55159572"/>
              </p:ext>
            </p:extLst>
          </p:nvPr>
        </p:nvGraphicFramePr>
        <p:xfrm>
          <a:off x="457201" y="2420888"/>
          <a:ext cx="8229600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158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1612720"/>
            <a:ext cx="7772400" cy="719857"/>
          </a:xfrm>
        </p:spPr>
        <p:txBody>
          <a:bodyPr/>
          <a:lstStyle/>
          <a:p>
            <a:pPr eaLnBrk="1" hangingPunct="1"/>
            <a:r>
              <a:rPr lang="en-GB" altLang="fr-FR" b="1" dirty="0" smtClean="0">
                <a:solidFill>
                  <a:srgbClr val="0D5597"/>
                </a:solidFill>
              </a:rPr>
              <a:t>Objectives of Equinet</a:t>
            </a:r>
            <a:r>
              <a:rPr lang="en-GB" altLang="fr-FR" dirty="0" smtClean="0">
                <a:solidFill>
                  <a:srgbClr val="0D5597"/>
                </a:solidFill>
              </a:rPr>
              <a:t> 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01183039"/>
              </p:ext>
            </p:extLst>
          </p:nvPr>
        </p:nvGraphicFramePr>
        <p:xfrm>
          <a:off x="611560" y="2276872"/>
          <a:ext cx="77724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158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0728" y="1700808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Types of Mandates</a:t>
            </a:r>
            <a:endParaRPr lang="en-US" sz="2800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40228114"/>
              </p:ext>
            </p:extLst>
          </p:nvPr>
        </p:nvGraphicFramePr>
        <p:xfrm>
          <a:off x="755576" y="2420888"/>
          <a:ext cx="7704856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0728" y="3861048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Types of Functions</a:t>
            </a:r>
            <a:endParaRPr lang="en-US" sz="2800" b="1" dirty="0">
              <a:solidFill>
                <a:schemeClr val="tx2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96420"/>
              </p:ext>
            </p:extLst>
          </p:nvPr>
        </p:nvGraphicFramePr>
        <p:xfrm>
          <a:off x="971600" y="4581128"/>
          <a:ext cx="7353984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35642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1" y="1196752"/>
            <a:ext cx="8229600" cy="1000125"/>
          </a:xfrm>
        </p:spPr>
        <p:txBody>
          <a:bodyPr/>
          <a:lstStyle/>
          <a:p>
            <a:pPr eaLnBrk="1" hangingPunct="1"/>
            <a:r>
              <a:rPr lang="en-GB" altLang="fr-FR" b="1" dirty="0" smtClean="0">
                <a:solidFill>
                  <a:srgbClr val="0D5597"/>
                </a:solidFill>
              </a:rPr>
              <a:t>Mandates of </a:t>
            </a:r>
            <a:r>
              <a:rPr lang="en-GB" altLang="fr-FR" b="1" dirty="0" err="1" smtClean="0">
                <a:solidFill>
                  <a:srgbClr val="0D5597"/>
                </a:solidFill>
              </a:rPr>
              <a:t>Equinet</a:t>
            </a:r>
            <a:r>
              <a:rPr lang="en-GB" altLang="fr-FR" b="1" dirty="0" smtClean="0">
                <a:solidFill>
                  <a:srgbClr val="0D5597"/>
                </a:solidFill>
              </a:rPr>
              <a:t> Members</a:t>
            </a:r>
            <a:r>
              <a:rPr lang="en-GB" altLang="fr-FR" sz="3600" dirty="0" smtClean="0">
                <a:solidFill>
                  <a:srgbClr val="0D5597"/>
                </a:solidFill>
              </a:rPr>
              <a:t> 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526878"/>
              </p:ext>
            </p:extLst>
          </p:nvPr>
        </p:nvGraphicFramePr>
        <p:xfrm>
          <a:off x="611561" y="1916832"/>
          <a:ext cx="7920880" cy="46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158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quinet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QUINET TEMPLATE SLIDE 2014" id="{4FF21F0C-26FB-42D4-B7E0-78CC8AEB3488}" vid="{EC90B39B-D1C7-44E4-8E15-7F597FCFA3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Equinte Presentation Template 2">
    <a:dk1>
      <a:srgbClr val="000000"/>
    </a:dk1>
    <a:lt1>
      <a:srgbClr val="FFFFFF"/>
    </a:lt1>
    <a:dk2>
      <a:srgbClr val="000000"/>
    </a:dk2>
    <a:lt2>
      <a:srgbClr val="969696"/>
    </a:lt2>
    <a:accent1>
      <a:srgbClr val="FBDF53"/>
    </a:accent1>
    <a:accent2>
      <a:srgbClr val="FF9966"/>
    </a:accent2>
    <a:accent3>
      <a:srgbClr val="FFFFFF"/>
    </a:accent3>
    <a:accent4>
      <a:srgbClr val="000000"/>
    </a:accent4>
    <a:accent5>
      <a:srgbClr val="FDECB3"/>
    </a:accent5>
    <a:accent6>
      <a:srgbClr val="E78A5C"/>
    </a:accent6>
    <a:hlink>
      <a:srgbClr val="CC3300"/>
    </a:hlink>
    <a:folHlink>
      <a:srgbClr val="996600"/>
    </a:folHlink>
  </a:clrScheme>
  <a:fontScheme name="1_Equinte Presentation Templat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1_Equinte Presentation Template 2">
    <a:dk1>
      <a:srgbClr val="000000"/>
    </a:dk1>
    <a:lt1>
      <a:srgbClr val="FFFFFF"/>
    </a:lt1>
    <a:dk2>
      <a:srgbClr val="000000"/>
    </a:dk2>
    <a:lt2>
      <a:srgbClr val="969696"/>
    </a:lt2>
    <a:accent1>
      <a:srgbClr val="FBDF53"/>
    </a:accent1>
    <a:accent2>
      <a:srgbClr val="FF9966"/>
    </a:accent2>
    <a:accent3>
      <a:srgbClr val="FFFFFF"/>
    </a:accent3>
    <a:accent4>
      <a:srgbClr val="000000"/>
    </a:accent4>
    <a:accent5>
      <a:srgbClr val="FDECB3"/>
    </a:accent5>
    <a:accent6>
      <a:srgbClr val="E78A5C"/>
    </a:accent6>
    <a:hlink>
      <a:srgbClr val="CC3300"/>
    </a:hlink>
    <a:folHlink>
      <a:srgbClr val="996600"/>
    </a:folHlink>
  </a:clrScheme>
  <a:fontScheme name="1_Equinte Presentation Templat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7384</TotalTime>
  <Words>664</Words>
  <Application>Microsoft Office PowerPoint</Application>
  <PresentationFormat>On-screen Show (4:3)</PresentationFormat>
  <Paragraphs>119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굴림</vt:lpstr>
      <vt:lpstr>Arial</vt:lpstr>
      <vt:lpstr>Calibri</vt:lpstr>
      <vt:lpstr>Times New Roman</vt:lpstr>
      <vt:lpstr>Equinet 2014</vt:lpstr>
      <vt:lpstr>Role and work of EQUINET - EUROPEAN NETWORK OF EQUALITY BODIES  Anne Gaspard Equinet Executive Director  </vt:lpstr>
      <vt:lpstr>Equinet – A brief history </vt:lpstr>
      <vt:lpstr>PowerPoint Presentation</vt:lpstr>
      <vt:lpstr>Equinet’s Mission </vt:lpstr>
      <vt:lpstr>Equinet Members </vt:lpstr>
      <vt:lpstr>Functions of Equality Bodies </vt:lpstr>
      <vt:lpstr>Objectives of Equinet </vt:lpstr>
      <vt:lpstr>PowerPoint Presentation</vt:lpstr>
      <vt:lpstr>Mandates of Equinet Members </vt:lpstr>
      <vt:lpstr>PowerPoint Presentation</vt:lpstr>
      <vt:lpstr>Standards for Equality Bodies</vt:lpstr>
      <vt:lpstr>Developing Standards for Equality Bodies</vt:lpstr>
      <vt:lpstr>PowerPoint Presentation</vt:lpstr>
    </vt:vector>
  </TitlesOfParts>
  <Company>CECLR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CGKR</dc:creator>
  <cp:lastModifiedBy>Anne Gaspard</cp:lastModifiedBy>
  <cp:revision>772</cp:revision>
  <cp:lastPrinted>2016-01-21T10:19:39Z</cp:lastPrinted>
  <dcterms:created xsi:type="dcterms:W3CDTF">2008-04-03T10:42:01Z</dcterms:created>
  <dcterms:modified xsi:type="dcterms:W3CDTF">2016-09-07T04:45:31Z</dcterms:modified>
</cp:coreProperties>
</file>