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11" r:id="rId1"/>
  </p:sldMasterIdLst>
  <p:notesMasterIdLst>
    <p:notesMasterId r:id="rId12"/>
  </p:notesMasterIdLst>
  <p:handoutMasterIdLst>
    <p:handoutMasterId r:id="rId13"/>
  </p:handoutMasterIdLst>
  <p:sldIdLst>
    <p:sldId id="282" r:id="rId2"/>
    <p:sldId id="299" r:id="rId3"/>
    <p:sldId id="337" r:id="rId4"/>
    <p:sldId id="336" r:id="rId5"/>
    <p:sldId id="316" r:id="rId6"/>
    <p:sldId id="332" r:id="rId7"/>
    <p:sldId id="333" r:id="rId8"/>
    <p:sldId id="335" r:id="rId9"/>
    <p:sldId id="334" r:id="rId10"/>
    <p:sldId id="331" r:id="rId11"/>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86" userDrawn="1">
          <p15:clr>
            <a:srgbClr val="A4A3A4"/>
          </p15:clr>
        </p15:guide>
        <p15:guide id="2" pos="2188" userDrawn="1">
          <p15:clr>
            <a:srgbClr val="A4A3A4"/>
          </p15:clr>
        </p15:guide>
        <p15:guide id="3" orient="horz" pos="3132" userDrawn="1">
          <p15:clr>
            <a:srgbClr val="A4A3A4"/>
          </p15:clr>
        </p15:guide>
        <p15:guide id="4" pos="2144" userDrawn="1">
          <p15:clr>
            <a:srgbClr val="A4A3A4"/>
          </p15:clr>
        </p15:guide>
        <p15:guide id="5" orient="horz" pos="3182">
          <p15:clr>
            <a:srgbClr val="A4A3A4"/>
          </p15:clr>
        </p15:guide>
        <p15:guide id="6" orient="horz" pos="3128">
          <p15:clr>
            <a:srgbClr val="A4A3A4"/>
          </p15:clr>
        </p15:guide>
        <p15:guide id="7" pos="2185">
          <p15:clr>
            <a:srgbClr val="A4A3A4"/>
          </p15:clr>
        </p15:guide>
        <p15:guide id="8"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5597"/>
    <a:srgbClr val="4343FF"/>
    <a:srgbClr val="3366FF"/>
    <a:srgbClr val="F0F4FA"/>
    <a:srgbClr val="0D55B5"/>
    <a:srgbClr val="0D55CC"/>
    <a:srgbClr val="3366CC"/>
    <a:srgbClr val="F631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9" autoAdjust="0"/>
    <p:restoredTop sz="71380" autoAdjust="0"/>
  </p:normalViewPr>
  <p:slideViewPr>
    <p:cSldViewPr>
      <p:cViewPr varScale="1">
        <p:scale>
          <a:sx n="38" d="100"/>
          <a:sy n="38" d="100"/>
        </p:scale>
        <p:origin x="163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118" y="-78"/>
      </p:cViewPr>
      <p:guideLst>
        <p:guide orient="horz" pos="3186"/>
        <p:guide pos="2188"/>
        <p:guide orient="horz" pos="3132"/>
        <p:guide pos="2144"/>
        <p:guide orient="horz" pos="3182"/>
        <p:guide orient="horz" pos="3128"/>
        <p:guide pos="218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3"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l" defTabSz="911593" eaLnBrk="0" hangingPunct="0">
              <a:defRPr sz="1200">
                <a:latin typeface="Arial" charset="0"/>
              </a:defRPr>
            </a:lvl1pPr>
          </a:lstStyle>
          <a:p>
            <a:pPr>
              <a:defRPr/>
            </a:pPr>
            <a:endParaRPr lang="en-US"/>
          </a:p>
        </p:txBody>
      </p:sp>
      <p:sp>
        <p:nvSpPr>
          <p:cNvPr id="38915" name="Rectangle 3"/>
          <p:cNvSpPr>
            <a:spLocks noGrp="1" noChangeArrowheads="1"/>
          </p:cNvSpPr>
          <p:nvPr>
            <p:ph type="dt" sz="quarter" idx="1"/>
          </p:nvPr>
        </p:nvSpPr>
        <p:spPr bwMode="auto">
          <a:xfrm>
            <a:off x="3849959"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r" defTabSz="911593" eaLnBrk="0" hangingPunct="0">
              <a:defRPr sz="1200">
                <a:latin typeface="Arial" charset="0"/>
              </a:defRPr>
            </a:lvl1pPr>
          </a:lstStyle>
          <a:p>
            <a:pPr>
              <a:defRPr/>
            </a:pPr>
            <a:fld id="{97C9A930-3D82-4233-8EAB-5C3726FE0E63}" type="datetimeFigureOut">
              <a:rPr lang="en-US"/>
              <a:pPr>
                <a:defRPr/>
              </a:pPr>
              <a:t>9/6/2016</a:t>
            </a:fld>
            <a:endParaRPr lang="en-US"/>
          </a:p>
        </p:txBody>
      </p:sp>
      <p:sp>
        <p:nvSpPr>
          <p:cNvPr id="38916" name="Rectangle 4"/>
          <p:cNvSpPr>
            <a:spLocks noGrp="1" noChangeArrowheads="1"/>
          </p:cNvSpPr>
          <p:nvPr>
            <p:ph type="ftr" sz="quarter" idx="2"/>
          </p:nvPr>
        </p:nvSpPr>
        <p:spPr bwMode="auto">
          <a:xfrm>
            <a:off x="3"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l" defTabSz="911593" eaLnBrk="0" hangingPunct="0">
              <a:defRPr sz="1200">
                <a:latin typeface="Arial" charset="0"/>
              </a:defRPr>
            </a:lvl1pPr>
          </a:lstStyle>
          <a:p>
            <a:pPr>
              <a:defRPr/>
            </a:pPr>
            <a:endParaRPr lang="en-US"/>
          </a:p>
        </p:txBody>
      </p:sp>
      <p:sp>
        <p:nvSpPr>
          <p:cNvPr id="38917" name="Rectangle 5"/>
          <p:cNvSpPr>
            <a:spLocks noGrp="1" noChangeArrowheads="1"/>
          </p:cNvSpPr>
          <p:nvPr>
            <p:ph type="sldNum" sz="quarter" idx="3"/>
          </p:nvPr>
        </p:nvSpPr>
        <p:spPr bwMode="auto">
          <a:xfrm>
            <a:off x="3849959"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r" defTabSz="911593">
              <a:defRPr sz="1200"/>
            </a:lvl1pPr>
          </a:lstStyle>
          <a:p>
            <a:fld id="{7152EC30-C6F6-4C7A-9200-C77E372E3147}" type="slidenum">
              <a:rPr lang="en-US" altLang="en-US"/>
              <a:pPr/>
              <a:t>‹#›</a:t>
            </a:fld>
            <a:endParaRPr lang="en-US" altLang="en-US"/>
          </a:p>
        </p:txBody>
      </p:sp>
    </p:spTree>
    <p:extLst>
      <p:ext uri="{BB962C8B-B14F-4D97-AF65-F5344CB8AC3E}">
        <p14:creationId xmlns:p14="http://schemas.microsoft.com/office/powerpoint/2010/main" val="1316711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3"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l" defTabSz="911593" eaLnBrk="1" hangingPunct="1">
              <a:defRPr sz="1200">
                <a:latin typeface="Arial" charset="0"/>
              </a:defRPr>
            </a:lvl1pPr>
          </a:lstStyle>
          <a:p>
            <a:pPr>
              <a:defRPr/>
            </a:pPr>
            <a:endParaRPr lang="en-US"/>
          </a:p>
        </p:txBody>
      </p:sp>
      <p:sp>
        <p:nvSpPr>
          <p:cNvPr id="3" name="Date Placeholder 2"/>
          <p:cNvSpPr>
            <a:spLocks noGrp="1"/>
          </p:cNvSpPr>
          <p:nvPr>
            <p:ph type="dt" idx="1"/>
          </p:nvPr>
        </p:nvSpPr>
        <p:spPr bwMode="auto">
          <a:xfrm>
            <a:off x="3849959"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r" defTabSz="911593" eaLnBrk="1" hangingPunct="1">
              <a:defRPr sz="1200">
                <a:latin typeface="Arial" charset="0"/>
              </a:defRPr>
            </a:lvl1pPr>
          </a:lstStyle>
          <a:p>
            <a:pPr>
              <a:defRPr/>
            </a:pPr>
            <a:fld id="{D0C1F78F-846B-4EB3-8FB9-267B5DDFFB8A}" type="datetimeFigureOut">
              <a:rPr lang="en-US"/>
              <a:pPr>
                <a:defRPr/>
              </a:pPr>
              <a:t>9/6/2016</a:t>
            </a:fld>
            <a:endParaRPr lang="en-US"/>
          </a:p>
        </p:txBody>
      </p:sp>
      <p:sp>
        <p:nvSpPr>
          <p:cNvPr id="4" name="Slide Image Placeholder 3"/>
          <p:cNvSpPr>
            <a:spLocks noGrp="1" noRot="1" noChangeAspect="1"/>
          </p:cNvSpPr>
          <p:nvPr>
            <p:ph type="sldImg" idx="2"/>
          </p:nvPr>
        </p:nvSpPr>
        <p:spPr>
          <a:xfrm>
            <a:off x="1933575" y="77788"/>
            <a:ext cx="2503488" cy="1876425"/>
          </a:xfrm>
          <a:prstGeom prst="rect">
            <a:avLst/>
          </a:prstGeom>
          <a:noFill/>
          <a:ln w="12700">
            <a:solidFill>
              <a:prstClr val="black"/>
            </a:solidFill>
          </a:ln>
        </p:spPr>
        <p:txBody>
          <a:bodyPr vert="horz" lIns="90059" tIns="45029" rIns="90059" bIns="45029" rtlCol="0" anchor="ctr"/>
          <a:lstStyle/>
          <a:p>
            <a:pPr lvl="0"/>
            <a:endParaRPr lang="en-US" noProof="0"/>
          </a:p>
        </p:txBody>
      </p:sp>
      <p:sp>
        <p:nvSpPr>
          <p:cNvPr id="5" name="Notes Placeholder 4"/>
          <p:cNvSpPr>
            <a:spLocks noGrp="1"/>
          </p:cNvSpPr>
          <p:nvPr>
            <p:ph type="body" sz="quarter" idx="3"/>
          </p:nvPr>
        </p:nvSpPr>
        <p:spPr bwMode="auto">
          <a:xfrm>
            <a:off x="680246" y="2382964"/>
            <a:ext cx="5437188" cy="8897666"/>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3"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l" defTabSz="911593"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bwMode="auto">
          <a:xfrm>
            <a:off x="3849959"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r" defTabSz="911593" eaLnBrk="1" hangingPunct="1">
              <a:defRPr sz="1200"/>
            </a:lvl1pPr>
          </a:lstStyle>
          <a:p>
            <a:fld id="{705D7CF0-8488-466C-8172-7BBE674D849A}" type="slidenum">
              <a:rPr lang="en-US" altLang="en-US"/>
              <a:pPr/>
              <a:t>‹#›</a:t>
            </a:fld>
            <a:endParaRPr lang="en-US" altLang="en-US"/>
          </a:p>
        </p:txBody>
      </p:sp>
    </p:spTree>
    <p:extLst>
      <p:ext uri="{BB962C8B-B14F-4D97-AF65-F5344CB8AC3E}">
        <p14:creationId xmlns:p14="http://schemas.microsoft.com/office/powerpoint/2010/main" val="34360048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3539" indent="-223539">
              <a:spcBef>
                <a:spcPct val="0"/>
              </a:spcBef>
            </a:pPr>
            <a:endParaRPr lang="nl-NL" altLang="fr-FR" sz="1400">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593">
              <a:defRPr>
                <a:solidFill>
                  <a:schemeClr val="tx1"/>
                </a:solidFill>
                <a:latin typeface="Arial" panose="020B0604020202020204" pitchFamily="34" charset="0"/>
              </a:defRPr>
            </a:lvl1pPr>
            <a:lvl2pPr marL="741956" indent="-285368" defTabSz="911593">
              <a:defRPr>
                <a:solidFill>
                  <a:schemeClr val="tx1"/>
                </a:solidFill>
                <a:latin typeface="Arial" panose="020B0604020202020204" pitchFamily="34" charset="0"/>
              </a:defRPr>
            </a:lvl2pPr>
            <a:lvl3pPr marL="1141472" indent="-228294" defTabSz="911593">
              <a:defRPr>
                <a:solidFill>
                  <a:schemeClr val="tx1"/>
                </a:solidFill>
                <a:latin typeface="Arial" panose="020B0604020202020204" pitchFamily="34" charset="0"/>
              </a:defRPr>
            </a:lvl3pPr>
            <a:lvl4pPr marL="1598061" indent="-228294" defTabSz="911593">
              <a:defRPr>
                <a:solidFill>
                  <a:schemeClr val="tx1"/>
                </a:solidFill>
                <a:latin typeface="Arial" panose="020B0604020202020204" pitchFamily="34" charset="0"/>
              </a:defRPr>
            </a:lvl4pPr>
            <a:lvl5pPr marL="2054649" indent="-228294" defTabSz="911593">
              <a:defRPr>
                <a:solidFill>
                  <a:schemeClr val="tx1"/>
                </a:solidFill>
                <a:latin typeface="Arial" panose="020B0604020202020204" pitchFamily="34" charset="0"/>
              </a:defRPr>
            </a:lvl5pPr>
            <a:lvl6pPr marL="2511238" indent="-228294" defTabSz="911593" eaLnBrk="0" fontAlgn="base" hangingPunct="0">
              <a:spcBef>
                <a:spcPct val="0"/>
              </a:spcBef>
              <a:spcAft>
                <a:spcPct val="0"/>
              </a:spcAft>
              <a:defRPr>
                <a:solidFill>
                  <a:schemeClr val="tx1"/>
                </a:solidFill>
                <a:latin typeface="Arial" panose="020B0604020202020204" pitchFamily="34" charset="0"/>
              </a:defRPr>
            </a:lvl6pPr>
            <a:lvl7pPr marL="2967828" indent="-228294" defTabSz="911593" eaLnBrk="0" fontAlgn="base" hangingPunct="0">
              <a:spcBef>
                <a:spcPct val="0"/>
              </a:spcBef>
              <a:spcAft>
                <a:spcPct val="0"/>
              </a:spcAft>
              <a:defRPr>
                <a:solidFill>
                  <a:schemeClr val="tx1"/>
                </a:solidFill>
                <a:latin typeface="Arial" panose="020B0604020202020204" pitchFamily="34" charset="0"/>
              </a:defRPr>
            </a:lvl7pPr>
            <a:lvl8pPr marL="3424416" indent="-228294" defTabSz="911593" eaLnBrk="0" fontAlgn="base" hangingPunct="0">
              <a:spcBef>
                <a:spcPct val="0"/>
              </a:spcBef>
              <a:spcAft>
                <a:spcPct val="0"/>
              </a:spcAft>
              <a:defRPr>
                <a:solidFill>
                  <a:schemeClr val="tx1"/>
                </a:solidFill>
                <a:latin typeface="Arial" panose="020B0604020202020204" pitchFamily="34" charset="0"/>
              </a:defRPr>
            </a:lvl8pPr>
            <a:lvl9pPr marL="3881005" indent="-228294" defTabSz="911593" eaLnBrk="0" fontAlgn="base" hangingPunct="0">
              <a:spcBef>
                <a:spcPct val="0"/>
              </a:spcBef>
              <a:spcAft>
                <a:spcPct val="0"/>
              </a:spcAft>
              <a:defRPr>
                <a:solidFill>
                  <a:schemeClr val="tx1"/>
                </a:solidFill>
                <a:latin typeface="Arial" panose="020B0604020202020204" pitchFamily="34" charset="0"/>
              </a:defRPr>
            </a:lvl9pPr>
          </a:lstStyle>
          <a:p>
            <a:fld id="{F52F60E5-376D-4BCE-8BB1-CE9ADFD908BC}" type="slidenum">
              <a:rPr lang="en-US" altLang="fr-FR"/>
              <a:pPr/>
              <a:t>1</a:t>
            </a:fld>
            <a:endParaRPr lang="en-US" altLang="fr-FR"/>
          </a:p>
        </p:txBody>
      </p:sp>
    </p:spTree>
    <p:extLst>
      <p:ext uri="{BB962C8B-B14F-4D97-AF65-F5344CB8AC3E}">
        <p14:creationId xmlns:p14="http://schemas.microsoft.com/office/powerpoint/2010/main" val="63284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6960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7923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fr-FR" dirty="0" err="1">
                <a:latin typeface="Arial" panose="020B0604020202020204" pitchFamily="34" charset="0"/>
                <a:cs typeface="Arial" panose="020B0604020202020204" pitchFamily="34" charset="0"/>
              </a:rPr>
              <a:t>Functions</a:t>
            </a:r>
            <a:r>
              <a:rPr lang="nl-NL" altLang="fr-FR" baseline="0" dirty="0">
                <a:latin typeface="Arial" panose="020B0604020202020204" pitchFamily="34" charset="0"/>
                <a:cs typeface="Arial" panose="020B0604020202020204" pitchFamily="34" charset="0"/>
              </a:rPr>
              <a:t> for </a:t>
            </a:r>
            <a:r>
              <a:rPr lang="nl-NL" altLang="fr-FR" baseline="0" dirty="0" err="1">
                <a:latin typeface="Arial" panose="020B0604020202020204" pitchFamily="34" charset="0"/>
                <a:cs typeface="Arial" panose="020B0604020202020204" pitchFamily="34" charset="0"/>
              </a:rPr>
              <a:t>Equality</a:t>
            </a:r>
            <a:r>
              <a:rPr lang="nl-NL" altLang="fr-FR" baseline="0" dirty="0">
                <a:latin typeface="Arial" panose="020B0604020202020204" pitchFamily="34" charset="0"/>
                <a:cs typeface="Arial" panose="020B0604020202020204" pitchFamily="34" charset="0"/>
              </a:rPr>
              <a:t> </a:t>
            </a:r>
            <a:r>
              <a:rPr lang="nl-NL" altLang="fr-FR" baseline="0" dirty="0" err="1">
                <a:latin typeface="Arial" panose="020B0604020202020204" pitchFamily="34" charset="0"/>
                <a:cs typeface="Arial" panose="020B0604020202020204" pitchFamily="34" charset="0"/>
              </a:rPr>
              <a:t>Bodies</a:t>
            </a:r>
            <a:r>
              <a:rPr lang="nl-NL" altLang="fr-FR" baseline="0" dirty="0">
                <a:latin typeface="Arial" panose="020B0604020202020204" pitchFamily="34" charset="0"/>
                <a:cs typeface="Arial" panose="020B0604020202020204" pitchFamily="34" charset="0"/>
              </a:rPr>
              <a:t> </a:t>
            </a:r>
            <a:r>
              <a:rPr lang="nl-NL" altLang="fr-FR" baseline="0" dirty="0" err="1">
                <a:latin typeface="Arial" panose="020B0604020202020204" pitchFamily="34" charset="0"/>
                <a:cs typeface="Arial" panose="020B0604020202020204" pitchFamily="34" charset="0"/>
              </a:rPr>
              <a:t>laid</a:t>
            </a:r>
            <a:r>
              <a:rPr lang="nl-NL" altLang="fr-FR" baseline="0" dirty="0">
                <a:latin typeface="Arial" panose="020B0604020202020204" pitchFamily="34" charset="0"/>
                <a:cs typeface="Arial" panose="020B0604020202020204" pitchFamily="34" charset="0"/>
              </a:rPr>
              <a:t> in relevant EC </a:t>
            </a:r>
            <a:r>
              <a:rPr lang="nl-NL" altLang="fr-FR" baseline="0" dirty="0" err="1">
                <a:latin typeface="Arial" panose="020B0604020202020204" pitchFamily="34" charset="0"/>
                <a:cs typeface="Arial" panose="020B0604020202020204" pitchFamily="34" charset="0"/>
              </a:rPr>
              <a:t>Directives</a:t>
            </a:r>
            <a:r>
              <a:rPr lang="nl-NL" altLang="fr-FR" baseline="0" dirty="0">
                <a:latin typeface="Arial" panose="020B0604020202020204" pitchFamily="34" charset="0"/>
                <a:cs typeface="Arial" panose="020B0604020202020204" pitchFamily="34" charset="0"/>
              </a:rPr>
              <a:t>:</a:t>
            </a:r>
            <a:endParaRPr lang="nl-NL" altLang="fr-FR" dirty="0">
              <a:latin typeface="Arial" panose="020B0604020202020204" pitchFamily="34" charset="0"/>
              <a:cs typeface="Arial" panose="020B0604020202020204" pitchFamily="34" charset="0"/>
            </a:endParaRPr>
          </a:p>
          <a:p>
            <a:pPr marL="171450" lvl="0" indent="-171450" rtl="0">
              <a:buFont typeface="Arial" panose="020B0604020202020204" pitchFamily="34" charset="0"/>
              <a:buChar char="•"/>
            </a:pPr>
            <a:r>
              <a:rPr lang="en-GB" dirty="0"/>
              <a:t>Independent assistance to victims of discrimination </a:t>
            </a:r>
            <a:endParaRPr lang="en-US" dirty="0"/>
          </a:p>
          <a:p>
            <a:pPr marL="171450" lvl="0" indent="-171450" rtl="0">
              <a:buFont typeface="Arial" panose="020B0604020202020204" pitchFamily="34" charset="0"/>
              <a:buChar char="•"/>
            </a:pPr>
            <a:r>
              <a:rPr lang="en-GB" dirty="0"/>
              <a:t>Independent surveys and reports concerning discrimination </a:t>
            </a:r>
            <a:endParaRPr lang="en-US" dirty="0"/>
          </a:p>
          <a:p>
            <a:pPr marL="171450" lvl="0" indent="-171450" rtl="0">
              <a:buFont typeface="Arial" panose="020B0604020202020204" pitchFamily="34" charset="0"/>
              <a:buChar char="•"/>
            </a:pPr>
            <a:r>
              <a:rPr lang="en-GB" dirty="0"/>
              <a:t>Recommendations on discrimination issues </a:t>
            </a:r>
            <a:endParaRPr lang="en-US" dirty="0"/>
          </a:p>
          <a:p>
            <a:pPr marL="171450" lvl="0" indent="-171450" rtl="0">
              <a:buFont typeface="Arial" panose="020B0604020202020204" pitchFamily="34" charset="0"/>
              <a:buChar char="•"/>
            </a:pPr>
            <a:r>
              <a:rPr lang="en-GB" dirty="0"/>
              <a:t>Exchange of information with European bodies </a:t>
            </a:r>
            <a:endParaRPr lang="en-US" dirty="0"/>
          </a:p>
          <a:p>
            <a:pPr eaLnBrk="1" hangingPunct="1"/>
            <a:endParaRPr lang="nl-NL" alt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6738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eaLnBrk="1" hangingPunct="1">
              <a:buFont typeface="Arial" panose="020B0604020202020204" pitchFamily="34" charset="0"/>
              <a:buChar char="•"/>
            </a:pPr>
            <a:r>
              <a:rPr lang="nl-NL" altLang="fr-FR" sz="1400" dirty="0">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first </a:t>
            </a:r>
            <a:r>
              <a:rPr lang="nl-NL" altLang="fr-FR" sz="1400" baseline="0" dirty="0" err="1">
                <a:latin typeface="Arial" panose="020B0604020202020204" pitchFamily="34" charset="0"/>
                <a:cs typeface="Arial" panose="020B0604020202020204" pitchFamily="34" charset="0"/>
              </a:rPr>
              <a:t>two</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gaps</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would</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be</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addressed</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by</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Horizontal</a:t>
            </a:r>
            <a:r>
              <a:rPr lang="nl-NL" altLang="fr-FR" sz="1400" baseline="0" dirty="0">
                <a:latin typeface="Arial" panose="020B0604020202020204" pitchFamily="34" charset="0"/>
                <a:cs typeface="Arial" panose="020B0604020202020204" pitchFamily="34" charset="0"/>
              </a:rPr>
              <a:t> Directive </a:t>
            </a:r>
            <a:r>
              <a:rPr lang="nl-NL" altLang="fr-FR" sz="1400" baseline="0" dirty="0" err="1">
                <a:latin typeface="Arial" panose="020B0604020202020204" pitchFamily="34" charset="0"/>
                <a:cs typeface="Arial" panose="020B0604020202020204" pitchFamily="34" charset="0"/>
              </a:rPr>
              <a:t>and</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new WLB package (</a:t>
            </a:r>
            <a:r>
              <a:rPr lang="nl-NL" altLang="fr-FR" sz="1400" baseline="0" dirty="0" err="1">
                <a:latin typeface="Arial" panose="020B0604020202020204" pitchFamily="34" charset="0"/>
                <a:cs typeface="Arial" panose="020B0604020202020204" pitchFamily="34" charset="0"/>
              </a:rPr>
              <a:t>hopefully</a:t>
            </a:r>
            <a:r>
              <a:rPr lang="nl-NL" altLang="fr-FR" sz="1400" baseline="0" dirty="0">
                <a:latin typeface="Arial" panose="020B0604020202020204" pitchFamily="34" charset="0"/>
                <a:cs typeface="Arial" panose="020B0604020202020204" pitchFamily="34" charset="0"/>
              </a:rPr>
              <a:t>) – these are </a:t>
            </a:r>
            <a:r>
              <a:rPr lang="nl-NL" altLang="fr-FR" sz="1400" baseline="0" dirty="0" err="1">
                <a:latin typeface="Arial" panose="020B0604020202020204" pitchFamily="34" charset="0"/>
                <a:cs typeface="Arial" panose="020B0604020202020204" pitchFamily="34" charset="0"/>
              </a:rPr>
              <a:t>addressed</a:t>
            </a:r>
            <a:r>
              <a:rPr lang="nl-NL" altLang="fr-FR" sz="1400" baseline="0" dirty="0">
                <a:latin typeface="Arial" panose="020B0604020202020204" pitchFamily="34" charset="0"/>
                <a:cs typeface="Arial" panose="020B0604020202020204" pitchFamily="34" charset="0"/>
              </a:rPr>
              <a:t> on </a:t>
            </a:r>
            <a:r>
              <a:rPr lang="nl-NL" altLang="fr-FR" sz="1400" baseline="0" dirty="0" err="1">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next slide. </a:t>
            </a:r>
          </a:p>
          <a:p>
            <a:pPr eaLnBrk="1" hangingPunct="1"/>
            <a:endParaRPr lang="nl-NL" altLang="fr-FR" sz="1400" baseline="0" dirty="0">
              <a:latin typeface="Arial" panose="020B0604020202020204" pitchFamily="34" charset="0"/>
              <a:cs typeface="Arial" panose="020B0604020202020204" pitchFamily="34" charset="0"/>
            </a:endParaRPr>
          </a:p>
          <a:p>
            <a:pPr marL="285750" indent="-285750" eaLnBrk="1" hangingPunct="1">
              <a:buFont typeface="Arial" panose="020B0604020202020204" pitchFamily="34" charset="0"/>
              <a:buChar char="•"/>
            </a:pPr>
            <a:r>
              <a:rPr lang="nl-NL" altLang="fr-FR" sz="1400" baseline="0" dirty="0" err="1">
                <a:latin typeface="Arial" panose="020B0604020202020204" pitchFamily="34" charset="0"/>
                <a:cs typeface="Arial" panose="020B0604020202020204" pitchFamily="34" charset="0"/>
              </a:rPr>
              <a:t>If</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Horizontal</a:t>
            </a:r>
            <a:r>
              <a:rPr lang="nl-NL" altLang="fr-FR" sz="1400" baseline="0" dirty="0">
                <a:latin typeface="Arial" panose="020B0604020202020204" pitchFamily="34" charset="0"/>
                <a:cs typeface="Arial" panose="020B0604020202020204" pitchFamily="34" charset="0"/>
              </a:rPr>
              <a:t> Directive </a:t>
            </a:r>
            <a:r>
              <a:rPr lang="nl-NL" altLang="fr-FR" sz="1400" baseline="0" dirty="0" err="1">
                <a:latin typeface="Arial" panose="020B0604020202020204" pitchFamily="34" charset="0"/>
                <a:cs typeface="Arial" panose="020B0604020202020204" pitchFamily="34" charset="0"/>
              </a:rPr>
              <a:t>goes</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through</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then</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only</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protection</a:t>
            </a:r>
            <a:r>
              <a:rPr lang="nl-NL" altLang="fr-FR" sz="1400" baseline="0" dirty="0">
                <a:latin typeface="Arial" panose="020B0604020202020204" pitchFamily="34" charset="0"/>
                <a:cs typeface="Arial" panose="020B0604020202020204" pitchFamily="34" charset="0"/>
              </a:rPr>
              <a:t> on </a:t>
            </a:r>
            <a:r>
              <a:rPr lang="nl-NL" altLang="fr-FR" sz="1400" baseline="0" dirty="0" err="1">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ground</a:t>
            </a:r>
            <a:r>
              <a:rPr lang="nl-NL" altLang="fr-FR" sz="1400" baseline="0" dirty="0">
                <a:latin typeface="Arial" panose="020B0604020202020204" pitchFamily="34" charset="0"/>
                <a:cs typeface="Arial" panose="020B0604020202020204" pitchFamily="34" charset="0"/>
              </a:rPr>
              <a:t> of gender </a:t>
            </a:r>
            <a:r>
              <a:rPr lang="nl-NL" altLang="fr-FR" sz="1400" baseline="0" dirty="0" err="1">
                <a:latin typeface="Arial" panose="020B0604020202020204" pitchFamily="34" charset="0"/>
                <a:cs typeface="Arial" panose="020B0604020202020204" pitchFamily="34" charset="0"/>
              </a:rPr>
              <a:t>would</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be</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left</a:t>
            </a:r>
            <a:r>
              <a:rPr lang="nl-NL" altLang="fr-FR" sz="1400" baseline="0" dirty="0">
                <a:latin typeface="Arial" panose="020B0604020202020204" pitchFamily="34" charset="0"/>
                <a:cs typeface="Arial" panose="020B0604020202020204" pitchFamily="34" charset="0"/>
              </a:rPr>
              <a:t> out of </a:t>
            </a:r>
            <a:r>
              <a:rPr lang="nl-NL" altLang="fr-FR" sz="1400" baseline="0" dirty="0" err="1">
                <a:latin typeface="Arial" panose="020B0604020202020204" pitchFamily="34" charset="0"/>
                <a:cs typeface="Arial" panose="020B0604020202020204" pitchFamily="34" charset="0"/>
              </a:rPr>
              <a:t>the</a:t>
            </a:r>
            <a:r>
              <a:rPr lang="nl-NL" altLang="fr-FR" sz="1400" baseline="0" dirty="0">
                <a:latin typeface="Arial" panose="020B0604020202020204" pitchFamily="34" charset="0"/>
                <a:cs typeface="Arial" panose="020B0604020202020204" pitchFamily="34" charset="0"/>
              </a:rPr>
              <a:t> field of </a:t>
            </a:r>
            <a:r>
              <a:rPr lang="nl-NL" altLang="fr-FR" sz="1400" baseline="0" dirty="0" err="1">
                <a:latin typeface="Arial" panose="020B0604020202020204" pitchFamily="34" charset="0"/>
                <a:cs typeface="Arial" panose="020B0604020202020204" pitchFamily="34" charset="0"/>
              </a:rPr>
              <a:t>education</a:t>
            </a:r>
            <a:r>
              <a:rPr lang="nl-NL" altLang="fr-FR" sz="1400" baseline="0" dirty="0">
                <a:latin typeface="Arial" panose="020B0604020202020204" pitchFamily="34" charset="0"/>
                <a:cs typeface="Arial" panose="020B0604020202020204" pitchFamily="34" charset="0"/>
              </a:rPr>
              <a:t>. </a:t>
            </a:r>
          </a:p>
          <a:p>
            <a:pPr eaLnBrk="1" hangingPunct="1"/>
            <a:endParaRPr lang="nl-NL" altLang="fr-FR" sz="1400" baseline="0" dirty="0">
              <a:latin typeface="Arial" panose="020B0604020202020204" pitchFamily="34" charset="0"/>
              <a:cs typeface="Arial" panose="020B0604020202020204" pitchFamily="34" charset="0"/>
            </a:endParaRPr>
          </a:p>
          <a:p>
            <a:pPr marL="285750" indent="-285750" eaLnBrk="1" hangingPunct="1">
              <a:buFont typeface="Arial" panose="020B0604020202020204" pitchFamily="34" charset="0"/>
              <a:buChar char="•"/>
            </a:pPr>
            <a:r>
              <a:rPr lang="nl-NL" altLang="fr-FR" sz="1400" baseline="0" dirty="0">
                <a:latin typeface="Arial" panose="020B0604020202020204" pitchFamily="34" charset="0"/>
                <a:cs typeface="Arial" panose="020B0604020202020204" pitchFamily="34" charset="0"/>
              </a:rPr>
              <a:t>Media </a:t>
            </a:r>
            <a:r>
              <a:rPr lang="nl-NL" altLang="fr-FR" sz="1400" baseline="0" dirty="0" err="1">
                <a:latin typeface="Arial" panose="020B0604020202020204" pitchFamily="34" charset="0"/>
                <a:cs typeface="Arial" panose="020B0604020202020204" pitchFamily="34" charset="0"/>
              </a:rPr>
              <a:t>remains</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unregulated</a:t>
            </a:r>
            <a:r>
              <a:rPr lang="nl-NL" altLang="fr-FR" sz="1400" baseline="0" dirty="0">
                <a:latin typeface="Arial" panose="020B0604020202020204" pitchFamily="34" charset="0"/>
                <a:cs typeface="Arial" panose="020B0604020202020204" pitchFamily="34" charset="0"/>
              </a:rPr>
              <a:t> in </a:t>
            </a:r>
            <a:r>
              <a:rPr lang="nl-NL" altLang="fr-FR" sz="1400" baseline="0" dirty="0" err="1">
                <a:latin typeface="Arial" panose="020B0604020202020204" pitchFamily="34" charset="0"/>
                <a:cs typeface="Arial" panose="020B0604020202020204" pitchFamily="34" charset="0"/>
              </a:rPr>
              <a:t>this</a:t>
            </a:r>
            <a:r>
              <a:rPr lang="nl-NL" altLang="fr-FR" sz="1400" baseline="0" dirty="0">
                <a:latin typeface="Arial" panose="020B0604020202020204" pitchFamily="34" charset="0"/>
                <a:cs typeface="Arial" panose="020B0604020202020204" pitchFamily="34" charset="0"/>
              </a:rPr>
              <a:t> context; </a:t>
            </a:r>
            <a:r>
              <a:rPr lang="nl-NL" altLang="fr-FR" sz="1400" baseline="0" dirty="0" err="1">
                <a:latin typeface="Arial" panose="020B0604020202020204" pitchFamily="34" charset="0"/>
                <a:cs typeface="Arial" panose="020B0604020202020204" pitchFamily="34" charset="0"/>
              </a:rPr>
              <a:t>cannot</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see</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any</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initiatives</a:t>
            </a:r>
            <a:r>
              <a:rPr lang="nl-NL" altLang="fr-FR" sz="1400" baseline="0" dirty="0">
                <a:latin typeface="Arial" panose="020B0604020202020204" pitchFamily="34" charset="0"/>
                <a:cs typeface="Arial" panose="020B0604020202020204" pitchFamily="34" charset="0"/>
              </a:rPr>
              <a:t> </a:t>
            </a:r>
            <a:r>
              <a:rPr lang="nl-NL" altLang="fr-FR" sz="1400" baseline="0" dirty="0" err="1">
                <a:latin typeface="Arial" panose="020B0604020202020204" pitchFamily="34" charset="0"/>
                <a:cs typeface="Arial" panose="020B0604020202020204" pitchFamily="34" charset="0"/>
              </a:rPr>
              <a:t>to</a:t>
            </a:r>
            <a:r>
              <a:rPr lang="nl-NL" altLang="fr-FR" sz="1400" baseline="0" dirty="0">
                <a:latin typeface="Arial" panose="020B0604020202020204" pitchFamily="34" charset="0"/>
                <a:cs typeface="Arial" panose="020B0604020202020204" pitchFamily="34" charset="0"/>
              </a:rPr>
              <a:t> tackle </a:t>
            </a:r>
            <a:r>
              <a:rPr lang="nl-NL" altLang="fr-FR" sz="1400" baseline="0" dirty="0" err="1">
                <a:latin typeface="Arial" panose="020B0604020202020204" pitchFamily="34" charset="0"/>
                <a:cs typeface="Arial" panose="020B0604020202020204" pitchFamily="34" charset="0"/>
              </a:rPr>
              <a:t>that</a:t>
            </a:r>
            <a:r>
              <a:rPr lang="nl-NL" altLang="fr-FR" sz="1400" baseline="0" dirty="0">
                <a:latin typeface="Arial" panose="020B0604020202020204" pitchFamily="34" charset="0"/>
                <a:cs typeface="Arial" panose="020B0604020202020204" pitchFamily="34" charset="0"/>
              </a:rPr>
              <a:t>. </a:t>
            </a:r>
            <a:endParaRPr lang="nl-NL" alt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0227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a:t>The Gender Strategic Engagement (non-strategy) (2016-2019) covers five priority areas: economic independence and increasing labor market participation, reducing gender pay and pension gap (very important for the Commissioner); equal representation in decision-making; combatting gender based violence (including trafficking in human beings); and promoting gender equality and women’s rights in the world (EEAS external dimension). </a:t>
            </a:r>
          </a:p>
          <a:p>
            <a:endParaRPr lang="en-US" baseline="0" dirty="0"/>
          </a:p>
          <a:p>
            <a:pPr marL="171450" indent="-171450">
              <a:buFont typeface="Arial" panose="020B0604020202020204" pitchFamily="34" charset="0"/>
              <a:buChar char="•"/>
            </a:pPr>
            <a:r>
              <a:rPr lang="en-US" baseline="0" dirty="0"/>
              <a:t>The Disability Strategy (</a:t>
            </a:r>
            <a:r>
              <a:rPr lang="hu-HU" baseline="0" dirty="0"/>
              <a:t>2010-2020) </a:t>
            </a:r>
            <a:r>
              <a:rPr lang="en-US" baseline="0" dirty="0"/>
              <a:t>is undergoing its midterm review this year. It focuses on accessibility; participation; equality; employment; education and training; social protection; health; and external action, including ensuring implementation of the UNCRPD. The Commission has a 2014 implementation report of the UNCRPD. </a:t>
            </a:r>
          </a:p>
          <a:p>
            <a:endParaRPr lang="en-US" baseline="0" dirty="0"/>
          </a:p>
          <a:p>
            <a:pPr marL="171450" indent="-171450">
              <a:buFont typeface="Arial" panose="020B0604020202020204" pitchFamily="34" charset="0"/>
              <a:buChar char="•"/>
            </a:pPr>
            <a:r>
              <a:rPr lang="en-US" baseline="0" dirty="0"/>
              <a:t>The LGBTI List of Actions focuses on improving LGBTI rights; protecting existing rights; fostering diversity and reaching citizens; support actors responsible for promoting LGBTI rights; data collection and research to support policy making; external action and LGBTI rights in enlargement, neighborhood policy and third countries. </a:t>
            </a:r>
          </a:p>
          <a:p>
            <a:endParaRPr lang="en-US" baseline="0" dirty="0"/>
          </a:p>
          <a:p>
            <a:pPr marL="171450" indent="-171450">
              <a:buFont typeface="Arial" panose="020B0604020202020204" pitchFamily="34" charset="0"/>
              <a:buChar char="•"/>
            </a:pPr>
            <a:r>
              <a:rPr lang="en-US" baseline="0" dirty="0"/>
              <a:t>The Roma Framework Strategy of the Commission underwent its midterm review, and the EC document on this topic was published in June 2016. Conclusion: strategies all in place now (all but Malta have one, because there are no Roma in Malta), but implementation is the challenge now. (Where is the money?) </a:t>
            </a:r>
          </a:p>
          <a:p>
            <a:endParaRPr lang="en-US" baseline="0" dirty="0"/>
          </a:p>
          <a:p>
            <a:pPr marL="171450" indent="-171450">
              <a:buFont typeface="Arial" panose="020B0604020202020204" pitchFamily="34" charset="0"/>
              <a:buChar char="•"/>
            </a:pPr>
            <a:r>
              <a:rPr lang="en-US" baseline="0" dirty="0"/>
              <a:t>The European Commission has proposed distributing refugees equitably between member states; a harmonized procedure for international protection at EU level (with common list of safe third countries); a revised proposal for “smart border protection”; financing of search and rescue initiatives; combatting smuggling of persons; and has set up a fund for migration and integration launched in 2014. For a focus on refugee/migrant women: the Advisory Committee on Equal Opportunities for Women and Men will publish an opinion on the situation of refugee women in November this year. The European Parliament, together with civil society (ENAR and EWL), have also had a particular focus on the situation of migrant and refugee women through hearings and an exhibition. </a:t>
            </a:r>
          </a:p>
        </p:txBody>
      </p:sp>
      <p:sp>
        <p:nvSpPr>
          <p:cNvPr id="4" name="Slide Number Placeholder 3"/>
          <p:cNvSpPr>
            <a:spLocks noGrp="1"/>
          </p:cNvSpPr>
          <p:nvPr>
            <p:ph type="sldNum" sz="quarter" idx="10"/>
          </p:nvPr>
        </p:nvSpPr>
        <p:spPr/>
        <p:txBody>
          <a:bodyPr/>
          <a:lstStyle/>
          <a:p>
            <a:fld id="{705D7CF0-8488-466C-8172-7BBE674D849A}" type="slidenum">
              <a:rPr lang="en-US" altLang="en-US" smtClean="0"/>
              <a:pPr/>
              <a:t>6</a:t>
            </a:fld>
            <a:endParaRPr lang="en-US" altLang="en-US"/>
          </a:p>
        </p:txBody>
      </p:sp>
    </p:spTree>
    <p:extLst>
      <p:ext uri="{BB962C8B-B14F-4D97-AF65-F5344CB8AC3E}">
        <p14:creationId xmlns:p14="http://schemas.microsoft.com/office/powerpoint/2010/main" val="680355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Maltese Presidency at the beginning of 2017 have</a:t>
            </a:r>
            <a:r>
              <a:rPr lang="en-US" baseline="0" dirty="0"/>
              <a:t> put the Horizontal Directive and the Women on Boards Directive on their agenda. </a:t>
            </a:r>
          </a:p>
          <a:p>
            <a:endParaRPr lang="en-US" baseline="0" dirty="0"/>
          </a:p>
          <a:p>
            <a:pPr marL="171450" indent="-171450">
              <a:buFont typeface="Arial" panose="020B0604020202020204" pitchFamily="34" charset="0"/>
              <a:buChar char="•"/>
            </a:pPr>
            <a:r>
              <a:rPr lang="en-US" baseline="0" dirty="0"/>
              <a:t>Social partners or the Commission will have to make the legislative proposal on the WLB package by the end of this year</a:t>
            </a:r>
          </a:p>
          <a:p>
            <a:endParaRPr lang="en-US" baseline="0" dirty="0"/>
          </a:p>
          <a:p>
            <a:pPr marL="171450" indent="-171450">
              <a:buFont typeface="Arial" panose="020B0604020202020204" pitchFamily="34" charset="0"/>
              <a:buChar char="•"/>
            </a:pPr>
            <a:r>
              <a:rPr lang="en-US" baseline="0" dirty="0"/>
              <a:t>Hopeful that negotiations on accession to the Istanbul Convention can be split into two (one dealing only with signing, and the other tackling issues of subsidiarity), thereby expediting the signature. </a:t>
            </a:r>
            <a:endParaRPr lang="en-US" dirty="0"/>
          </a:p>
        </p:txBody>
      </p:sp>
      <p:sp>
        <p:nvSpPr>
          <p:cNvPr id="4" name="Slide Number Placeholder 3"/>
          <p:cNvSpPr>
            <a:spLocks noGrp="1"/>
          </p:cNvSpPr>
          <p:nvPr>
            <p:ph type="sldNum" sz="quarter" idx="10"/>
          </p:nvPr>
        </p:nvSpPr>
        <p:spPr/>
        <p:txBody>
          <a:bodyPr/>
          <a:lstStyle/>
          <a:p>
            <a:fld id="{705D7CF0-8488-466C-8172-7BBE674D849A}" type="slidenum">
              <a:rPr lang="en-US" altLang="en-US" smtClean="0"/>
              <a:pPr/>
              <a:t>7</a:t>
            </a:fld>
            <a:endParaRPr lang="en-US" altLang="en-US"/>
          </a:p>
        </p:txBody>
      </p:sp>
    </p:spTree>
    <p:extLst>
      <p:ext uri="{BB962C8B-B14F-4D97-AF65-F5344CB8AC3E}">
        <p14:creationId xmlns:p14="http://schemas.microsoft.com/office/powerpoint/2010/main" val="3304291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LGBTI campaign launched August 2016 (during everyone’s summer holidays…) Commissioner</a:t>
            </a:r>
            <a:r>
              <a:rPr lang="en-US" baseline="0" dirty="0"/>
              <a:t> Jourova also on European Commission’s float on Amsterdam pride. </a:t>
            </a:r>
            <a:endParaRPr lang="en-US" dirty="0"/>
          </a:p>
          <a:p>
            <a:endParaRPr lang="en-US" dirty="0"/>
          </a:p>
          <a:p>
            <a:pPr marL="171450" indent="-171450">
              <a:buFont typeface="Arial" panose="020B0604020202020204" pitchFamily="34" charset="0"/>
              <a:buChar char="•"/>
            </a:pPr>
            <a:r>
              <a:rPr lang="en-US" dirty="0"/>
              <a:t>Next</a:t>
            </a:r>
            <a:r>
              <a:rPr lang="en-US" baseline="0" dirty="0"/>
              <a:t> European Roma platform meeting in November, national platforms in the process of being set up. They are financed by the European Commission, but member states had to apply for funds to set one up. 15 member states applied. </a:t>
            </a:r>
          </a:p>
          <a:p>
            <a:endParaRPr lang="en-US" baseline="0" dirty="0"/>
          </a:p>
          <a:p>
            <a:pPr marL="171450" indent="-171450">
              <a:buFont typeface="Arial" panose="020B0604020202020204" pitchFamily="34" charset="0"/>
              <a:buChar char="•"/>
            </a:pPr>
            <a:r>
              <a:rPr lang="en-US" baseline="0" dirty="0"/>
              <a:t>The Implementation report for the recommendation on equal pay is coming out at the end of 2016. Depending on the evaluation, the European Commission may consider a stronger instrument to tackle this question. </a:t>
            </a:r>
          </a:p>
          <a:p>
            <a:endParaRPr lang="en-US" baseline="0" dirty="0"/>
          </a:p>
          <a:p>
            <a:pPr marL="171450" indent="-171450">
              <a:buFont typeface="Arial" panose="020B0604020202020204" pitchFamily="34" charset="0"/>
              <a:buChar char="•"/>
            </a:pPr>
            <a:r>
              <a:rPr lang="en-US" baseline="0" dirty="0"/>
              <a:t>Our Maltese member, NCPE, is organizing a conference on VAW on 3 February 2017 in Valletta supported by the Maltese Presidency/European Commission </a:t>
            </a:r>
          </a:p>
          <a:p>
            <a:endParaRPr lang="en-US" baseline="0" dirty="0"/>
          </a:p>
          <a:p>
            <a:pPr marL="171450" indent="-171450">
              <a:buFont typeface="Arial" panose="020B0604020202020204" pitchFamily="34" charset="0"/>
              <a:buChar char="•"/>
            </a:pPr>
            <a:r>
              <a:rPr lang="en-US" baseline="0" dirty="0"/>
              <a:t>Next Diversity Charter meeting (18 Oct Dublin) will address “selling diversity in a world of diversion” (suppose that’s about communicating business cases for diversity in a fragmented media landscape/working with several actors) </a:t>
            </a:r>
            <a:endParaRPr lang="en-US" dirty="0"/>
          </a:p>
        </p:txBody>
      </p:sp>
      <p:sp>
        <p:nvSpPr>
          <p:cNvPr id="4" name="Slide Number Placeholder 3"/>
          <p:cNvSpPr>
            <a:spLocks noGrp="1"/>
          </p:cNvSpPr>
          <p:nvPr>
            <p:ph type="sldNum" sz="quarter" idx="10"/>
          </p:nvPr>
        </p:nvSpPr>
        <p:spPr/>
        <p:txBody>
          <a:bodyPr/>
          <a:lstStyle/>
          <a:p>
            <a:fld id="{705D7CF0-8488-466C-8172-7BBE674D849A}" type="slidenum">
              <a:rPr lang="en-US" altLang="en-US" smtClean="0"/>
              <a:pPr/>
              <a:t>8</a:t>
            </a:fld>
            <a:endParaRPr lang="en-US" altLang="en-US"/>
          </a:p>
        </p:txBody>
      </p:sp>
    </p:spTree>
    <p:extLst>
      <p:ext uri="{BB962C8B-B14F-4D97-AF65-F5344CB8AC3E}">
        <p14:creationId xmlns:p14="http://schemas.microsoft.com/office/powerpoint/2010/main" val="2022056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err="1"/>
              <a:t>Moving</a:t>
            </a:r>
            <a:r>
              <a:rPr lang="fr-BE" dirty="0"/>
              <a:t> on to more information</a:t>
            </a:r>
            <a:r>
              <a:rPr lang="fr-BE" baseline="0" dirty="0"/>
              <a:t> </a:t>
            </a:r>
            <a:r>
              <a:rPr lang="fr-BE" baseline="0" dirty="0" err="1"/>
              <a:t>introduced</a:t>
            </a:r>
            <a:r>
              <a:rPr lang="fr-BE" baseline="0" dirty="0"/>
              <a:t> by Anne, about </a:t>
            </a:r>
            <a:r>
              <a:rPr lang="fr-BE" baseline="0" dirty="0" err="1"/>
              <a:t>equality</a:t>
            </a:r>
            <a:r>
              <a:rPr lang="fr-BE" baseline="0" dirty="0"/>
              <a:t> bodies in Europe and </a:t>
            </a:r>
            <a:r>
              <a:rPr lang="fr-BE" baseline="0" dirty="0" err="1"/>
              <a:t>their</a:t>
            </a:r>
            <a:r>
              <a:rPr lang="fr-BE" baseline="0" dirty="0"/>
              <a:t> cooperation </a:t>
            </a:r>
            <a:r>
              <a:rPr lang="fr-BE" baseline="0" dirty="0" err="1"/>
              <a:t>within</a:t>
            </a:r>
            <a:r>
              <a:rPr lang="fr-BE" baseline="0" dirty="0"/>
              <a:t> </a:t>
            </a:r>
            <a:r>
              <a:rPr lang="fr-BE" baseline="0" dirty="0" err="1"/>
              <a:t>Equinet</a:t>
            </a:r>
            <a:r>
              <a:rPr lang="fr-BE" baseline="0" dirty="0"/>
              <a:t> as </a:t>
            </a:r>
            <a:r>
              <a:rPr lang="fr-BE" baseline="0" dirty="0" err="1"/>
              <a:t>our</a:t>
            </a:r>
            <a:r>
              <a:rPr lang="fr-BE" baseline="0" dirty="0"/>
              <a:t> European Network.</a:t>
            </a:r>
          </a:p>
          <a:p>
            <a:r>
              <a:rPr lang="fr-BE" baseline="0" dirty="0"/>
              <a:t>And few </a:t>
            </a:r>
            <a:r>
              <a:rPr lang="fr-BE" baseline="0" dirty="0" err="1"/>
              <a:t>Equinet</a:t>
            </a:r>
            <a:r>
              <a:rPr lang="fr-BE" baseline="0" dirty="0"/>
              <a:t> </a:t>
            </a:r>
            <a:r>
              <a:rPr lang="fr-BE" baseline="0" dirty="0" err="1"/>
              <a:t>Board</a:t>
            </a:r>
            <a:r>
              <a:rPr lang="fr-BE" baseline="0" dirty="0"/>
              <a:t> </a:t>
            </a:r>
            <a:r>
              <a:rPr lang="fr-BE" baseline="0" dirty="0" err="1"/>
              <a:t>colleagues</a:t>
            </a:r>
            <a:r>
              <a:rPr lang="fr-BE" baseline="0" dirty="0"/>
              <a:t> </a:t>
            </a:r>
            <a:r>
              <a:rPr lang="fr-BE" baseline="0" dirty="0" err="1"/>
              <a:t>from</a:t>
            </a:r>
            <a:r>
              <a:rPr lang="fr-BE" baseline="0" dirty="0"/>
              <a:t> </a:t>
            </a:r>
            <a:r>
              <a:rPr lang="fr-BE" baseline="0" dirty="0" err="1"/>
              <a:t>Equality</a:t>
            </a:r>
            <a:r>
              <a:rPr lang="fr-BE" baseline="0" dirty="0"/>
              <a:t> Bodies in </a:t>
            </a:r>
            <a:r>
              <a:rPr lang="fr-BE" baseline="0" dirty="0" err="1"/>
              <a:t>different</a:t>
            </a:r>
            <a:r>
              <a:rPr lang="fr-BE" baseline="0" dirty="0"/>
              <a:t> parts of Europe </a:t>
            </a:r>
            <a:r>
              <a:rPr lang="fr-BE" baseline="0" dirty="0" err="1"/>
              <a:t>highlighting</a:t>
            </a:r>
            <a:r>
              <a:rPr lang="fr-BE" baseline="0" dirty="0"/>
              <a:t> </a:t>
            </a:r>
            <a:r>
              <a:rPr lang="fr-BE" baseline="0" dirty="0" err="1"/>
              <a:t>their</a:t>
            </a:r>
            <a:r>
              <a:rPr lang="fr-BE" baseline="0" dirty="0"/>
              <a:t> </a:t>
            </a:r>
            <a:r>
              <a:rPr lang="fr-BE" baseline="0" dirty="0" err="1"/>
              <a:t>experience</a:t>
            </a:r>
            <a:r>
              <a:rPr lang="fr-BE" baseline="0" dirty="0"/>
              <a:t> to </a:t>
            </a:r>
            <a:r>
              <a:rPr lang="fr-BE" baseline="0" dirty="0" err="1"/>
              <a:t>you</a:t>
            </a:r>
            <a:r>
              <a:rPr lang="fr-BE" baseline="0" dirty="0"/>
              <a:t> as </a:t>
            </a:r>
            <a:r>
              <a:rPr lang="fr-BE" baseline="0" dirty="0" err="1"/>
              <a:t>practical</a:t>
            </a:r>
            <a:r>
              <a:rPr lang="fr-BE" baseline="0" dirty="0"/>
              <a:t> illustrations to </a:t>
            </a:r>
            <a:r>
              <a:rPr lang="fr-BE" baseline="0" dirty="0" err="1"/>
              <a:t>complete</a:t>
            </a:r>
            <a:r>
              <a:rPr lang="fr-BE" baseline="0" dirty="0"/>
              <a:t> </a:t>
            </a:r>
            <a:r>
              <a:rPr lang="fr-BE" baseline="0" dirty="0" err="1"/>
              <a:t>our</a:t>
            </a:r>
            <a:r>
              <a:rPr lang="fr-BE" baseline="0" dirty="0"/>
              <a:t> initial input, and </a:t>
            </a:r>
            <a:r>
              <a:rPr lang="fr-BE" baseline="0" dirty="0" err="1"/>
              <a:t>keen</a:t>
            </a:r>
            <a:r>
              <a:rPr lang="fr-BE" baseline="0" dirty="0"/>
              <a:t> to </a:t>
            </a:r>
            <a:r>
              <a:rPr lang="fr-BE" baseline="0" dirty="0" err="1"/>
              <a:t>further</a:t>
            </a:r>
            <a:r>
              <a:rPr lang="fr-BE" baseline="0" dirty="0"/>
              <a:t> exchange and engage in an open discussion </a:t>
            </a:r>
            <a:r>
              <a:rPr lang="fr-BE" baseline="0" dirty="0" err="1"/>
              <a:t>with</a:t>
            </a:r>
            <a:r>
              <a:rPr lang="fr-BE" baseline="0" dirty="0"/>
              <a:t> </a:t>
            </a:r>
            <a:r>
              <a:rPr lang="fr-BE" baseline="0" dirty="0" err="1"/>
              <a:t>you</a:t>
            </a:r>
            <a:r>
              <a:rPr lang="fr-BE" baseline="0" dirty="0"/>
              <a:t> </a:t>
            </a:r>
            <a:r>
              <a:rPr lang="fr-BE" baseline="0" dirty="0" err="1"/>
              <a:t>then</a:t>
            </a:r>
            <a:r>
              <a:rPr lang="fr-BE" baseline="0" dirty="0"/>
              <a:t>.</a:t>
            </a:r>
            <a:endParaRPr lang="fr-BE" dirty="0"/>
          </a:p>
        </p:txBody>
      </p:sp>
      <p:sp>
        <p:nvSpPr>
          <p:cNvPr id="4" name="Slide Number Placeholder 3"/>
          <p:cNvSpPr>
            <a:spLocks noGrp="1"/>
          </p:cNvSpPr>
          <p:nvPr>
            <p:ph type="sldNum" sz="quarter" idx="10"/>
          </p:nvPr>
        </p:nvSpPr>
        <p:spPr/>
        <p:txBody>
          <a:bodyPr/>
          <a:lstStyle/>
          <a:p>
            <a:fld id="{705D7CF0-8488-466C-8172-7BBE674D849A}" type="slidenum">
              <a:rPr lang="en-US" altLang="en-US" smtClean="0"/>
              <a:pPr/>
              <a:t>10</a:t>
            </a:fld>
            <a:endParaRPr lang="en-US" altLang="en-US"/>
          </a:p>
        </p:txBody>
      </p:sp>
    </p:spTree>
    <p:extLst>
      <p:ext uri="{BB962C8B-B14F-4D97-AF65-F5344CB8AC3E}">
        <p14:creationId xmlns:p14="http://schemas.microsoft.com/office/powerpoint/2010/main" val="4091761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106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60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E672240-72A5-437E-8A85-0E5B40DE4EE5}" type="datetimeFigureOut">
              <a:rPr lang="en-GB" smtClean="0"/>
              <a:t>06/09/2016</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8C3CAD0-B0B1-4FCC-B8FE-4D31762840E3}" type="slidenum">
              <a:rPr lang="en-GB" smtClean="0"/>
              <a:t>‹#›</a:t>
            </a:fld>
            <a:endParaRPr lang="en-GB"/>
          </a:p>
        </p:txBody>
      </p:sp>
    </p:spTree>
    <p:extLst>
      <p:ext uri="{BB962C8B-B14F-4D97-AF65-F5344CB8AC3E}">
        <p14:creationId xmlns:p14="http://schemas.microsoft.com/office/powerpoint/2010/main" val="3666695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5" name="Group 4"/>
          <p:cNvGrpSpPr/>
          <p:nvPr userDrawn="1"/>
        </p:nvGrpSpPr>
        <p:grpSpPr>
          <a:xfrm>
            <a:off x="7118361" y="418200"/>
            <a:ext cx="1970870" cy="828946"/>
            <a:chOff x="6908800" y="368300"/>
            <a:chExt cx="1970870" cy="828946"/>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369332"/>
            </a:xfrm>
            <a:prstGeom prst="rect">
              <a:avLst/>
            </a:prstGeom>
            <a:noFill/>
          </p:spPr>
          <p:txBody>
            <a:bodyPr wrap="square" rtlCol="0">
              <a:spAutoFit/>
            </a:bodyPr>
            <a:lstStyle/>
            <a:p>
              <a:pPr algn="ctr" eaLnBrk="1" fontAlgn="auto" hangingPunct="1">
                <a:spcBef>
                  <a:spcPts val="0"/>
                </a:spcBef>
                <a:spcAft>
                  <a:spcPts val="0"/>
                </a:spcAft>
              </a:pPr>
              <a:r>
                <a:rPr lang="en-GB" sz="900" dirty="0">
                  <a:solidFill>
                    <a:prstClr val="black"/>
                  </a:solidFill>
                  <a:cs typeface="Arial" panose="020B0604020202020204" pitchFamily="34" charset="0"/>
                </a:rPr>
                <a:t>Co-funded by the </a:t>
              </a:r>
              <a:r>
                <a:rPr lang="x-none" sz="900" dirty="0">
                  <a:solidFill>
                    <a:prstClr val="black"/>
                  </a:solidFill>
                  <a:cs typeface="Arial" panose="020B0604020202020204" pitchFamily="34" charset="0"/>
                </a:rPr>
                <a:t>PROGRESS</a:t>
              </a:r>
              <a:r>
                <a:rPr lang="en-GB" sz="900" dirty="0">
                  <a:solidFill>
                    <a:prstClr val="black"/>
                  </a:solidFill>
                  <a:cs typeface="Arial" panose="020B0604020202020204" pitchFamily="34" charset="0"/>
                </a:rPr>
                <a:t> Programme of the European Union</a:t>
              </a: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328943"/>
      </p:ext>
    </p:extLst>
  </p:cSld>
  <p:clrMap bg1="lt1" tx1="dk1" bg2="lt2" tx2="dk2" accent1="accent1" accent2="accent2" accent3="accent3" accent4="accent4" accent5="accent5" accent6="accent6" hlink="hlink" folHlink="folHlink"/>
  <p:sldLayoutIdLst>
    <p:sldLayoutId id="2147483812" r:id="rId1"/>
    <p:sldLayoutId id="2147483805" r:id="rId2"/>
    <p:sldLayoutId id="2147483814" r:id="rId3"/>
  </p:sldLayoutIdLst>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info@equineteurope.org" TargetMode="External"/><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hyperlink" Target="http://www.equineteurop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359532" y="2096852"/>
            <a:ext cx="8424936" cy="2664296"/>
          </a:xfrm>
        </p:spPr>
        <p:txBody>
          <a:bodyPr>
            <a:normAutofit fontScale="90000"/>
          </a:bodyPr>
          <a:lstStyle/>
          <a:p>
            <a:pPr algn="ctr"/>
            <a:r>
              <a:rPr lang="fr-BE" altLang="fr-FR" sz="4400" b="1" dirty="0"/>
              <a:t>CHALLENGES FOR EQUALITY IN EUROPE</a:t>
            </a:r>
            <a:br>
              <a:rPr lang="fr-BE" altLang="fr-FR" sz="4400" b="1" dirty="0"/>
            </a:br>
            <a:br>
              <a:rPr lang="fr-BE" altLang="fr-FR" sz="1800" b="1" dirty="0"/>
            </a:br>
            <a:br>
              <a:rPr lang="fr-BE" altLang="fr-FR" sz="1800" b="1" dirty="0"/>
            </a:br>
            <a:r>
              <a:rPr lang="fr-BE" altLang="fr-FR" sz="1800" b="1" dirty="0"/>
              <a:t>Evelyn Collins</a:t>
            </a:r>
            <a:br>
              <a:rPr lang="fr-BE" altLang="fr-FR" sz="1800" b="1" dirty="0"/>
            </a:br>
            <a:r>
              <a:rPr lang="fr-BE" altLang="fr-FR" sz="1800" b="1" dirty="0"/>
              <a:t>Chair of </a:t>
            </a:r>
            <a:r>
              <a:rPr lang="fr-BE" altLang="fr-FR" sz="1800" b="1" dirty="0" err="1"/>
              <a:t>Equinet</a:t>
            </a:r>
            <a:r>
              <a:rPr lang="fr-BE" altLang="fr-FR" sz="1800" b="1" dirty="0"/>
              <a:t> </a:t>
            </a:r>
            <a:br>
              <a:rPr lang="fr-BE" altLang="fr-FR" sz="1800" b="1" dirty="0"/>
            </a:br>
            <a:r>
              <a:rPr lang="fr-BE" altLang="fr-FR" sz="1800" dirty="0"/>
              <a:t>&amp; Chief </a:t>
            </a:r>
            <a:r>
              <a:rPr lang="fr-BE" altLang="fr-FR" sz="1800" dirty="0" err="1"/>
              <a:t>Executive</a:t>
            </a:r>
            <a:r>
              <a:rPr lang="fr-BE" altLang="fr-FR" sz="1800" dirty="0"/>
              <a:t> of the </a:t>
            </a:r>
            <a:r>
              <a:rPr lang="fr-BE" altLang="fr-FR" sz="1800" dirty="0" err="1"/>
              <a:t>Equality</a:t>
            </a:r>
            <a:r>
              <a:rPr lang="fr-BE" altLang="fr-FR" sz="1800" dirty="0"/>
              <a:t> Commission for </a:t>
            </a:r>
            <a:r>
              <a:rPr lang="fr-BE" altLang="fr-FR" sz="1800" dirty="0" err="1"/>
              <a:t>Northern</a:t>
            </a:r>
            <a:r>
              <a:rPr lang="fr-BE" altLang="fr-FR" sz="1800" dirty="0"/>
              <a:t> Ireland</a:t>
            </a:r>
            <a:r>
              <a:rPr lang="fr-BE" altLang="fr-FR" sz="1800" b="1" dirty="0"/>
              <a:t> </a:t>
            </a:r>
            <a:br>
              <a:rPr lang="fr-BE" altLang="fr-FR" sz="1800" b="1" dirty="0"/>
            </a:br>
            <a:endParaRPr lang="en-US" altLang="fr-FR" sz="3600" dirty="0">
              <a:solidFill>
                <a:schemeClr val="accent2"/>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517" y="3706911"/>
            <a:ext cx="9144000" cy="2439129"/>
          </a:xfrm>
          <a:prstGeom prst="rect">
            <a:avLst/>
          </a:prstGeom>
        </p:spPr>
        <p:txBody>
          <a:bodyPr>
            <a:spAutoFit/>
          </a:bodyPr>
          <a:lstStyle/>
          <a:p>
            <a:pPr algn="ctr">
              <a:defRPr sz="1800" b="0" i="0" u="none" strike="noStrike" kern="0" cap="none" spc="0" baseline="0">
                <a:solidFill>
                  <a:srgbClr val="000000"/>
                </a:solidFill>
                <a:uFillTx/>
              </a:defRPr>
            </a:pPr>
            <a:endParaRPr lang="en-US" sz="1500" b="1" kern="0" cap="all" dirty="0">
              <a:solidFill>
                <a:srgbClr val="000000"/>
              </a:solidFill>
              <a:latin typeface="Arial" pitchFamily="34"/>
              <a:cs typeface="Arial" pitchFamily="34"/>
            </a:endParaRPr>
          </a:p>
          <a:p>
            <a:pPr marL="538160" indent="-272654" algn="just">
              <a:buSzPct val="100000"/>
              <a:buFont typeface="Arial" pitchFamily="34"/>
              <a:buChar char="•"/>
              <a:defRPr sz="1800" b="0" i="0" u="none" strike="noStrike" kern="0" cap="none" spc="0" baseline="0">
                <a:solidFill>
                  <a:srgbClr val="000000"/>
                </a:solidFill>
                <a:uFillTx/>
              </a:defRPr>
            </a:pPr>
            <a:endParaRPr lang="en-GB" sz="1350" b="1" kern="0" dirty="0">
              <a:solidFill>
                <a:srgbClr val="000000"/>
              </a:solidFill>
              <a:latin typeface="Arial" pitchFamily="34"/>
              <a:cs typeface="Arial" pitchFamily="34"/>
            </a:endParaRPr>
          </a:p>
          <a:p>
            <a:pPr marL="265506" algn="just">
              <a:buSzPct val="100000"/>
              <a:defRPr sz="1800" b="0" i="0" u="none" strike="noStrike" kern="0" cap="none" spc="0" baseline="0">
                <a:solidFill>
                  <a:srgbClr val="000000"/>
                </a:solidFill>
                <a:uFillTx/>
              </a:defRPr>
            </a:pPr>
            <a:endParaRPr lang="en-GB" sz="1600" b="1" kern="0" dirty="0">
              <a:solidFill>
                <a:srgbClr val="000000"/>
              </a:solidFill>
              <a:latin typeface="Arial" pitchFamily="34"/>
              <a:cs typeface="Arial" pitchFamily="34"/>
            </a:endParaRPr>
          </a:p>
          <a:p>
            <a:pPr algn="ctr" eaLnBrk="1" hangingPunct="1">
              <a:lnSpc>
                <a:spcPct val="90000"/>
              </a:lnSpc>
              <a:defRPr/>
            </a:pPr>
            <a:r>
              <a:rPr lang="en-GB" altLang="fr-FR" b="1" dirty="0"/>
              <a:t>EQUINET SECRETARIAT</a:t>
            </a:r>
          </a:p>
          <a:p>
            <a:pPr algn="ctr" eaLnBrk="1" hangingPunct="1">
              <a:lnSpc>
                <a:spcPct val="90000"/>
              </a:lnSpc>
              <a:defRPr/>
            </a:pPr>
            <a:r>
              <a:rPr lang="en-GB" altLang="fr-FR" dirty="0"/>
              <a:t>138 Rue Royale / </a:t>
            </a:r>
            <a:r>
              <a:rPr lang="en-GB" altLang="fr-FR" dirty="0" err="1"/>
              <a:t>Koningsstraat</a:t>
            </a:r>
            <a:r>
              <a:rPr lang="en-GB" altLang="fr-FR" dirty="0"/>
              <a:t> </a:t>
            </a:r>
          </a:p>
          <a:p>
            <a:pPr algn="ctr" eaLnBrk="1" hangingPunct="1">
              <a:lnSpc>
                <a:spcPct val="90000"/>
              </a:lnSpc>
              <a:defRPr/>
            </a:pPr>
            <a:r>
              <a:rPr lang="en-GB" altLang="fr-FR" dirty="0"/>
              <a:t>B-1000 Brussels, Belgium</a:t>
            </a:r>
          </a:p>
          <a:p>
            <a:pPr algn="ctr" eaLnBrk="1" hangingPunct="1">
              <a:lnSpc>
                <a:spcPct val="90000"/>
              </a:lnSpc>
              <a:defRPr/>
            </a:pPr>
            <a:r>
              <a:rPr lang="en-GB" altLang="fr-FR" b="1" dirty="0"/>
              <a:t>Tel: +32 (0)2 212 3182</a:t>
            </a:r>
          </a:p>
          <a:p>
            <a:pPr algn="ctr" eaLnBrk="1" hangingPunct="1">
              <a:lnSpc>
                <a:spcPct val="90000"/>
              </a:lnSpc>
              <a:defRPr/>
            </a:pPr>
            <a:r>
              <a:rPr lang="en-GB" altLang="fr-FR" u="sng" dirty="0">
                <a:hlinkClick r:id="rId3"/>
              </a:rPr>
              <a:t>info@equineteurope.org</a:t>
            </a:r>
            <a:endParaRPr lang="en-GB" altLang="fr-FR" u="sng" dirty="0"/>
          </a:p>
          <a:p>
            <a:pPr marL="538160" indent="-272654" algn="just">
              <a:buSzPct val="100000"/>
              <a:buFont typeface="Arial" pitchFamily="34"/>
              <a:buChar char="•"/>
              <a:defRPr sz="1800" b="0" i="0" u="none" strike="noStrike" kern="0" cap="none" spc="0" baseline="0">
                <a:solidFill>
                  <a:srgbClr val="000000"/>
                </a:solidFill>
                <a:uFillTx/>
              </a:defRPr>
            </a:pPr>
            <a:endParaRPr lang="en-GB" sz="1350" b="1" kern="0" dirty="0">
              <a:solidFill>
                <a:srgbClr val="000000"/>
              </a:solidFill>
              <a:latin typeface="Arial" pitchFamily="34"/>
              <a:cs typeface="Arial" pitchFamily="34"/>
            </a:endParaRPr>
          </a:p>
          <a:p>
            <a:pPr marL="265507" algn="just">
              <a:buSzPct val="100000"/>
              <a:defRPr sz="1800" b="0" i="0" u="none" strike="noStrike" kern="0" cap="none" spc="0" baseline="0">
                <a:solidFill>
                  <a:srgbClr val="000000"/>
                </a:solidFill>
                <a:uFillTx/>
              </a:defRPr>
            </a:pPr>
            <a:endParaRPr lang="en-GB" sz="1350" kern="0" dirty="0">
              <a:solidFill>
                <a:srgbClr val="000000"/>
              </a:solidFill>
              <a:latin typeface="Arial" pitchFamily="34"/>
              <a:cs typeface="Arial" pitchFamily="34"/>
            </a:endParaRPr>
          </a:p>
        </p:txBody>
      </p:sp>
      <p:sp>
        <p:nvSpPr>
          <p:cNvPr id="6" name="Rectangle 5"/>
          <p:cNvSpPr/>
          <p:nvPr/>
        </p:nvSpPr>
        <p:spPr>
          <a:xfrm>
            <a:off x="2420131" y="2132856"/>
            <a:ext cx="4431506" cy="508000"/>
          </a:xfrm>
          <a:prstGeom prst="rect">
            <a:avLst/>
          </a:prstGeom>
        </p:spPr>
        <p:txBody>
          <a:bodyPr wrap="square">
            <a:spAutoFit/>
          </a:bodyPr>
          <a:lstStyle/>
          <a:p>
            <a:pPr algn="ctr">
              <a:defRPr sz="1800" b="0" i="0" u="none" strike="noStrike" kern="0" cap="none" spc="0" baseline="0">
                <a:solidFill>
                  <a:srgbClr val="000000"/>
                </a:solidFill>
                <a:uFillTx/>
              </a:defRPr>
            </a:pPr>
            <a:r>
              <a:rPr lang="fr-BE" sz="2700" b="1" kern="0" dirty="0">
                <a:solidFill>
                  <a:srgbClr val="FF0000"/>
                </a:solidFill>
                <a:latin typeface="Arial" pitchFamily="34"/>
                <a:cs typeface="Arial" pitchFamily="34"/>
                <a:hlinkClick r:id="rId4"/>
              </a:rPr>
              <a:t>www.equineteurope.org</a:t>
            </a:r>
            <a:endParaRPr lang="fr-BE" sz="2700" b="1" kern="0" dirty="0">
              <a:solidFill>
                <a:srgbClr val="FF0000"/>
              </a:solidFill>
              <a:latin typeface="Arial" pitchFamily="34"/>
              <a:cs typeface="Arial" pitchFamily="34"/>
            </a:endParaRPr>
          </a:p>
        </p:txBody>
      </p:sp>
      <p:pic>
        <p:nvPicPr>
          <p:cNvPr id="37892" name="Picture 4" descr="http://img3.wikia.nocookie.net/__cb20130408215021/warframe/images/archive/7/78/20130408220026!Facebook_logo(2).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09675" y="3140968"/>
            <a:ext cx="731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2051720" y="3290986"/>
            <a:ext cx="2101850" cy="415925"/>
          </a:xfrm>
          <a:prstGeom prst="rect">
            <a:avLst/>
          </a:prstGeom>
        </p:spPr>
        <p:txBody>
          <a:bodyPr wrap="none">
            <a:spAutoFit/>
          </a:bodyPr>
          <a:lstStyle/>
          <a:p>
            <a:pPr>
              <a:defRPr sz="1800" b="0" i="0" u="none" strike="noStrike" kern="0" cap="none" spc="0" baseline="0">
                <a:solidFill>
                  <a:srgbClr val="000000"/>
                </a:solidFill>
                <a:uFillTx/>
              </a:defRPr>
            </a:pPr>
            <a:r>
              <a:rPr lang="en-GB" sz="2100" b="1" kern="0" dirty="0" err="1">
                <a:solidFill>
                  <a:srgbClr val="000000"/>
                </a:solidFill>
                <a:latin typeface="Arial" pitchFamily="34"/>
                <a:cs typeface="Arial" pitchFamily="34"/>
              </a:rPr>
              <a:t>EquinetEurope</a:t>
            </a:r>
            <a:endParaRPr lang="fr-BE" sz="2100" kern="0" dirty="0">
              <a:solidFill>
                <a:srgbClr val="000000"/>
              </a:solidFill>
            </a:endParaRPr>
          </a:p>
        </p:txBody>
      </p:sp>
      <p:pic>
        <p:nvPicPr>
          <p:cNvPr id="37894" name="Picture 2" descr="http://www.usaha.org/Portals/6/Images/twitter-logo.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94108" y="3184624"/>
            <a:ext cx="642938"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5868144" y="3290986"/>
            <a:ext cx="2363787" cy="414337"/>
          </a:xfrm>
          <a:prstGeom prst="rect">
            <a:avLst/>
          </a:prstGeom>
        </p:spPr>
        <p:txBody>
          <a:bodyPr wrap="none">
            <a:spAutoFit/>
          </a:bodyPr>
          <a:lstStyle/>
          <a:p>
            <a:pPr>
              <a:defRPr sz="1800" b="0" i="0" u="none" strike="noStrike" kern="0" cap="none" spc="0" baseline="0">
                <a:solidFill>
                  <a:srgbClr val="000000"/>
                </a:solidFill>
                <a:uFillTx/>
              </a:defRPr>
            </a:pPr>
            <a:r>
              <a:rPr lang="en-GB" sz="2100" b="1" kern="0" dirty="0">
                <a:solidFill>
                  <a:srgbClr val="000000"/>
                </a:solidFill>
                <a:latin typeface="Arial" pitchFamily="34"/>
                <a:cs typeface="Arial" pitchFamily="34"/>
              </a:rPr>
              <a:t>@</a:t>
            </a:r>
            <a:r>
              <a:rPr lang="en-GB" sz="2100" b="1" kern="0" dirty="0" err="1">
                <a:solidFill>
                  <a:srgbClr val="000000"/>
                </a:solidFill>
                <a:latin typeface="Arial" pitchFamily="34"/>
                <a:cs typeface="Arial" pitchFamily="34"/>
              </a:rPr>
              <a:t>EquinetEurope</a:t>
            </a:r>
            <a:endParaRPr lang="fr-BE" sz="2100" kern="0" dirty="0">
              <a:solidFill>
                <a:srgbClr val="000000"/>
              </a:solidFill>
            </a:endParaRP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35131"/>
            <a:ext cx="91440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361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57200" y="1556792"/>
            <a:ext cx="8229600" cy="1000125"/>
          </a:xfrm>
        </p:spPr>
        <p:txBody>
          <a:bodyPr/>
          <a:lstStyle/>
          <a:p>
            <a:pPr eaLnBrk="1" hangingPunct="1"/>
            <a:r>
              <a:rPr lang="en-GB" altLang="fr-FR" b="1" dirty="0">
                <a:solidFill>
                  <a:srgbClr val="0D5597"/>
                </a:solidFill>
              </a:rPr>
              <a:t>European Equal Treatment Law</a:t>
            </a:r>
            <a:br>
              <a:rPr lang="en-GB" altLang="fr-FR" b="1" dirty="0">
                <a:solidFill>
                  <a:srgbClr val="0D5597"/>
                </a:solidFill>
              </a:rPr>
            </a:br>
            <a:r>
              <a:rPr lang="en-GB" altLang="fr-FR" b="1" dirty="0">
                <a:solidFill>
                  <a:srgbClr val="0D5597"/>
                </a:solidFill>
              </a:rPr>
              <a:t>and “shared values”</a:t>
            </a:r>
            <a:endParaRPr lang="en-GB" altLang="fr-FR" dirty="0">
              <a:solidFill>
                <a:srgbClr val="0D5597"/>
              </a:solidFill>
            </a:endParaRPr>
          </a:p>
        </p:txBody>
      </p:sp>
      <p:sp>
        <p:nvSpPr>
          <p:cNvPr id="7171" name="Rectangle 3"/>
          <p:cNvSpPr>
            <a:spLocks noGrp="1" noChangeArrowheads="1"/>
          </p:cNvSpPr>
          <p:nvPr>
            <p:ph type="body" idx="4294967295"/>
          </p:nvPr>
        </p:nvSpPr>
        <p:spPr>
          <a:xfrm>
            <a:off x="457200" y="2780928"/>
            <a:ext cx="8229600" cy="3744415"/>
          </a:xfrm>
        </p:spPr>
        <p:txBody>
          <a:bodyPr>
            <a:normAutofit/>
          </a:bodyPr>
          <a:lstStyle/>
          <a:p>
            <a:pPr marL="0" indent="0">
              <a:buNone/>
            </a:pPr>
            <a:r>
              <a:rPr lang="en-US" i="1" dirty="0"/>
              <a:t>Article 19</a:t>
            </a:r>
          </a:p>
          <a:p>
            <a:pPr marL="0" indent="0">
              <a:buNone/>
            </a:pPr>
            <a:r>
              <a:rPr lang="en-US" i="1" dirty="0"/>
              <a:t>1. Without prejudice to the other provisions of the Treaties and within the limits of the powers conferred by them upon the Union, the Council, acting unanimously in accordance with a special legislative procedure and after obtaining the consent of the European Parliament, may take appropriate action to </a:t>
            </a:r>
            <a:r>
              <a:rPr lang="en-US" b="1" i="1" dirty="0"/>
              <a:t>combat discrimination based on sex, racial or ethnic origin, religion or belief, disability, age or sexual orientation.</a:t>
            </a:r>
          </a:p>
          <a:p>
            <a:pPr marL="0" indent="0">
              <a:buNone/>
            </a:pPr>
            <a:endParaRPr lang="en-US" altLang="fr-FR" sz="2200" b="1" dirty="0"/>
          </a:p>
          <a:p>
            <a:pPr marL="0" indent="0">
              <a:buNone/>
            </a:pPr>
            <a:r>
              <a:rPr lang="en-US" altLang="fr-FR" sz="2200" b="1" dirty="0"/>
              <a:t>	</a:t>
            </a:r>
            <a:r>
              <a:rPr lang="en-GB" altLang="fr-FR" sz="2200" b="1" dirty="0"/>
              <a:t>Treaty</a:t>
            </a:r>
            <a:r>
              <a:rPr lang="en-GB" altLang="fr-FR" sz="2200" dirty="0"/>
              <a:t> on the Functioning of the </a:t>
            </a:r>
            <a:r>
              <a:rPr lang="en-GB" altLang="fr-FR" sz="2200" b="1" dirty="0"/>
              <a:t>European Union </a:t>
            </a:r>
          </a:p>
          <a:p>
            <a:endParaRPr lang="en-GB" altLang="fr-FR" sz="24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57200" y="1423467"/>
            <a:ext cx="8229600" cy="1000125"/>
          </a:xfrm>
        </p:spPr>
        <p:txBody>
          <a:bodyPr/>
          <a:lstStyle/>
          <a:p>
            <a:pPr eaLnBrk="1" hangingPunct="1"/>
            <a:r>
              <a:rPr lang="en-GB" altLang="fr-FR" b="1" dirty="0">
                <a:solidFill>
                  <a:srgbClr val="0D5597"/>
                </a:solidFill>
              </a:rPr>
              <a:t>European Equal Treatment Law and “shared values”</a:t>
            </a:r>
            <a:endParaRPr lang="en-GB" altLang="fr-FR" dirty="0">
              <a:solidFill>
                <a:srgbClr val="0D5597"/>
              </a:solidFill>
            </a:endParaRPr>
          </a:p>
        </p:txBody>
      </p:sp>
      <p:sp>
        <p:nvSpPr>
          <p:cNvPr id="7171" name="Rectangle 3"/>
          <p:cNvSpPr>
            <a:spLocks noGrp="1" noChangeArrowheads="1"/>
          </p:cNvSpPr>
          <p:nvPr>
            <p:ph type="body" idx="4294967295"/>
          </p:nvPr>
        </p:nvSpPr>
        <p:spPr>
          <a:xfrm>
            <a:off x="457200" y="2556918"/>
            <a:ext cx="8229600" cy="3968426"/>
          </a:xfrm>
        </p:spPr>
        <p:txBody>
          <a:bodyPr>
            <a:normAutofit/>
          </a:bodyPr>
          <a:lstStyle/>
          <a:p>
            <a:pPr marL="0" indent="0">
              <a:buNone/>
            </a:pPr>
            <a:r>
              <a:rPr lang="en-GB" altLang="fr-FR" sz="2400" b="1" dirty="0"/>
              <a:t>Charter</a:t>
            </a:r>
            <a:r>
              <a:rPr lang="en-GB" altLang="fr-FR" sz="2400" dirty="0"/>
              <a:t> of </a:t>
            </a:r>
            <a:r>
              <a:rPr lang="en-GB" altLang="fr-FR" sz="2400" b="1" dirty="0"/>
              <a:t>Fundamental Rights </a:t>
            </a:r>
            <a:r>
              <a:rPr lang="en-GB" altLang="fr-FR" sz="2400" dirty="0"/>
              <a:t>of the European Union</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70" y="3356992"/>
            <a:ext cx="2975653" cy="2573259"/>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1861" y="3356992"/>
            <a:ext cx="3131839" cy="3070125"/>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52510" y="3405741"/>
            <a:ext cx="3191491" cy="1502135"/>
          </a:xfrm>
          <a:prstGeom prst="rect">
            <a:avLst/>
          </a:prstGeom>
        </p:spPr>
      </p:pic>
    </p:spTree>
    <p:extLst>
      <p:ext uri="{BB962C8B-B14F-4D97-AF65-F5344CB8AC3E}">
        <p14:creationId xmlns:p14="http://schemas.microsoft.com/office/powerpoint/2010/main" val="1199228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57200" y="1556792"/>
            <a:ext cx="8229600" cy="1000125"/>
          </a:xfrm>
        </p:spPr>
        <p:txBody>
          <a:bodyPr/>
          <a:lstStyle/>
          <a:p>
            <a:pPr eaLnBrk="1" hangingPunct="1"/>
            <a:r>
              <a:rPr lang="en-GB" altLang="fr-FR" b="1" dirty="0">
                <a:solidFill>
                  <a:srgbClr val="0D5597"/>
                </a:solidFill>
              </a:rPr>
              <a:t>European Equal Treatment Directives </a:t>
            </a:r>
            <a:endParaRPr lang="en-GB" altLang="fr-FR" dirty="0">
              <a:solidFill>
                <a:srgbClr val="0D5597"/>
              </a:solidFill>
            </a:endParaRPr>
          </a:p>
        </p:txBody>
      </p:sp>
      <p:sp>
        <p:nvSpPr>
          <p:cNvPr id="7171" name="Rectangle 3"/>
          <p:cNvSpPr>
            <a:spLocks noGrp="1" noChangeArrowheads="1"/>
          </p:cNvSpPr>
          <p:nvPr>
            <p:ph type="body" idx="4294967295"/>
          </p:nvPr>
        </p:nvSpPr>
        <p:spPr>
          <a:xfrm>
            <a:off x="457200" y="2420888"/>
            <a:ext cx="8229600" cy="4104455"/>
          </a:xfrm>
        </p:spPr>
        <p:txBody>
          <a:bodyPr>
            <a:normAutofit fontScale="92500" lnSpcReduction="20000"/>
          </a:bodyPr>
          <a:lstStyle/>
          <a:p>
            <a:r>
              <a:rPr lang="en-GB" altLang="fr-FR" sz="2400" dirty="0"/>
              <a:t>2000/43/EC </a:t>
            </a:r>
            <a:r>
              <a:rPr lang="en-GB" altLang="fr-FR" sz="2400" b="1" dirty="0"/>
              <a:t>‘Race’</a:t>
            </a:r>
            <a:r>
              <a:rPr lang="en-GB" altLang="fr-FR" sz="2400" dirty="0"/>
              <a:t> Directive</a:t>
            </a:r>
          </a:p>
          <a:p>
            <a:r>
              <a:rPr lang="en-GB" altLang="fr-FR" sz="2400" dirty="0"/>
              <a:t>2000/78/EC </a:t>
            </a:r>
            <a:r>
              <a:rPr lang="en-GB" altLang="fr-FR" sz="2400" b="1" dirty="0"/>
              <a:t>Employment Equality</a:t>
            </a:r>
            <a:r>
              <a:rPr lang="en-GB" altLang="fr-FR" sz="2400" dirty="0"/>
              <a:t> Directive (Religion or belief, disability, age or sexual orientation)</a:t>
            </a:r>
          </a:p>
          <a:p>
            <a:r>
              <a:rPr lang="en-GB" altLang="fr-FR" sz="2400" dirty="0"/>
              <a:t>2004/113/EC </a:t>
            </a:r>
            <a:r>
              <a:rPr lang="en-GB" altLang="fr-FR" sz="2400" b="1" dirty="0"/>
              <a:t>Gender Goods and Services </a:t>
            </a:r>
            <a:r>
              <a:rPr lang="en-GB" altLang="fr-FR" sz="2400" dirty="0"/>
              <a:t>Directive</a:t>
            </a:r>
          </a:p>
          <a:p>
            <a:r>
              <a:rPr lang="en-GB" altLang="fr-FR" sz="2400" dirty="0"/>
              <a:t>2006/54/EC </a:t>
            </a:r>
            <a:r>
              <a:rPr lang="en-GB" altLang="fr-FR" sz="2400" b="1" dirty="0"/>
              <a:t>Gender ‘Recast’ </a:t>
            </a:r>
            <a:r>
              <a:rPr lang="en-GB" altLang="fr-FR" sz="2400" dirty="0"/>
              <a:t>Directive (employment) </a:t>
            </a:r>
          </a:p>
          <a:p>
            <a:endParaRPr lang="en-GB" altLang="fr-FR" sz="2400" dirty="0"/>
          </a:p>
          <a:p>
            <a:pPr marL="0" indent="0">
              <a:buNone/>
            </a:pPr>
            <a:r>
              <a:rPr lang="en-GB" altLang="fr-FR" sz="2400" dirty="0"/>
              <a:t>Other relevant Directives</a:t>
            </a:r>
          </a:p>
          <a:p>
            <a:r>
              <a:rPr lang="en-GB" altLang="fr-FR" sz="2400" dirty="0"/>
              <a:t>79/7/EEC </a:t>
            </a:r>
            <a:r>
              <a:rPr lang="en-GB" altLang="fr-FR" sz="2400" b="1" dirty="0"/>
              <a:t>Social Security</a:t>
            </a:r>
            <a:r>
              <a:rPr lang="en-GB" altLang="fr-FR" sz="2400" dirty="0"/>
              <a:t> Directive </a:t>
            </a:r>
          </a:p>
          <a:p>
            <a:r>
              <a:rPr lang="en-GB" altLang="fr-FR" sz="2400" dirty="0"/>
              <a:t>92/85EEC </a:t>
            </a:r>
            <a:r>
              <a:rPr lang="en-GB" altLang="fr-FR" sz="2400" b="1" dirty="0"/>
              <a:t>Pregnant Workers</a:t>
            </a:r>
            <a:r>
              <a:rPr lang="en-GB" altLang="fr-FR" sz="2400" dirty="0"/>
              <a:t> Directive</a:t>
            </a:r>
          </a:p>
          <a:p>
            <a:r>
              <a:rPr lang="en-GB" altLang="fr-FR" sz="2400" dirty="0"/>
              <a:t>2004/38/EC </a:t>
            </a:r>
            <a:r>
              <a:rPr lang="en-GB" altLang="fr-FR" sz="2400" b="1" dirty="0"/>
              <a:t>Freedom of Movement</a:t>
            </a:r>
            <a:r>
              <a:rPr lang="en-GB" altLang="fr-FR" sz="2400" dirty="0"/>
              <a:t> Directive</a:t>
            </a:r>
          </a:p>
          <a:p>
            <a:r>
              <a:rPr lang="en-GB" altLang="fr-FR" sz="2400" dirty="0"/>
              <a:t>2010/18/EU </a:t>
            </a:r>
            <a:r>
              <a:rPr lang="en-GB" altLang="fr-FR" sz="2400" b="1" dirty="0"/>
              <a:t>Paternal Leave </a:t>
            </a:r>
            <a:r>
              <a:rPr lang="en-GB" altLang="fr-FR" sz="2400" dirty="0"/>
              <a:t>Directive </a:t>
            </a:r>
          </a:p>
          <a:p>
            <a:endParaRPr lang="en-GB" altLang="fr-FR" sz="2400" dirty="0"/>
          </a:p>
          <a:p>
            <a:endParaRPr lang="en-GB" altLang="fr-FR" sz="24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78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467544" y="1591679"/>
            <a:ext cx="8229600" cy="1000125"/>
          </a:xfrm>
        </p:spPr>
        <p:txBody>
          <a:bodyPr/>
          <a:lstStyle/>
          <a:p>
            <a:pPr eaLnBrk="1" hangingPunct="1"/>
            <a:r>
              <a:rPr lang="en-GB" altLang="fr-FR" b="1" dirty="0">
                <a:solidFill>
                  <a:srgbClr val="0D5597"/>
                </a:solidFill>
              </a:rPr>
              <a:t>Gaps in the European Equal Treatment Legislation</a:t>
            </a:r>
            <a:endParaRPr lang="en-GB" altLang="fr-FR" sz="3600" dirty="0">
              <a:solidFill>
                <a:srgbClr val="0D5597"/>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67544" y="2924944"/>
            <a:ext cx="8352928" cy="2862322"/>
          </a:xfrm>
          <a:prstGeom prst="rect">
            <a:avLst/>
          </a:prstGeom>
          <a:noFill/>
        </p:spPr>
        <p:txBody>
          <a:bodyPr wrap="square" rtlCol="0">
            <a:spAutoFit/>
          </a:bodyPr>
          <a:lstStyle/>
          <a:p>
            <a:pPr marL="285750" indent="-285750">
              <a:buFont typeface="Arial" panose="020B0604020202020204" pitchFamily="34" charset="0"/>
              <a:buChar char="•"/>
            </a:pPr>
            <a:r>
              <a:rPr lang="en-US" dirty="0"/>
              <a:t>Protection gap for persons irrespective of religion or belief, disability, age or sexual orientation </a:t>
            </a:r>
            <a:r>
              <a:rPr lang="en-US" b="1" dirty="0"/>
              <a:t>outside the </a:t>
            </a:r>
            <a:r>
              <a:rPr lang="en-US" b="1" dirty="0" err="1"/>
              <a:t>labour</a:t>
            </a:r>
            <a:r>
              <a:rPr lang="en-US" b="1" dirty="0"/>
              <a:t> market</a:t>
            </a:r>
            <a:br>
              <a:rPr lang="en-US" b="1" dirty="0"/>
            </a:br>
            <a:endParaRPr lang="en-US" b="1" dirty="0"/>
          </a:p>
          <a:p>
            <a:pPr marL="285750" indent="-285750">
              <a:buFont typeface="Arial" panose="020B0604020202020204" pitchFamily="34" charset="0"/>
              <a:buChar char="•"/>
            </a:pPr>
            <a:r>
              <a:rPr lang="en-US" dirty="0"/>
              <a:t>Inadequate protection for </a:t>
            </a:r>
            <a:r>
              <a:rPr lang="en-US" b="1" dirty="0"/>
              <a:t>parents</a:t>
            </a:r>
            <a:r>
              <a:rPr lang="en-US" dirty="0"/>
              <a:t> and </a:t>
            </a:r>
            <a:r>
              <a:rPr lang="en-US" b="1" dirty="0" err="1"/>
              <a:t>carers</a:t>
            </a:r>
            <a:r>
              <a:rPr lang="en-US" dirty="0"/>
              <a:t> </a:t>
            </a:r>
            <a:br>
              <a:rPr lang="en-US" b="1" dirty="0"/>
            </a:br>
            <a:endParaRPr lang="en-US" b="1" dirty="0"/>
          </a:p>
          <a:p>
            <a:pPr marL="285750" indent="-285750">
              <a:buFont typeface="Arial" panose="020B0604020202020204" pitchFamily="34" charset="0"/>
              <a:buChar char="•"/>
            </a:pPr>
            <a:r>
              <a:rPr lang="en-US" dirty="0"/>
              <a:t>The field of </a:t>
            </a:r>
            <a:r>
              <a:rPr lang="en-US" b="1" dirty="0"/>
              <a:t>media</a:t>
            </a:r>
            <a:r>
              <a:rPr lang="en-US" dirty="0"/>
              <a:t> is not covered by any of the Equal Treatment Directives </a:t>
            </a:r>
            <a:br>
              <a:rPr lang="en-US" dirty="0"/>
            </a:br>
            <a:endParaRPr lang="en-US" dirty="0"/>
          </a:p>
          <a:p>
            <a:pPr marL="285750" indent="-285750">
              <a:buFont typeface="Arial" panose="020B0604020202020204" pitchFamily="34" charset="0"/>
              <a:buChar char="•"/>
            </a:pPr>
            <a:r>
              <a:rPr lang="en-US" dirty="0"/>
              <a:t>The field of </a:t>
            </a:r>
            <a:r>
              <a:rPr lang="en-US" b="1" dirty="0"/>
              <a:t>education</a:t>
            </a:r>
            <a:r>
              <a:rPr lang="en-US" dirty="0"/>
              <a:t> is only covered in the ‘Race’ Directive (although vocational training is covered by the ‘Recast’ Directive)</a:t>
            </a:r>
          </a:p>
          <a:p>
            <a:pPr marL="285750" indent="-285750">
              <a:buFont typeface="Arial" panose="020B0604020202020204" pitchFamily="34" charset="0"/>
              <a:buChar cha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700808"/>
            <a:ext cx="8352928" cy="954107"/>
          </a:xfrm>
          <a:prstGeom prst="rect">
            <a:avLst/>
          </a:prstGeom>
        </p:spPr>
        <p:txBody>
          <a:bodyPr wrap="square">
            <a:spAutoFit/>
          </a:bodyPr>
          <a:lstStyle/>
          <a:p>
            <a:r>
              <a:rPr lang="en-GB" altLang="fr-FR" sz="2800" b="1" dirty="0">
                <a:solidFill>
                  <a:srgbClr val="0D5597"/>
                </a:solidFill>
              </a:rPr>
              <a:t>European Policy Framework for Equal Treatment</a:t>
            </a:r>
            <a:endParaRPr lang="en-US" sz="2800" dirty="0"/>
          </a:p>
        </p:txBody>
      </p:sp>
      <p:sp>
        <p:nvSpPr>
          <p:cNvPr id="5" name="Rectangle 4"/>
          <p:cNvSpPr/>
          <p:nvPr/>
        </p:nvSpPr>
        <p:spPr>
          <a:xfrm>
            <a:off x="812101" y="3068960"/>
            <a:ext cx="8064896" cy="2585323"/>
          </a:xfrm>
          <a:prstGeom prst="rect">
            <a:avLst/>
          </a:prstGeom>
        </p:spPr>
        <p:txBody>
          <a:bodyPr wrap="square">
            <a:spAutoFit/>
          </a:bodyPr>
          <a:lstStyle/>
          <a:p>
            <a:pPr marL="285750" indent="-285750">
              <a:buFont typeface="Arial" panose="020B0604020202020204" pitchFamily="34" charset="0"/>
              <a:buChar char="•"/>
            </a:pPr>
            <a:r>
              <a:rPr lang="en-US" dirty="0"/>
              <a:t>European Commission’s Strategic Engagement for </a:t>
            </a:r>
            <a:r>
              <a:rPr lang="en-US" b="1" dirty="0"/>
              <a:t>Gender Equality </a:t>
            </a:r>
            <a:br>
              <a:rPr lang="en-US" b="1" dirty="0"/>
            </a:br>
            <a:endParaRPr lang="en-US" b="1" dirty="0"/>
          </a:p>
          <a:p>
            <a:pPr marL="285750" indent="-285750">
              <a:buFont typeface="Arial" panose="020B0604020202020204" pitchFamily="34" charset="0"/>
              <a:buChar char="•"/>
            </a:pPr>
            <a:r>
              <a:rPr lang="en-US" dirty="0"/>
              <a:t>European Commission </a:t>
            </a:r>
            <a:r>
              <a:rPr lang="en-US" b="1" dirty="0"/>
              <a:t>Disability</a:t>
            </a:r>
            <a:r>
              <a:rPr lang="en-US" dirty="0"/>
              <a:t> Strategy </a:t>
            </a:r>
            <a:br>
              <a:rPr lang="en-US" dirty="0"/>
            </a:br>
            <a:endParaRPr lang="en-US" dirty="0"/>
          </a:p>
          <a:p>
            <a:pPr marL="285750" indent="-285750">
              <a:buFont typeface="Arial" panose="020B0604020202020204" pitchFamily="34" charset="0"/>
              <a:buChar char="•"/>
            </a:pPr>
            <a:r>
              <a:rPr lang="en-US" dirty="0"/>
              <a:t>List of Actions by the European Commission to Advance </a:t>
            </a:r>
            <a:r>
              <a:rPr lang="en-US" b="1" dirty="0"/>
              <a:t>LGBTI</a:t>
            </a:r>
            <a:r>
              <a:rPr lang="en-US" dirty="0"/>
              <a:t> equality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National </a:t>
            </a:r>
            <a:r>
              <a:rPr lang="en-US" b="1" dirty="0"/>
              <a:t>Roma</a:t>
            </a:r>
            <a:r>
              <a:rPr lang="en-US" dirty="0"/>
              <a:t> Integration Strategies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European Agenda for </a:t>
            </a:r>
            <a:r>
              <a:rPr lang="en-US" b="1" dirty="0"/>
              <a:t>Migration </a:t>
            </a:r>
          </a:p>
        </p:txBody>
      </p:sp>
    </p:spTree>
    <p:extLst>
      <p:ext uri="{BB962C8B-B14F-4D97-AF65-F5344CB8AC3E}">
        <p14:creationId xmlns:p14="http://schemas.microsoft.com/office/powerpoint/2010/main" val="215989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484784"/>
            <a:ext cx="8352928" cy="954107"/>
          </a:xfrm>
          <a:prstGeom prst="rect">
            <a:avLst/>
          </a:prstGeom>
        </p:spPr>
        <p:txBody>
          <a:bodyPr wrap="square">
            <a:spAutoFit/>
          </a:bodyPr>
          <a:lstStyle/>
          <a:p>
            <a:pPr lvl="0"/>
            <a:r>
              <a:rPr lang="en-GB" altLang="fr-FR" sz="2800" b="1" dirty="0">
                <a:solidFill>
                  <a:srgbClr val="0D5597"/>
                </a:solidFill>
              </a:rPr>
              <a:t>Current European Initiatives for Equal Treatment</a:t>
            </a:r>
            <a:endParaRPr lang="en-US" sz="2800" dirty="0">
              <a:solidFill>
                <a:prstClr val="black"/>
              </a:solidFill>
            </a:endParaRPr>
          </a:p>
        </p:txBody>
      </p:sp>
      <p:sp>
        <p:nvSpPr>
          <p:cNvPr id="3" name="Rectangle 2"/>
          <p:cNvSpPr/>
          <p:nvPr/>
        </p:nvSpPr>
        <p:spPr>
          <a:xfrm>
            <a:off x="467544" y="2708920"/>
            <a:ext cx="8208912" cy="3970318"/>
          </a:xfrm>
          <a:prstGeom prst="rect">
            <a:avLst/>
          </a:prstGeom>
        </p:spPr>
        <p:txBody>
          <a:bodyPr wrap="square">
            <a:spAutoFit/>
          </a:bodyPr>
          <a:lstStyle/>
          <a:p>
            <a:r>
              <a:rPr lang="en-US" b="1" dirty="0"/>
              <a:t>Legislative initiatives </a:t>
            </a:r>
          </a:p>
          <a:p>
            <a:endParaRPr lang="en-US" dirty="0"/>
          </a:p>
          <a:p>
            <a:pPr marL="285750" indent="-285750">
              <a:buFont typeface="Arial" panose="020B0604020202020204" pitchFamily="34" charset="0"/>
              <a:buChar char="•"/>
            </a:pPr>
            <a:r>
              <a:rPr lang="en-US" b="1" dirty="0"/>
              <a:t>Horizontal Directive </a:t>
            </a:r>
            <a:r>
              <a:rPr lang="en-US" dirty="0"/>
              <a:t>(plug protection gap for persons irrespective of religion or belief, disability, age or sexual orientation </a:t>
            </a:r>
            <a:r>
              <a:rPr lang="en-US" b="1" dirty="0"/>
              <a:t>outside the </a:t>
            </a:r>
            <a:r>
              <a:rPr lang="en-US" b="1" dirty="0" err="1"/>
              <a:t>labour</a:t>
            </a:r>
            <a:r>
              <a:rPr lang="en-US" b="1" dirty="0"/>
              <a:t> market.</a:t>
            </a:r>
            <a:r>
              <a:rPr lang="en-US" dirty="0"/>
              <a:t>)</a:t>
            </a:r>
            <a:br>
              <a:rPr lang="en-US" b="1" dirty="0"/>
            </a:br>
            <a:endParaRPr lang="en-US" b="1" dirty="0"/>
          </a:p>
          <a:p>
            <a:pPr marL="285750" indent="-285750">
              <a:buFont typeface="Arial" panose="020B0604020202020204" pitchFamily="34" charset="0"/>
              <a:buChar char="•"/>
            </a:pPr>
            <a:r>
              <a:rPr lang="en-US" b="1" dirty="0"/>
              <a:t>Women on Boards </a:t>
            </a:r>
            <a:r>
              <a:rPr lang="en-US" dirty="0"/>
              <a:t>Directive </a:t>
            </a:r>
            <a:br>
              <a:rPr lang="en-US" dirty="0"/>
            </a:br>
            <a:endParaRPr lang="en-US" dirty="0"/>
          </a:p>
          <a:p>
            <a:pPr marL="285750" indent="-285750">
              <a:buFont typeface="Arial" panose="020B0604020202020204" pitchFamily="34" charset="0"/>
              <a:buChar char="•"/>
            </a:pPr>
            <a:r>
              <a:rPr lang="en-US" dirty="0"/>
              <a:t>New Start Initiative for </a:t>
            </a:r>
            <a:r>
              <a:rPr lang="en-US" b="1" dirty="0"/>
              <a:t>Work-Life Balance </a:t>
            </a:r>
            <a:r>
              <a:rPr lang="en-US" dirty="0"/>
              <a:t>(Replacing the Maternity Leave Directive, will include legislative element)</a:t>
            </a:r>
            <a:br>
              <a:rPr lang="en-US" dirty="0"/>
            </a:br>
            <a:endParaRPr lang="en-US" dirty="0"/>
          </a:p>
          <a:p>
            <a:pPr marL="285750" indent="-285750">
              <a:buFont typeface="Arial" panose="020B0604020202020204" pitchFamily="34" charset="0"/>
              <a:buChar char="•"/>
            </a:pPr>
            <a:r>
              <a:rPr lang="en-US" b="1" dirty="0"/>
              <a:t>Accessibility Act </a:t>
            </a:r>
            <a:r>
              <a:rPr lang="en-US" dirty="0"/>
              <a:t>(following on from EU obligations stemming from accession to the UNCRPD) </a:t>
            </a:r>
            <a:br>
              <a:rPr lang="en-US" dirty="0"/>
            </a:br>
            <a:endParaRPr lang="en-US" dirty="0"/>
          </a:p>
          <a:p>
            <a:pPr marL="285750" indent="-285750">
              <a:buFont typeface="Arial" panose="020B0604020202020204" pitchFamily="34" charset="0"/>
              <a:buChar char="•"/>
            </a:pPr>
            <a:r>
              <a:rPr lang="en-US" dirty="0"/>
              <a:t>Accession to the</a:t>
            </a:r>
            <a:r>
              <a:rPr lang="en-US" b="1" dirty="0"/>
              <a:t> Istanbul Convention </a:t>
            </a:r>
          </a:p>
        </p:txBody>
      </p:sp>
    </p:spTree>
    <p:extLst>
      <p:ext uri="{BB962C8B-B14F-4D97-AF65-F5344CB8AC3E}">
        <p14:creationId xmlns:p14="http://schemas.microsoft.com/office/powerpoint/2010/main" val="2834548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484784"/>
            <a:ext cx="8352928" cy="954107"/>
          </a:xfrm>
          <a:prstGeom prst="rect">
            <a:avLst/>
          </a:prstGeom>
        </p:spPr>
        <p:txBody>
          <a:bodyPr wrap="square">
            <a:spAutoFit/>
          </a:bodyPr>
          <a:lstStyle/>
          <a:p>
            <a:pPr lvl="0"/>
            <a:r>
              <a:rPr lang="en-GB" altLang="fr-FR" sz="2800" b="1" dirty="0">
                <a:solidFill>
                  <a:srgbClr val="0D5597"/>
                </a:solidFill>
              </a:rPr>
              <a:t>Current European Initiatives for Equal Treatment</a:t>
            </a:r>
            <a:endParaRPr lang="en-US" sz="2800" dirty="0">
              <a:solidFill>
                <a:prstClr val="black"/>
              </a:solidFill>
            </a:endParaRPr>
          </a:p>
        </p:txBody>
      </p:sp>
      <p:sp>
        <p:nvSpPr>
          <p:cNvPr id="3" name="Rectangle 2"/>
          <p:cNvSpPr/>
          <p:nvPr/>
        </p:nvSpPr>
        <p:spPr>
          <a:xfrm>
            <a:off x="461323" y="2438891"/>
            <a:ext cx="8071117" cy="5355312"/>
          </a:xfrm>
          <a:prstGeom prst="rect">
            <a:avLst/>
          </a:prstGeom>
        </p:spPr>
        <p:txBody>
          <a:bodyPr wrap="square">
            <a:spAutoFit/>
          </a:bodyPr>
          <a:lstStyle/>
          <a:p>
            <a:r>
              <a:rPr lang="en-US" b="1" dirty="0"/>
              <a:t>Policy initiatives </a:t>
            </a:r>
          </a:p>
          <a:p>
            <a:endParaRPr lang="en-US" dirty="0"/>
          </a:p>
          <a:p>
            <a:pPr marL="285750" indent="-285750">
              <a:buFont typeface="Arial" panose="020B0604020202020204" pitchFamily="34" charset="0"/>
              <a:buChar char="•"/>
            </a:pPr>
            <a:r>
              <a:rPr lang="en-US" b="1" dirty="0"/>
              <a:t>LGBTI</a:t>
            </a:r>
            <a:r>
              <a:rPr lang="en-US" dirty="0"/>
              <a:t> awareness-raising campaign</a:t>
            </a:r>
            <a:br>
              <a:rPr lang="en-US" dirty="0"/>
            </a:br>
            <a:endParaRPr lang="en-US" dirty="0"/>
          </a:p>
          <a:p>
            <a:pPr marL="285750" indent="-285750">
              <a:buFont typeface="Arial" panose="020B0604020202020204" pitchFamily="34" charset="0"/>
              <a:buChar char="•"/>
            </a:pPr>
            <a:r>
              <a:rPr lang="en-US" dirty="0"/>
              <a:t>European </a:t>
            </a:r>
            <a:r>
              <a:rPr lang="en-US" b="1" dirty="0"/>
              <a:t>Roma</a:t>
            </a:r>
            <a:r>
              <a:rPr lang="en-US" dirty="0"/>
              <a:t> platform addressing youth discrimination and setting up of national Roma platforms</a:t>
            </a:r>
            <a:br>
              <a:rPr lang="en-US" dirty="0"/>
            </a:br>
            <a:endParaRPr lang="en-US" dirty="0"/>
          </a:p>
          <a:p>
            <a:pPr marL="285750" indent="-285750">
              <a:buFont typeface="Arial" panose="020B0604020202020204" pitchFamily="34" charset="0"/>
              <a:buChar char="•"/>
            </a:pPr>
            <a:r>
              <a:rPr lang="en-US" dirty="0"/>
              <a:t>European Commission recommendation on </a:t>
            </a:r>
            <a:r>
              <a:rPr lang="en-US" b="1" dirty="0"/>
              <a:t>pay transparency </a:t>
            </a:r>
            <a:br>
              <a:rPr lang="en-US" b="1" dirty="0"/>
            </a:br>
            <a:endParaRPr lang="en-US" b="1" dirty="0"/>
          </a:p>
          <a:p>
            <a:pPr marL="285750" indent="-285750">
              <a:buFont typeface="Arial" panose="020B0604020202020204" pitchFamily="34" charset="0"/>
              <a:buChar char="•"/>
            </a:pPr>
            <a:r>
              <a:rPr lang="en-US" dirty="0"/>
              <a:t>Year of Action in 2017 to combat </a:t>
            </a:r>
            <a:r>
              <a:rPr lang="en-US" b="1" dirty="0"/>
              <a:t>Violence Against Women</a:t>
            </a:r>
            <a:br>
              <a:rPr lang="en-US" b="1" dirty="0"/>
            </a:br>
            <a:endParaRPr lang="en-US" b="1" dirty="0"/>
          </a:p>
          <a:p>
            <a:pPr marL="285750" indent="-285750">
              <a:buFont typeface="Arial" panose="020B0604020202020204" pitchFamily="34" charset="0"/>
              <a:buChar char="•"/>
            </a:pPr>
            <a:r>
              <a:rPr lang="en-US" dirty="0"/>
              <a:t>EU</a:t>
            </a:r>
            <a:r>
              <a:rPr lang="en-US" b="1" dirty="0"/>
              <a:t> Diversity Charter</a:t>
            </a:r>
            <a:br>
              <a:rPr lang="en-US" b="1" dirty="0"/>
            </a:br>
            <a:endParaRPr lang="en-US" b="1" dirty="0"/>
          </a:p>
          <a:p>
            <a:pPr marL="285750" indent="-285750">
              <a:buFont typeface="Arial" panose="020B0604020202020204" pitchFamily="34" charset="0"/>
              <a:buChar char="•"/>
            </a:pPr>
            <a:r>
              <a:rPr lang="en-US" dirty="0"/>
              <a:t>EC High-level groups on: Racism, Xenophobia, and Other Forms of Intolerance; Non-Discrimination, Equality and Diversity; Gender Mainstreaming </a:t>
            </a:r>
            <a:br>
              <a:rPr lang="en-US" dirty="0"/>
            </a:br>
            <a:endParaRPr lang="en-US" dirty="0"/>
          </a:p>
          <a:p>
            <a:pPr marL="285750" indent="-285750">
              <a:buFont typeface="Arial" panose="020B0604020202020204" pitchFamily="34" charset="0"/>
              <a:buChar char="•"/>
            </a:pPr>
            <a:r>
              <a:rPr lang="en-US" dirty="0"/>
              <a:t>European Pillar of </a:t>
            </a:r>
            <a:r>
              <a:rPr lang="en-US" b="1" dirty="0"/>
              <a:t>Social Rights </a:t>
            </a:r>
            <a:br>
              <a:rPr lang="en-US" b="1" dirty="0"/>
            </a:br>
            <a:endParaRPr lang="en-US" b="1" dirty="0"/>
          </a:p>
        </p:txBody>
      </p:sp>
    </p:spTree>
    <p:extLst>
      <p:ext uri="{BB962C8B-B14F-4D97-AF65-F5344CB8AC3E}">
        <p14:creationId xmlns:p14="http://schemas.microsoft.com/office/powerpoint/2010/main" val="233862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6955" y="1556792"/>
            <a:ext cx="8640960" cy="954107"/>
          </a:xfrm>
          <a:prstGeom prst="rect">
            <a:avLst/>
          </a:prstGeom>
        </p:spPr>
        <p:txBody>
          <a:bodyPr wrap="square">
            <a:spAutoFit/>
          </a:bodyPr>
          <a:lstStyle/>
          <a:p>
            <a:pPr lvl="0"/>
            <a:r>
              <a:rPr lang="en-GB" altLang="fr-FR" sz="2800" b="1" dirty="0">
                <a:solidFill>
                  <a:srgbClr val="0D5597"/>
                </a:solidFill>
              </a:rPr>
              <a:t>Challenges for European Initiatives for Equal Treatment</a:t>
            </a:r>
            <a:endParaRPr lang="en-US" sz="2800" dirty="0">
              <a:solidFill>
                <a:prstClr val="black"/>
              </a:solidFill>
            </a:endParaRPr>
          </a:p>
        </p:txBody>
      </p:sp>
      <p:sp>
        <p:nvSpPr>
          <p:cNvPr id="3" name="Rectangle 2"/>
          <p:cNvSpPr/>
          <p:nvPr/>
        </p:nvSpPr>
        <p:spPr>
          <a:xfrm>
            <a:off x="1979713" y="2996952"/>
            <a:ext cx="5328592" cy="2585323"/>
          </a:xfrm>
          <a:prstGeom prst="rect">
            <a:avLst/>
          </a:prstGeom>
        </p:spPr>
        <p:txBody>
          <a:bodyPr wrap="square">
            <a:spAutoFit/>
          </a:bodyPr>
          <a:lstStyle/>
          <a:p>
            <a:endParaRPr lang="en-US" dirty="0"/>
          </a:p>
          <a:p>
            <a:pPr marL="285750" indent="-285750">
              <a:buFont typeface="Arial" panose="020B0604020202020204" pitchFamily="34" charset="0"/>
              <a:buChar char="•"/>
            </a:pPr>
            <a:r>
              <a:rPr lang="en-US" b="1" dirty="0"/>
              <a:t>Unanimity</a:t>
            </a:r>
            <a:r>
              <a:rPr lang="en-US" dirty="0"/>
              <a:t> vs. qualified majority voting (political climate) </a:t>
            </a:r>
            <a:br>
              <a:rPr lang="en-US" dirty="0"/>
            </a:br>
            <a:endParaRPr lang="en-US" dirty="0"/>
          </a:p>
          <a:p>
            <a:pPr marL="285750" indent="-285750">
              <a:buFont typeface="Arial" panose="020B0604020202020204" pitchFamily="34" charset="0"/>
              <a:buChar char="•"/>
            </a:pPr>
            <a:r>
              <a:rPr lang="en-US" b="1" dirty="0"/>
              <a:t>Subsidiarity</a:t>
            </a:r>
            <a:r>
              <a:rPr lang="en-US" dirty="0"/>
              <a:t> principle (situation of the EU)</a:t>
            </a:r>
            <a:br>
              <a:rPr lang="en-US" dirty="0"/>
            </a:br>
            <a:endParaRPr lang="en-US" dirty="0"/>
          </a:p>
          <a:p>
            <a:pPr marL="285750" indent="-285750">
              <a:buFont typeface="Arial" panose="020B0604020202020204" pitchFamily="34" charset="0"/>
              <a:buChar char="•"/>
            </a:pPr>
            <a:r>
              <a:rPr lang="en-US" b="1" dirty="0"/>
              <a:t>Implementation and impact</a:t>
            </a:r>
            <a:r>
              <a:rPr lang="en-US" dirty="0"/>
              <a:t> (role, capacity and potential of Equality Bodies)</a:t>
            </a:r>
            <a:br>
              <a:rPr lang="en-US" dirty="0"/>
            </a:br>
            <a:endParaRPr lang="en-US" dirty="0"/>
          </a:p>
        </p:txBody>
      </p:sp>
    </p:spTree>
    <p:extLst>
      <p:ext uri="{BB962C8B-B14F-4D97-AF65-F5344CB8AC3E}">
        <p14:creationId xmlns:p14="http://schemas.microsoft.com/office/powerpoint/2010/main" val="64137938"/>
      </p:ext>
    </p:extLst>
  </p:cSld>
  <p:clrMapOvr>
    <a:masterClrMapping/>
  </p:clrMapOvr>
</p:sld>
</file>

<file path=ppt/theme/theme1.xml><?xml version="1.0" encoding="utf-8"?>
<a:theme xmlns:a="http://schemas.openxmlformats.org/drawingml/2006/main" name="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QUINET TEMPLATE SLIDE 2014" id="{4FF21F0C-26FB-42D4-B7E0-78CC8AEB3488}" vid="{EC90B39B-D1C7-44E4-8E15-7F597FCFA3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7160</TotalTime>
  <Words>1065</Words>
  <Application>Microsoft Office PowerPoint</Application>
  <PresentationFormat>On-screen Show (4:3)</PresentationFormat>
  <Paragraphs>106</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Equinet 2014</vt:lpstr>
      <vt:lpstr>CHALLENGES FOR EQUALITY IN EUROPE   Evelyn Collins Chair of Equinet  &amp; Chief Executive of the Equality Commission for Northern Ireland  </vt:lpstr>
      <vt:lpstr>European Equal Treatment Law and “shared values”</vt:lpstr>
      <vt:lpstr>European Equal Treatment Law and “shared values”</vt:lpstr>
      <vt:lpstr>European Equal Treatment Directives </vt:lpstr>
      <vt:lpstr>Gaps in the European Equal Treatment Legislation</vt:lpstr>
      <vt:lpstr>PowerPoint Presentation</vt:lpstr>
      <vt:lpstr>PowerPoint Presentation</vt:lpstr>
      <vt:lpstr>PowerPoint Presentation</vt:lpstr>
      <vt:lpstr>PowerPoint Presentation</vt:lpstr>
      <vt:lpstr>PowerPoint Presentation</vt:lpstr>
    </vt:vector>
  </TitlesOfParts>
  <Company>CECLR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CGKR</dc:creator>
  <cp:lastModifiedBy>Katrine Steinfeld</cp:lastModifiedBy>
  <cp:revision>739</cp:revision>
  <cp:lastPrinted>2016-01-21T10:19:39Z</cp:lastPrinted>
  <dcterms:created xsi:type="dcterms:W3CDTF">2008-04-03T10:42:01Z</dcterms:created>
  <dcterms:modified xsi:type="dcterms:W3CDTF">2016-09-06T12:30:48Z</dcterms:modified>
</cp:coreProperties>
</file>