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50" r:id="rId2"/>
    <p:sldId id="342" r:id="rId3"/>
    <p:sldId id="352" r:id="rId4"/>
    <p:sldId id="354" r:id="rId5"/>
    <p:sldId id="363" r:id="rId6"/>
    <p:sldId id="364" r:id="rId7"/>
    <p:sldId id="357" r:id="rId8"/>
    <p:sldId id="359" r:id="rId9"/>
    <p:sldId id="353" r:id="rId10"/>
    <p:sldId id="355" r:id="rId11"/>
    <p:sldId id="358" r:id="rId12"/>
    <p:sldId id="356" r:id="rId13"/>
    <p:sldId id="360" r:id="rId14"/>
    <p:sldId id="361" r:id="rId15"/>
    <p:sldId id="362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2DD5A7-F125-4923-9486-7D5B3A820C63}">
          <p14:sldIdLst>
            <p14:sldId id="350"/>
            <p14:sldId id="342"/>
            <p14:sldId id="352"/>
            <p14:sldId id="354"/>
            <p14:sldId id="363"/>
            <p14:sldId id="364"/>
            <p14:sldId id="357"/>
            <p14:sldId id="359"/>
            <p14:sldId id="353"/>
            <p14:sldId id="355"/>
            <p14:sldId id="358"/>
            <p14:sldId id="356"/>
            <p14:sldId id="360"/>
            <p14:sldId id="361"/>
            <p14:sldId id="3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642" y="-420"/>
      </p:cViewPr>
      <p:guideLst>
        <p:guide orient="horz" pos="22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382A-C314-4106-BD7D-7B283A1DD3D1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B745B-F08A-4BE6-9A04-B64B31004FF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665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69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66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677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638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229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440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947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02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78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956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460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0464-54FE-4A47-B3B6-EEA548E0F95A}" type="datetimeFigureOut">
              <a:rPr lang="fr-BE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5C1F8-1122-4D8A-BBFA-4765D64BA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488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478"/>
            <a:ext cx="2990062" cy="2115047"/>
          </a:xfrm>
          <a:prstGeom prst="rect">
            <a:avLst/>
          </a:prstGeom>
        </p:spPr>
      </p:pic>
      <p:pic>
        <p:nvPicPr>
          <p:cNvPr id="5" name="Picture 4" descr="coverpho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12192000" cy="37683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636684"/>
            <a:ext cx="12192000" cy="2387600"/>
          </a:xfrm>
        </p:spPr>
        <p:txBody>
          <a:bodyPr>
            <a:normAutofit/>
          </a:bodyPr>
          <a:lstStyle/>
          <a:p>
            <a:r>
              <a:rPr lang="fr-BE" b="1" dirty="0" smtClean="0"/>
              <a:t>Facebook campaign: HOMOPHOBIA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9086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BOOST POST – UNIA/UNIA BELGIQUE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10</a:t>
            </a:fld>
            <a:endParaRPr lang="fr-B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2131" r="21532" b="24610"/>
          <a:stretch/>
        </p:blipFill>
        <p:spPr bwMode="auto">
          <a:xfrm>
            <a:off x="58154" y="2014079"/>
            <a:ext cx="5848377" cy="40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3" t="12290" r="21776" b="26979"/>
          <a:stretch/>
        </p:blipFill>
        <p:spPr bwMode="auto">
          <a:xfrm>
            <a:off x="6007113" y="2014151"/>
            <a:ext cx="6059178" cy="400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8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BOOST POST – UNIA BELGIQUE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11</a:t>
            </a:fld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17545" r="25096" b="49714"/>
          <a:stretch/>
        </p:blipFill>
        <p:spPr bwMode="auto">
          <a:xfrm>
            <a:off x="1970281" y="1334529"/>
            <a:ext cx="8464379" cy="32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49313" y="4615249"/>
            <a:ext cx="10515600" cy="1694815"/>
          </a:xfrm>
        </p:spPr>
        <p:txBody>
          <a:bodyPr>
            <a:normAutofit/>
          </a:bodyPr>
          <a:lstStyle/>
          <a:p>
            <a:r>
              <a:rPr lang="fr-BE" sz="2000" dirty="0" err="1" smtClean="0"/>
              <a:t>We</a:t>
            </a:r>
            <a:r>
              <a:rPr lang="fr-BE" sz="2000" dirty="0" smtClean="0"/>
              <a:t> </a:t>
            </a:r>
            <a:r>
              <a:rPr lang="fr-BE" sz="2000" dirty="0" err="1" smtClean="0"/>
              <a:t>engaged</a:t>
            </a:r>
            <a:r>
              <a:rPr lang="fr-BE" sz="2000" dirty="0" smtClean="0"/>
              <a:t> a lot of 18-24 </a:t>
            </a:r>
            <a:r>
              <a:rPr lang="fr-BE" sz="2000" dirty="0" err="1" smtClean="0"/>
              <a:t>year</a:t>
            </a:r>
            <a:r>
              <a:rPr lang="fr-BE" sz="2000" dirty="0" smtClean="0"/>
              <a:t> </a:t>
            </a:r>
            <a:r>
              <a:rPr lang="fr-BE" sz="2000" dirty="0" err="1" smtClean="0"/>
              <a:t>olds</a:t>
            </a:r>
            <a:r>
              <a:rPr lang="fr-BE" sz="2000" dirty="0"/>
              <a:t> </a:t>
            </a:r>
            <a:r>
              <a:rPr lang="fr-BE" sz="2000" dirty="0" err="1" smtClean="0"/>
              <a:t>during</a:t>
            </a:r>
            <a:r>
              <a:rPr lang="fr-BE" sz="2000" dirty="0" smtClean="0"/>
              <a:t> </a:t>
            </a:r>
            <a:r>
              <a:rPr lang="fr-BE" sz="2000" dirty="0" err="1" smtClean="0"/>
              <a:t>this</a:t>
            </a:r>
            <a:r>
              <a:rPr lang="fr-BE" sz="2000" dirty="0" smtClean="0"/>
              <a:t> </a:t>
            </a:r>
            <a:r>
              <a:rPr lang="fr-BE" sz="2000" dirty="0" err="1" smtClean="0"/>
              <a:t>period</a:t>
            </a:r>
            <a:r>
              <a:rPr lang="fr-BE" sz="2000" dirty="0" smtClean="0"/>
              <a:t>. </a:t>
            </a:r>
            <a:r>
              <a:rPr lang="fr-BE" sz="2000" dirty="0" err="1" smtClean="0"/>
              <a:t>Because</a:t>
            </a:r>
            <a:r>
              <a:rPr lang="fr-BE" sz="2000" dirty="0" smtClean="0"/>
              <a:t> </a:t>
            </a:r>
            <a:r>
              <a:rPr lang="fr-BE" sz="2000" dirty="0" err="1" smtClean="0"/>
              <a:t>they</a:t>
            </a:r>
            <a:r>
              <a:rPr lang="fr-BE" sz="2000" dirty="0" smtClean="0"/>
              <a:t> </a:t>
            </a:r>
            <a:r>
              <a:rPr lang="fr-BE" sz="2000" dirty="0" err="1" smtClean="0"/>
              <a:t>had</a:t>
            </a:r>
            <a:r>
              <a:rPr lang="fr-BE" sz="2000" dirty="0" smtClean="0"/>
              <a:t> the </a:t>
            </a:r>
            <a:r>
              <a:rPr lang="fr-BE" sz="2000" dirty="0" err="1" smtClean="0"/>
              <a:t>most</a:t>
            </a:r>
            <a:r>
              <a:rPr lang="fr-BE" sz="2000" dirty="0" smtClean="0"/>
              <a:t> </a:t>
            </a:r>
            <a:r>
              <a:rPr lang="fr-BE" sz="2000" dirty="0" err="1" smtClean="0"/>
              <a:t>interest</a:t>
            </a:r>
            <a:r>
              <a:rPr lang="fr-BE" sz="2000" dirty="0" smtClean="0"/>
              <a:t> in </a:t>
            </a:r>
            <a:r>
              <a:rPr lang="fr-BE" sz="2000" dirty="0" err="1" smtClean="0"/>
              <a:t>this</a:t>
            </a:r>
            <a:r>
              <a:rPr lang="fr-BE" sz="2000" dirty="0" smtClean="0"/>
              <a:t> </a:t>
            </a:r>
            <a:r>
              <a:rPr lang="fr-BE" sz="2000" dirty="0" err="1" smtClean="0"/>
              <a:t>topic</a:t>
            </a:r>
            <a:r>
              <a:rPr lang="fr-BE" sz="2000" dirty="0" smtClean="0"/>
              <a:t>, </a:t>
            </a:r>
            <a:r>
              <a:rPr lang="fr-BE" sz="2000" dirty="0" err="1" smtClean="0"/>
              <a:t>we</a:t>
            </a:r>
            <a:r>
              <a:rPr lang="fr-BE" sz="2000" dirty="0" smtClean="0"/>
              <a:t> </a:t>
            </a:r>
            <a:r>
              <a:rPr lang="fr-BE" sz="2000" dirty="0" err="1" smtClean="0"/>
              <a:t>targetted</a:t>
            </a:r>
            <a:r>
              <a:rPr lang="fr-BE" sz="2000" dirty="0" smtClean="0"/>
              <a:t> </a:t>
            </a:r>
            <a:r>
              <a:rPr lang="fr-BE" sz="2000" dirty="0" err="1" smtClean="0"/>
              <a:t>them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</a:t>
            </a:r>
            <a:r>
              <a:rPr lang="fr-BE" sz="2000" dirty="0" err="1" smtClean="0"/>
              <a:t>our</a:t>
            </a:r>
            <a:r>
              <a:rPr lang="fr-BE" sz="2000" dirty="0" smtClean="0"/>
              <a:t> social </a:t>
            </a:r>
            <a:r>
              <a:rPr lang="fr-BE" sz="2000" dirty="0" err="1" smtClean="0"/>
              <a:t>ads</a:t>
            </a:r>
            <a:r>
              <a:rPr lang="fr-BE" sz="2000" dirty="0" smtClean="0"/>
              <a:t>. </a:t>
            </a:r>
          </a:p>
          <a:p>
            <a:r>
              <a:rPr lang="fr-BE" sz="2000" dirty="0" smtClean="0"/>
              <a:t>It </a:t>
            </a:r>
            <a:r>
              <a:rPr lang="fr-BE" sz="2000" dirty="0" err="1" smtClean="0"/>
              <a:t>is</a:t>
            </a:r>
            <a:r>
              <a:rPr lang="fr-BE" sz="2000" dirty="0" smtClean="0"/>
              <a:t> good to have </a:t>
            </a:r>
            <a:r>
              <a:rPr lang="fr-BE" sz="2000" dirty="0" err="1" smtClean="0"/>
              <a:t>activated</a:t>
            </a:r>
            <a:r>
              <a:rPr lang="fr-BE" sz="2000" dirty="0" smtClean="0"/>
              <a:t> </a:t>
            </a:r>
            <a:r>
              <a:rPr lang="fr-BE" sz="2000" dirty="0" err="1" smtClean="0"/>
              <a:t>this</a:t>
            </a:r>
            <a:r>
              <a:rPr lang="fr-BE" sz="2000" dirty="0" smtClean="0"/>
              <a:t> </a:t>
            </a:r>
            <a:r>
              <a:rPr lang="fr-BE" sz="2000" dirty="0" err="1" smtClean="0"/>
              <a:t>age</a:t>
            </a:r>
            <a:r>
              <a:rPr lang="fr-BE" sz="2000" dirty="0" smtClean="0"/>
              <a:t> group </a:t>
            </a:r>
            <a:r>
              <a:rPr lang="fr-BE" sz="2000" dirty="0" err="1" smtClean="0"/>
              <a:t>because</a:t>
            </a:r>
            <a:r>
              <a:rPr lang="fr-BE" sz="2000" dirty="0" smtClean="0"/>
              <a:t> of the </a:t>
            </a:r>
            <a:r>
              <a:rPr lang="fr-BE" sz="2000" dirty="0" err="1" smtClean="0"/>
              <a:t>fact</a:t>
            </a:r>
            <a:r>
              <a:rPr lang="fr-BE" sz="2000" dirty="0" smtClean="0"/>
              <a:t> </a:t>
            </a:r>
            <a:r>
              <a:rPr lang="fr-BE" sz="2000" dirty="0" err="1" smtClean="0"/>
              <a:t>that</a:t>
            </a:r>
            <a:r>
              <a:rPr lang="fr-BE" sz="2000" dirty="0" smtClean="0"/>
              <a:t> </a:t>
            </a:r>
            <a:r>
              <a:rPr lang="fr-BE" sz="2000" dirty="0" err="1" smtClean="0"/>
              <a:t>they</a:t>
            </a:r>
            <a:r>
              <a:rPr lang="fr-BE" sz="2000" dirty="0" smtClean="0"/>
              <a:t> are </a:t>
            </a:r>
            <a:r>
              <a:rPr lang="fr-BE" sz="2000" dirty="0" err="1" smtClean="0"/>
              <a:t>normally</a:t>
            </a:r>
            <a:r>
              <a:rPr lang="fr-BE" sz="2000" dirty="0" smtClean="0"/>
              <a:t> not </a:t>
            </a:r>
            <a:r>
              <a:rPr lang="fr-BE" sz="2000" dirty="0" err="1" smtClean="0"/>
              <a:t>this</a:t>
            </a:r>
            <a:r>
              <a:rPr lang="fr-BE" sz="2000" dirty="0" smtClean="0"/>
              <a:t> active on the </a:t>
            </a:r>
            <a:r>
              <a:rPr lang="fr-BE" sz="2000" dirty="0" err="1" smtClean="0"/>
              <a:t>Unia</a:t>
            </a:r>
            <a:r>
              <a:rPr lang="fr-BE" sz="2000" dirty="0" smtClean="0"/>
              <a:t> </a:t>
            </a:r>
            <a:r>
              <a:rPr lang="fr-BE" sz="2000" dirty="0" err="1" smtClean="0"/>
              <a:t>Belgique’s</a:t>
            </a:r>
            <a:r>
              <a:rPr lang="fr-BE" sz="2000" dirty="0" smtClean="0"/>
              <a:t> page.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7258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BOOST POST – UNIA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12</a:t>
            </a:fld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17421" r="24865" b="50703"/>
          <a:stretch/>
        </p:blipFill>
        <p:spPr bwMode="auto">
          <a:xfrm>
            <a:off x="1945568" y="1334531"/>
            <a:ext cx="8513805" cy="31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9313" y="4615249"/>
            <a:ext cx="10515600" cy="1694815"/>
          </a:xfrm>
        </p:spPr>
        <p:txBody>
          <a:bodyPr>
            <a:normAutofit/>
          </a:bodyPr>
          <a:lstStyle/>
          <a:p>
            <a:r>
              <a:rPr lang="fr-BE" sz="2000" dirty="0" smtClean="0"/>
              <a:t>The </a:t>
            </a:r>
            <a:r>
              <a:rPr lang="fr-BE" sz="2000" dirty="0" err="1" smtClean="0"/>
              <a:t>percentage</a:t>
            </a:r>
            <a:r>
              <a:rPr lang="fr-BE" sz="2000" dirty="0" smtClean="0"/>
              <a:t> of people </a:t>
            </a:r>
            <a:r>
              <a:rPr lang="fr-BE" sz="2000" dirty="0" err="1" smtClean="0"/>
              <a:t>between</a:t>
            </a:r>
            <a:r>
              <a:rPr lang="fr-BE" sz="2000" dirty="0" smtClean="0"/>
              <a:t> 18 and 24 </a:t>
            </a:r>
            <a:r>
              <a:rPr lang="fr-BE" sz="2000" dirty="0" err="1" smtClean="0"/>
              <a:t>yo</a:t>
            </a:r>
            <a:r>
              <a:rPr lang="fr-BE" sz="2000" dirty="0" smtClean="0"/>
              <a:t> </a:t>
            </a:r>
            <a:r>
              <a:rPr lang="fr-BE" sz="2000" dirty="0" err="1" smtClean="0"/>
              <a:t>is</a:t>
            </a:r>
            <a:r>
              <a:rPr lang="fr-BE" sz="2000" dirty="0" smtClean="0"/>
              <a:t> </a:t>
            </a:r>
            <a:r>
              <a:rPr lang="fr-BE" sz="2000" dirty="0" err="1" smtClean="0"/>
              <a:t>lower</a:t>
            </a:r>
            <a:r>
              <a:rPr lang="fr-BE" sz="2000" dirty="0" smtClean="0"/>
              <a:t> for the </a:t>
            </a:r>
            <a:r>
              <a:rPr lang="fr-BE" sz="2000" dirty="0" err="1" smtClean="0"/>
              <a:t>Unia</a:t>
            </a:r>
            <a:r>
              <a:rPr lang="fr-BE" sz="2000" dirty="0" smtClean="0"/>
              <a:t> page. </a:t>
            </a:r>
            <a:r>
              <a:rPr lang="fr-BE" sz="2000" dirty="0" err="1" smtClean="0"/>
              <a:t>Yet</a:t>
            </a:r>
            <a:r>
              <a:rPr lang="fr-BE" sz="2000" dirty="0" smtClean="0"/>
              <a:t> </a:t>
            </a:r>
            <a:r>
              <a:rPr lang="fr-BE" sz="2000" dirty="0" err="1" smtClean="0"/>
              <a:t>they</a:t>
            </a:r>
            <a:r>
              <a:rPr lang="fr-BE" sz="2000" dirty="0" smtClean="0"/>
              <a:t> </a:t>
            </a:r>
            <a:r>
              <a:rPr lang="fr-BE" sz="2000" dirty="0" err="1" smtClean="0"/>
              <a:t>still</a:t>
            </a:r>
            <a:r>
              <a:rPr lang="fr-BE" sz="2000" dirty="0" smtClean="0"/>
              <a:t> </a:t>
            </a:r>
            <a:r>
              <a:rPr lang="fr-BE" sz="2000" dirty="0" err="1" smtClean="0"/>
              <a:t>represent</a:t>
            </a:r>
            <a:r>
              <a:rPr lang="fr-BE" sz="2000" dirty="0" smtClean="0"/>
              <a:t> a large part of the </a:t>
            </a:r>
            <a:r>
              <a:rPr lang="fr-BE" sz="2000" dirty="0" err="1" smtClean="0"/>
              <a:t>interested</a:t>
            </a:r>
            <a:r>
              <a:rPr lang="fr-BE" sz="2000" dirty="0" smtClean="0"/>
              <a:t> public for </a:t>
            </a:r>
            <a:r>
              <a:rPr lang="fr-BE" sz="2000" dirty="0" err="1" smtClean="0"/>
              <a:t>this</a:t>
            </a:r>
            <a:r>
              <a:rPr lang="fr-BE" sz="2000" dirty="0" smtClean="0"/>
              <a:t> </a:t>
            </a:r>
            <a:r>
              <a:rPr lang="fr-BE" sz="2000" dirty="0" err="1" smtClean="0"/>
              <a:t>campaign</a:t>
            </a:r>
            <a:r>
              <a:rPr lang="fr-BE" sz="2000" dirty="0" smtClean="0"/>
              <a:t>.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7963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BOOST POST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13</a:t>
            </a:fld>
            <a:endParaRPr lang="fr-B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9" y="2088875"/>
            <a:ext cx="10173704" cy="8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773723" y="3577281"/>
            <a:ext cx="10515600" cy="16948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 the 2 pages we incited 3099 post likes, which signifies a huge increase in terms of engagement.</a:t>
            </a:r>
          </a:p>
          <a:p>
            <a:r>
              <a:rPr lang="en-US" sz="2000" dirty="0" smtClean="0"/>
              <a:t>Furthermore 116.547 people came in contact with your posts during this time over the 2 pages. A huge amount of people were touched by this campaign.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33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BOOST POST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14</a:t>
            </a:fld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91" y="1729946"/>
            <a:ext cx="10246032" cy="10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3723" y="3577281"/>
            <a:ext cx="10515600" cy="169481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We have spent almost 700€ to sponsor the posts for this campaign.</a:t>
            </a:r>
            <a:endParaRPr lang="en-US" sz="2000" dirty="0"/>
          </a:p>
          <a:p>
            <a:r>
              <a:rPr lang="en-US" sz="2000" dirty="0" smtClean="0"/>
              <a:t>Sadly, one post in Dutch on the </a:t>
            </a:r>
            <a:r>
              <a:rPr lang="en-US" sz="2000" dirty="0" err="1" smtClean="0"/>
              <a:t>Unia</a:t>
            </a:r>
            <a:r>
              <a:rPr lang="en-US" sz="2000" dirty="0" smtClean="0"/>
              <a:t> page did not get sponsored on 16/05 due to technical difficulties on Facebook. </a:t>
            </a:r>
          </a:p>
          <a:p>
            <a:r>
              <a:rPr lang="en-US" sz="2000" dirty="0" smtClean="0"/>
              <a:t>The average cost of 0,19€/post engagement (which can mean a like, comment, share or click) is very good. This means the target group responded well to your campaign and specific posts.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53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KEY FIGURES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15</a:t>
            </a:fld>
            <a:endParaRPr lang="fr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3723" y="1983260"/>
            <a:ext cx="10515600" cy="37502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Budget spent – social advertising:				</a:t>
            </a:r>
            <a:r>
              <a:rPr lang="en-US" sz="2000" b="1" dirty="0" smtClean="0"/>
              <a:t>1.692</a:t>
            </a:r>
            <a:r>
              <a:rPr lang="en-US" sz="2000" dirty="0" smtClean="0"/>
              <a:t>€</a:t>
            </a:r>
          </a:p>
          <a:p>
            <a:endParaRPr lang="en-US" sz="2000" dirty="0"/>
          </a:p>
          <a:p>
            <a:r>
              <a:rPr lang="en-US" sz="2000" dirty="0" smtClean="0"/>
              <a:t>People reached:						</a:t>
            </a:r>
            <a:r>
              <a:rPr lang="en-US" sz="2000" b="1" dirty="0" smtClean="0"/>
              <a:t>215.647</a:t>
            </a:r>
            <a:r>
              <a:rPr lang="en-US" sz="2000" dirty="0" smtClean="0"/>
              <a:t>	</a:t>
            </a:r>
          </a:p>
          <a:p>
            <a:endParaRPr lang="en-US" sz="2000" dirty="0"/>
          </a:p>
          <a:p>
            <a:r>
              <a:rPr lang="en-US" sz="2000" dirty="0" smtClean="0"/>
              <a:t>Number of likes gained:						</a:t>
            </a:r>
            <a:r>
              <a:rPr lang="en-US" sz="2000" b="1" dirty="0" smtClean="0"/>
              <a:t>993</a:t>
            </a:r>
            <a:r>
              <a:rPr lang="en-US" sz="2000" dirty="0" smtClean="0"/>
              <a:t> likes</a:t>
            </a:r>
          </a:p>
          <a:p>
            <a:endParaRPr lang="en-US" sz="2000" dirty="0"/>
          </a:p>
          <a:p>
            <a:r>
              <a:rPr lang="en-US" sz="2000" dirty="0" smtClean="0"/>
              <a:t>Post likes:							</a:t>
            </a:r>
            <a:r>
              <a:rPr lang="en-US" sz="2000" b="1" dirty="0" smtClean="0"/>
              <a:t>3.246</a:t>
            </a:r>
            <a:r>
              <a:rPr lang="en-US" sz="2000" dirty="0" smtClean="0"/>
              <a:t> post likes			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8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136690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385458"/>
            <a:ext cx="10463229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cap="all" spc="314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FacebooK</a:t>
            </a:r>
            <a:r>
              <a:rPr lang="fr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fr-BE" sz="3200" b="1" cap="all" spc="314" dirty="0">
                <a:solidFill>
                  <a:srgbClr val="000000"/>
                </a:solidFill>
                <a:latin typeface="Georgia" panose="02040502050405020303" pitchFamily="18" charset="0"/>
              </a:rPr>
              <a:t>ADS 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2</a:t>
            </a:fld>
            <a:endParaRPr lang="fr-B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3723" y="1276985"/>
            <a:ext cx="10515600" cy="4601301"/>
          </a:xfrm>
        </p:spPr>
        <p:txBody>
          <a:bodyPr>
            <a:normAutofit/>
          </a:bodyPr>
          <a:lstStyle/>
          <a:p>
            <a:r>
              <a:rPr lang="fr-BE" b="1" u="sng" dirty="0" smtClean="0"/>
              <a:t>LIKE ADS:</a:t>
            </a:r>
          </a:p>
          <a:p>
            <a:pPr lvl="1"/>
            <a:r>
              <a:rPr lang="fr-BE" dirty="0" smtClean="0"/>
              <a:t>To enlarge the group of fans and </a:t>
            </a:r>
            <a:r>
              <a:rPr lang="fr-BE" dirty="0" err="1" smtClean="0"/>
              <a:t>make</a:t>
            </a:r>
            <a:r>
              <a:rPr lang="fr-BE" dirty="0" smtClean="0"/>
              <a:t> sure </a:t>
            </a:r>
            <a:r>
              <a:rPr lang="fr-BE" dirty="0" err="1" smtClean="0"/>
              <a:t>your</a:t>
            </a:r>
            <a:r>
              <a:rPr lang="fr-BE" dirty="0" smtClean="0"/>
              <a:t> message </a:t>
            </a:r>
            <a:r>
              <a:rPr lang="fr-BE" dirty="0" err="1" smtClean="0"/>
              <a:t>gets</a:t>
            </a:r>
            <a:r>
              <a:rPr lang="fr-BE" dirty="0" smtClean="0"/>
              <a:t> </a:t>
            </a:r>
            <a:r>
              <a:rPr lang="fr-BE" dirty="0" err="1" smtClean="0"/>
              <a:t>heard</a:t>
            </a:r>
            <a:r>
              <a:rPr lang="fr-BE" dirty="0"/>
              <a:t> </a:t>
            </a:r>
            <a:r>
              <a:rPr lang="fr-BE" dirty="0" smtClean="0"/>
              <a:t>by a </a:t>
            </a:r>
            <a:r>
              <a:rPr lang="fr-BE" dirty="0" err="1" smtClean="0"/>
              <a:t>larger</a:t>
            </a:r>
            <a:r>
              <a:rPr lang="fr-BE" dirty="0" smtClean="0"/>
              <a:t> </a:t>
            </a:r>
            <a:r>
              <a:rPr lang="fr-BE" dirty="0" err="1" smtClean="0"/>
              <a:t>community</a:t>
            </a:r>
            <a:r>
              <a:rPr lang="fr-BE" dirty="0" smtClean="0"/>
              <a:t>.</a:t>
            </a:r>
          </a:p>
          <a:p>
            <a:pPr lvl="1"/>
            <a:r>
              <a:rPr lang="fr-BE" dirty="0" smtClean="0"/>
              <a:t>If people become a fan (right before a new campaign), </a:t>
            </a:r>
            <a:r>
              <a:rPr lang="fr-BE" dirty="0" err="1" smtClean="0"/>
              <a:t>they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see the update from the page organically.</a:t>
            </a:r>
          </a:p>
          <a:p>
            <a:pPr lvl="1"/>
            <a:endParaRPr lang="fr-BE" dirty="0" smtClean="0"/>
          </a:p>
          <a:p>
            <a:r>
              <a:rPr lang="fr-BE" b="1" u="sng" dirty="0" smtClean="0"/>
              <a:t>BOOST POST:</a:t>
            </a:r>
          </a:p>
          <a:p>
            <a:pPr lvl="1"/>
            <a:r>
              <a:rPr lang="fr-BE" dirty="0" err="1" smtClean="0"/>
              <a:t>Organically</a:t>
            </a:r>
            <a:r>
              <a:rPr lang="fr-BE" dirty="0" smtClean="0"/>
              <a:t>, </a:t>
            </a:r>
            <a:r>
              <a:rPr lang="fr-BE" dirty="0" err="1" smtClean="0"/>
              <a:t>it’s</a:t>
            </a:r>
            <a:r>
              <a:rPr lang="fr-BE" dirty="0" smtClean="0"/>
              <a:t> not possible to reach the entire fanbase</a:t>
            </a:r>
          </a:p>
          <a:p>
            <a:pPr lvl="1"/>
            <a:r>
              <a:rPr lang="fr-BE" dirty="0" smtClean="0"/>
              <a:t>By directing the posts to the current fans, friends of them will see </a:t>
            </a:r>
            <a:r>
              <a:rPr lang="fr-BE" dirty="0" err="1" smtClean="0"/>
              <a:t>any</a:t>
            </a:r>
            <a:r>
              <a:rPr lang="fr-BE" dirty="0" smtClean="0"/>
              <a:t> interaction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384663"/>
            <a:ext cx="10490168" cy="5238206"/>
          </a:xfrm>
        </p:spPr>
        <p:txBody>
          <a:bodyPr>
            <a:normAutofit/>
          </a:bodyPr>
          <a:lstStyle/>
          <a:p>
            <a:pPr lvl="1"/>
            <a:r>
              <a:rPr lang="is-IS" sz="2100" dirty="0" smtClean="0"/>
              <a:t>UNIA BELGIQUE:</a:t>
            </a:r>
          </a:p>
          <a:p>
            <a:pPr lvl="1"/>
            <a:endParaRPr lang="is-IS" sz="2100" dirty="0"/>
          </a:p>
          <a:p>
            <a:pPr lvl="1"/>
            <a:endParaRPr lang="is-IS" sz="2100" dirty="0" smtClean="0"/>
          </a:p>
          <a:p>
            <a:pPr lvl="1"/>
            <a:endParaRPr lang="is-IS" sz="2100" dirty="0"/>
          </a:p>
          <a:p>
            <a:pPr lvl="1"/>
            <a:endParaRPr lang="is-IS" sz="2100" dirty="0" smtClean="0"/>
          </a:p>
          <a:p>
            <a:pPr lvl="1"/>
            <a:endParaRPr lang="is-IS" sz="2100" dirty="0"/>
          </a:p>
          <a:p>
            <a:pPr lvl="1"/>
            <a:endParaRPr lang="is-IS" sz="2100" dirty="0" smtClean="0"/>
          </a:p>
          <a:p>
            <a:pPr lvl="1"/>
            <a:endParaRPr lang="is-IS" sz="2100" dirty="0"/>
          </a:p>
          <a:p>
            <a:pPr lvl="1"/>
            <a:r>
              <a:rPr lang="is-IS" sz="2100" dirty="0" smtClean="0"/>
              <a:t>UNIA</a:t>
            </a:r>
            <a:endParaRPr lang="is-IS" sz="2100" dirty="0"/>
          </a:p>
          <a:p>
            <a:pPr lvl="1"/>
            <a:endParaRPr lang="en-GB" sz="2100" dirty="0"/>
          </a:p>
          <a:p>
            <a:pPr lvl="1"/>
            <a:endParaRPr lang="fr-BE" sz="1600" dirty="0"/>
          </a:p>
          <a:p>
            <a:pPr marL="457200" lvl="1" indent="0">
              <a:buNone/>
            </a:pPr>
            <a:endParaRPr lang="fr-BE" sz="1600" dirty="0" smtClean="0"/>
          </a:p>
          <a:p>
            <a:pPr lvl="1"/>
            <a:endParaRPr lang="fr-BE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LIKE ADS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3</a:t>
            </a:fld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31206" r="25403" b="41736"/>
          <a:stretch/>
        </p:blipFill>
        <p:spPr bwMode="auto">
          <a:xfrm>
            <a:off x="2656082" y="1779372"/>
            <a:ext cx="7092778" cy="227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30911" r="25238" b="41742"/>
          <a:stretch/>
        </p:blipFill>
        <p:spPr bwMode="auto">
          <a:xfrm>
            <a:off x="2656703" y="4510220"/>
            <a:ext cx="7092157" cy="229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21329" y="4646145"/>
            <a:ext cx="194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+ 436</a:t>
            </a:r>
            <a:r>
              <a:rPr lang="fr-BE" dirty="0" smtClean="0"/>
              <a:t> </a:t>
            </a:r>
            <a:r>
              <a:rPr lang="fr-BE" dirty="0" err="1" smtClean="0"/>
              <a:t>likes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9/05 to 20/05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10021330" y="1779372"/>
            <a:ext cx="194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+ 557</a:t>
            </a:r>
            <a:r>
              <a:rPr lang="fr-BE" dirty="0" smtClean="0"/>
              <a:t> </a:t>
            </a:r>
            <a:r>
              <a:rPr lang="fr-BE" dirty="0" err="1" smtClean="0"/>
              <a:t>likes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9/05 to 20/05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06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384663"/>
            <a:ext cx="10490168" cy="5238206"/>
          </a:xfrm>
        </p:spPr>
        <p:txBody>
          <a:bodyPr>
            <a:normAutofit/>
          </a:bodyPr>
          <a:lstStyle/>
          <a:p>
            <a:pPr lvl="1"/>
            <a:r>
              <a:rPr lang="is-IS" sz="2100" dirty="0" smtClean="0"/>
              <a:t>UNIA BELGIQUE:</a:t>
            </a:r>
          </a:p>
          <a:p>
            <a:pPr lvl="1"/>
            <a:endParaRPr lang="is-IS" sz="2100" dirty="0"/>
          </a:p>
          <a:p>
            <a:pPr lvl="1"/>
            <a:endParaRPr lang="is-IS" sz="2100" dirty="0" smtClean="0"/>
          </a:p>
          <a:p>
            <a:pPr lvl="1"/>
            <a:endParaRPr lang="is-IS" sz="2100" dirty="0"/>
          </a:p>
          <a:p>
            <a:pPr lvl="1"/>
            <a:endParaRPr lang="is-IS" sz="2100" dirty="0" smtClean="0"/>
          </a:p>
          <a:p>
            <a:pPr lvl="1"/>
            <a:endParaRPr lang="is-IS" sz="2100" dirty="0"/>
          </a:p>
          <a:p>
            <a:pPr lvl="1"/>
            <a:endParaRPr lang="is-IS" sz="2100" dirty="0" smtClean="0"/>
          </a:p>
          <a:p>
            <a:pPr lvl="1"/>
            <a:endParaRPr lang="is-IS" sz="2100" dirty="0"/>
          </a:p>
          <a:p>
            <a:pPr lvl="1"/>
            <a:r>
              <a:rPr lang="is-IS" sz="2100" dirty="0" smtClean="0"/>
              <a:t>UNIA</a:t>
            </a:r>
            <a:endParaRPr lang="is-IS" sz="2100" dirty="0"/>
          </a:p>
          <a:p>
            <a:pPr lvl="1"/>
            <a:endParaRPr lang="en-GB" sz="2100" dirty="0"/>
          </a:p>
          <a:p>
            <a:pPr lvl="1"/>
            <a:endParaRPr lang="fr-BE" sz="1600" dirty="0"/>
          </a:p>
          <a:p>
            <a:pPr marL="457200" lvl="1" indent="0">
              <a:buNone/>
            </a:pPr>
            <a:endParaRPr lang="fr-BE" sz="1600" dirty="0" smtClean="0"/>
          </a:p>
          <a:p>
            <a:pPr lvl="1"/>
            <a:endParaRPr lang="fr-BE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REACh from 9/05 to 20/05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4</a:t>
            </a:fld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52139" r="25252" b="16973"/>
          <a:stretch/>
        </p:blipFill>
        <p:spPr bwMode="auto">
          <a:xfrm>
            <a:off x="3595815" y="4056785"/>
            <a:ext cx="7479484" cy="27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52038" r="25238" b="16827"/>
          <a:stretch/>
        </p:blipFill>
        <p:spPr bwMode="auto">
          <a:xfrm>
            <a:off x="3595815" y="1305208"/>
            <a:ext cx="7479484" cy="275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8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2" t="26935" r="33745" b="32911"/>
          <a:stretch/>
        </p:blipFill>
        <p:spPr bwMode="auto">
          <a:xfrm>
            <a:off x="329262" y="1297460"/>
            <a:ext cx="5700836" cy="44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4" t="26587" r="33578" b="34741"/>
          <a:stretch/>
        </p:blipFill>
        <p:spPr bwMode="auto">
          <a:xfrm>
            <a:off x="6119554" y="1297460"/>
            <a:ext cx="5891213" cy="44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4221" y="566355"/>
            <a:ext cx="33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GENERAL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8073052" y="566355"/>
            <a:ext cx="33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HOMOPHOBIA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5564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3" t="26069" r="33745" b="33158"/>
          <a:stretch/>
        </p:blipFill>
        <p:spPr bwMode="auto">
          <a:xfrm>
            <a:off x="172995" y="1396314"/>
            <a:ext cx="5597609" cy="439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6463" r="33578" b="35112"/>
          <a:stretch/>
        </p:blipFill>
        <p:spPr bwMode="auto">
          <a:xfrm>
            <a:off x="6141307" y="1396314"/>
            <a:ext cx="5897157" cy="439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4221" y="566355"/>
            <a:ext cx="33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GENERAL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8073052" y="566355"/>
            <a:ext cx="33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HOMOPHOBIA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778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LIKE ADS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7</a:t>
            </a:fld>
            <a:endParaRPr lang="fr-BE" dirty="0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749313" y="4615249"/>
            <a:ext cx="10515600" cy="1694815"/>
          </a:xfrm>
        </p:spPr>
        <p:txBody>
          <a:bodyPr>
            <a:normAutofit/>
          </a:bodyPr>
          <a:lstStyle/>
          <a:p>
            <a:r>
              <a:rPr lang="fr-BE" sz="2000" dirty="0" smtClean="0"/>
              <a:t>In total </a:t>
            </a:r>
            <a:r>
              <a:rPr lang="fr-BE" sz="2000" dirty="0" err="1" smtClean="0"/>
              <a:t>we</a:t>
            </a:r>
            <a:r>
              <a:rPr lang="fr-BE" sz="2000" dirty="0" smtClean="0"/>
              <a:t> have </a:t>
            </a:r>
            <a:r>
              <a:rPr lang="fr-BE" sz="2000" dirty="0" err="1" smtClean="0"/>
              <a:t>gained</a:t>
            </a:r>
            <a:r>
              <a:rPr lang="fr-BE" sz="2000" dirty="0" smtClean="0"/>
              <a:t> 962 </a:t>
            </a:r>
            <a:r>
              <a:rPr lang="fr-BE" sz="2000" dirty="0" err="1" smtClean="0"/>
              <a:t>likes</a:t>
            </a:r>
            <a:r>
              <a:rPr lang="fr-BE" sz="2000" dirty="0" smtClean="0"/>
              <a:t> for </a:t>
            </a:r>
            <a:r>
              <a:rPr lang="fr-BE" sz="2000" dirty="0" err="1" smtClean="0"/>
              <a:t>which</a:t>
            </a:r>
            <a:r>
              <a:rPr lang="fr-BE" sz="2000" dirty="0" smtClean="0"/>
              <a:t> </a:t>
            </a:r>
            <a:r>
              <a:rPr lang="fr-BE" sz="2000" dirty="0" err="1" smtClean="0"/>
              <a:t>we</a:t>
            </a:r>
            <a:r>
              <a:rPr lang="fr-BE" sz="2000" dirty="0" smtClean="0"/>
              <a:t> </a:t>
            </a:r>
            <a:r>
              <a:rPr lang="fr-BE" sz="2000" dirty="0" err="1" smtClean="0"/>
              <a:t>paid</a:t>
            </a:r>
            <a:r>
              <a:rPr lang="fr-BE" sz="2000" dirty="0" smtClean="0"/>
              <a:t>. </a:t>
            </a:r>
          </a:p>
          <a:p>
            <a:r>
              <a:rPr lang="fr-BE" sz="2000" dirty="0" err="1" smtClean="0"/>
              <a:t>Furthermore</a:t>
            </a:r>
            <a:r>
              <a:rPr lang="fr-BE" sz="2000" dirty="0" smtClean="0"/>
              <a:t> people </a:t>
            </a:r>
            <a:r>
              <a:rPr lang="fr-BE" sz="2000" dirty="0" err="1" smtClean="0"/>
              <a:t>also</a:t>
            </a:r>
            <a:r>
              <a:rPr lang="fr-BE" sz="2000" dirty="0" smtClean="0"/>
              <a:t> </a:t>
            </a:r>
            <a:r>
              <a:rPr lang="fr-BE" sz="2000" dirty="0" err="1" smtClean="0"/>
              <a:t>liked</a:t>
            </a:r>
            <a:r>
              <a:rPr lang="fr-BE" sz="2000" dirty="0" smtClean="0"/>
              <a:t> </a:t>
            </a:r>
            <a:r>
              <a:rPr lang="fr-BE" sz="2000" dirty="0" err="1" smtClean="0"/>
              <a:t>posts</a:t>
            </a:r>
            <a:r>
              <a:rPr lang="fr-BE" sz="2000" dirty="0" smtClean="0"/>
              <a:t>, </a:t>
            </a:r>
            <a:r>
              <a:rPr lang="fr-BE" sz="2000" dirty="0" err="1" smtClean="0"/>
              <a:t>commented</a:t>
            </a:r>
            <a:r>
              <a:rPr lang="fr-BE" sz="2000" dirty="0" smtClean="0"/>
              <a:t> and </a:t>
            </a:r>
            <a:r>
              <a:rPr lang="fr-BE" sz="2000" dirty="0" err="1" smtClean="0"/>
              <a:t>shared</a:t>
            </a:r>
            <a:r>
              <a:rPr lang="fr-BE" sz="2000" dirty="0" smtClean="0"/>
              <a:t> </a:t>
            </a:r>
            <a:r>
              <a:rPr lang="fr-BE" sz="2000" dirty="0" err="1" smtClean="0"/>
              <a:t>which</a:t>
            </a:r>
            <a:r>
              <a:rPr lang="fr-BE" sz="2000" dirty="0" smtClean="0"/>
              <a:t> </a:t>
            </a:r>
            <a:r>
              <a:rPr lang="fr-BE" sz="2000" dirty="0" err="1" smtClean="0"/>
              <a:t>increased</a:t>
            </a:r>
            <a:r>
              <a:rPr lang="fr-BE" sz="2000" dirty="0" smtClean="0"/>
              <a:t> the interaction on </a:t>
            </a:r>
            <a:r>
              <a:rPr lang="fr-BE" sz="2000" dirty="0" err="1" smtClean="0"/>
              <a:t>your</a:t>
            </a:r>
            <a:r>
              <a:rPr lang="fr-BE" sz="2000" dirty="0" smtClean="0"/>
              <a:t> pages.</a:t>
            </a:r>
            <a:endParaRPr lang="fr-B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0" y="1626330"/>
            <a:ext cx="11842174" cy="27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0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LIKE ADS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8</a:t>
            </a:fld>
            <a:endParaRPr lang="fr-BE" dirty="0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749313" y="4615249"/>
            <a:ext cx="10515600" cy="16948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Budget wise, we had to put the page likes for the 18-24 </a:t>
            </a:r>
            <a:r>
              <a:rPr lang="en-US" sz="2000" dirty="0" err="1" smtClean="0"/>
              <a:t>yo</a:t>
            </a:r>
            <a:r>
              <a:rPr lang="en-US" sz="2000" dirty="0" smtClean="0"/>
              <a:t> target groups on pause because they were very expensive. This budget got redistributed to the ‘General’ targeting which functioned the best (lowest cost &amp; highest return)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In this ad set we targeted people who are more generally interested in equal rights, without making a real specific statement against Homophobia.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7" y="1909891"/>
            <a:ext cx="11935730" cy="22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15619" y="1229054"/>
            <a:ext cx="1017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35679" y="450112"/>
            <a:ext cx="11142868" cy="50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spc="314" dirty="0" smtClean="0">
                <a:solidFill>
                  <a:srgbClr val="000000"/>
                </a:solidFill>
                <a:latin typeface="Georgia" panose="02040502050405020303" pitchFamily="18" charset="0"/>
              </a:rPr>
              <a:t>BOOST POST – UNIA/UNIA BELGIQUE</a:t>
            </a:r>
            <a:endParaRPr lang="en-GB" sz="3200" b="1" cap="all" spc="31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06791" y="6345959"/>
            <a:ext cx="2743200" cy="365125"/>
          </a:xfrm>
        </p:spPr>
        <p:txBody>
          <a:bodyPr/>
          <a:lstStyle/>
          <a:p>
            <a:fld id="{60F5C1F8-1122-4D8A-BBFA-4765D64BA55C}" type="slidenum">
              <a:rPr lang="fr-BE" smtClean="0"/>
              <a:t>9</a:t>
            </a:fld>
            <a:endParaRPr lang="fr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 t="11367" r="21776" b="25004"/>
          <a:stretch/>
        </p:blipFill>
        <p:spPr bwMode="auto">
          <a:xfrm>
            <a:off x="24713" y="1791730"/>
            <a:ext cx="5950537" cy="41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11119" r="21158" b="26734"/>
          <a:stretch/>
        </p:blipFill>
        <p:spPr bwMode="auto">
          <a:xfrm>
            <a:off x="6017115" y="1791730"/>
            <a:ext cx="6149587" cy="41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5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470</Words>
  <Application>Microsoft Office PowerPoint</Application>
  <PresentationFormat>Custom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Facebook campaign: HOMOPHOBIA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Louis Grippa</dc:creator>
  <cp:lastModifiedBy>Sarah Cooke O’Dowd</cp:lastModifiedBy>
  <cp:revision>212</cp:revision>
  <cp:lastPrinted>2016-04-18T10:21:22Z</cp:lastPrinted>
  <dcterms:created xsi:type="dcterms:W3CDTF">2015-11-11T13:40:17Z</dcterms:created>
  <dcterms:modified xsi:type="dcterms:W3CDTF">2017-01-23T11:45:04Z</dcterms:modified>
</cp:coreProperties>
</file>