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9" r:id="rId4"/>
    <p:sldId id="272" r:id="rId5"/>
    <p:sldId id="271" r:id="rId6"/>
    <p:sldId id="270" r:id="rId7"/>
    <p:sldId id="259" r:id="rId8"/>
    <p:sldId id="260" r:id="rId9"/>
    <p:sldId id="261" r:id="rId10"/>
    <p:sldId id="262" r:id="rId11"/>
    <p:sldId id="258" r:id="rId12"/>
    <p:sldId id="263" r:id="rId13"/>
    <p:sldId id="264" r:id="rId14"/>
    <p:sldId id="265" r:id="rId15"/>
    <p:sldId id="266" r:id="rId16"/>
    <p:sldId id="274" r:id="rId17"/>
    <p:sldId id="273" r:id="rId18"/>
    <p:sldId id="267" r:id="rId19"/>
    <p:sldId id="275" r:id="rId20"/>
    <p:sldId id="26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0"/>
    <p:restoredTop sz="94681"/>
  </p:normalViewPr>
  <p:slideViewPr>
    <p:cSldViewPr snapToGrid="0" snapToObjects="1">
      <p:cViewPr>
        <p:scale>
          <a:sx n="84" d="100"/>
          <a:sy n="84" d="100"/>
        </p:scale>
        <p:origin x="1648" y="6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6/16/16</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6/16/16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6/16/16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6/16/16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6/16/16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6/16/16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6/16/16</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6/16/16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6/16/16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6/16/16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6/16/16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6/16/16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6/16/16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6/16/16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6/16/16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6/16/16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Drag picture to placeholder or click icon to add</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6/16/16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6/16/16</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chris.mccrudden@qub.ac.u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Closing address</a:t>
            </a:r>
            <a:br>
              <a:rPr lang="en-US" dirty="0" smtClean="0"/>
            </a:br>
            <a:endParaRPr lang="en-US" dirty="0"/>
          </a:p>
        </p:txBody>
      </p:sp>
      <p:sp>
        <p:nvSpPr>
          <p:cNvPr id="3" name="Subtitle 2"/>
          <p:cNvSpPr>
            <a:spLocks noGrp="1"/>
          </p:cNvSpPr>
          <p:nvPr>
            <p:ph type="subTitle" idx="1"/>
          </p:nvPr>
        </p:nvSpPr>
        <p:spPr/>
        <p:txBody>
          <a:bodyPr>
            <a:normAutofit/>
          </a:bodyPr>
          <a:lstStyle/>
          <a:p>
            <a:r>
              <a:rPr lang="en-US" dirty="0" smtClean="0"/>
              <a:t>Christopher </a:t>
            </a:r>
            <a:r>
              <a:rPr lang="en-US" cap="none" dirty="0" err="1" smtClean="0"/>
              <a:t>Mc</a:t>
            </a:r>
            <a:r>
              <a:rPr lang="en-US" dirty="0" err="1" smtClean="0"/>
              <a:t>Crudden</a:t>
            </a:r>
            <a:endParaRPr lang="en-US" dirty="0" smtClean="0"/>
          </a:p>
          <a:p>
            <a:r>
              <a:rPr lang="en-US" cap="small" dirty="0" smtClean="0"/>
              <a:t>Queen’s University, Belfast/University of Michigan/Blackstone Chambers</a:t>
            </a:r>
            <a:endParaRPr lang="en-US" cap="small" dirty="0"/>
          </a:p>
        </p:txBody>
      </p:sp>
    </p:spTree>
    <p:extLst>
      <p:ext uri="{BB962C8B-B14F-4D97-AF65-F5344CB8AC3E}">
        <p14:creationId xmlns:p14="http://schemas.microsoft.com/office/powerpoint/2010/main" val="873345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Concerns about the effectiveness of national mechanism to achieve </a:t>
            </a:r>
            <a:r>
              <a:rPr lang="en-US" b="1" i="1" dirty="0" smtClean="0"/>
              <a:t>individual</a:t>
            </a:r>
            <a:r>
              <a:rPr lang="en-US" dirty="0" smtClean="0"/>
              <a:t> justice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Confusion over direct and indirect discrimination</a:t>
            </a:r>
          </a:p>
          <a:p>
            <a:r>
              <a:rPr lang="en-US" dirty="0" smtClean="0"/>
              <a:t>“Individual enforcement paradox”</a:t>
            </a:r>
          </a:p>
          <a:p>
            <a:r>
              <a:rPr lang="en-US" dirty="0" smtClean="0"/>
              <a:t>Lack of awareness about legislation/remedies among most vulnerable individuals</a:t>
            </a:r>
          </a:p>
          <a:p>
            <a:r>
              <a:rPr lang="en-US" dirty="0"/>
              <a:t>I</a:t>
            </a:r>
            <a:r>
              <a:rPr lang="en-US" dirty="0" smtClean="0"/>
              <a:t>nadequacy </a:t>
            </a:r>
            <a:r>
              <a:rPr lang="en-US" dirty="0" smtClean="0"/>
              <a:t>of institutional assistance to, and representation of individual litigants</a:t>
            </a:r>
          </a:p>
          <a:p>
            <a:r>
              <a:rPr lang="en-US" dirty="0" smtClean="0"/>
              <a:t>Lack of trained and motivated lawyers and other representatives</a:t>
            </a:r>
          </a:p>
          <a:p>
            <a:r>
              <a:rPr lang="en-US" dirty="0" smtClean="0"/>
              <a:t>Inadequacy of remedies provided</a:t>
            </a:r>
          </a:p>
          <a:p>
            <a:r>
              <a:rPr lang="en-US" dirty="0" smtClean="0"/>
              <a:t>Inadequate knowledge of EU law principles by representatives and judges</a:t>
            </a:r>
          </a:p>
          <a:p>
            <a:r>
              <a:rPr lang="en-US" dirty="0" smtClean="0"/>
              <a:t>Difficulty of proof of discrimination</a:t>
            </a:r>
          </a:p>
          <a:p>
            <a:r>
              <a:rPr lang="en-US" dirty="0" smtClean="0"/>
              <a:t>Lack of information made available to plaintiffs</a:t>
            </a:r>
          </a:p>
          <a:p>
            <a:r>
              <a:rPr lang="en-US" dirty="0" smtClean="0"/>
              <a:t>Delays in the operation of the judicial process</a:t>
            </a:r>
            <a:endParaRPr lang="en-US" dirty="0"/>
          </a:p>
        </p:txBody>
      </p:sp>
    </p:spTree>
    <p:extLst>
      <p:ext uri="{BB962C8B-B14F-4D97-AF65-F5344CB8AC3E}">
        <p14:creationId xmlns:p14="http://schemas.microsoft.com/office/powerpoint/2010/main" val="4014994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Concerns about the effectiveness of national mechanism to achieve </a:t>
            </a:r>
            <a:r>
              <a:rPr lang="en-US" b="1" i="1" dirty="0" smtClean="0"/>
              <a:t>group </a:t>
            </a:r>
            <a:r>
              <a:rPr lang="en-US" dirty="0" smtClean="0"/>
              <a:t>justice</a:t>
            </a:r>
            <a:endParaRPr lang="en-US" dirty="0"/>
          </a:p>
        </p:txBody>
      </p:sp>
      <p:sp>
        <p:nvSpPr>
          <p:cNvPr id="3" name="Content Placeholder 2"/>
          <p:cNvSpPr>
            <a:spLocks noGrp="1"/>
          </p:cNvSpPr>
          <p:nvPr>
            <p:ph idx="1"/>
          </p:nvPr>
        </p:nvSpPr>
        <p:spPr/>
        <p:txBody>
          <a:bodyPr/>
          <a:lstStyle/>
          <a:p>
            <a:r>
              <a:rPr lang="en-US" dirty="0" smtClean="0"/>
              <a:t>Lack of involvement by unions in addressing equality issues</a:t>
            </a:r>
          </a:p>
          <a:p>
            <a:r>
              <a:rPr lang="en-US" dirty="0" smtClean="0"/>
              <a:t>Absence of mechanisms for tacking institutional discrimination</a:t>
            </a:r>
          </a:p>
          <a:p>
            <a:r>
              <a:rPr lang="en-US" dirty="0" smtClean="0"/>
              <a:t>Remedies that don’t adequately address the group dimensions of the problem</a:t>
            </a:r>
          </a:p>
          <a:p>
            <a:r>
              <a:rPr lang="en-US" dirty="0" smtClean="0"/>
              <a:t>Absence of adequate aggregate information regarding the group</a:t>
            </a:r>
          </a:p>
          <a:p>
            <a:r>
              <a:rPr lang="en-US" dirty="0" smtClean="0"/>
              <a:t>Concentration in litigation on the individual victim</a:t>
            </a:r>
          </a:p>
          <a:p>
            <a:r>
              <a:rPr lang="en-US" dirty="0" smtClean="0"/>
              <a:t>Absence of public bodies with specific mandate to adopt a strategic approach</a:t>
            </a:r>
          </a:p>
          <a:p>
            <a:r>
              <a:rPr lang="en-US" dirty="0" smtClean="0"/>
              <a:t>Under-staffed, ill-equipped, badly resourced equality bodies</a:t>
            </a:r>
            <a:endParaRPr lang="en-US" dirty="0"/>
          </a:p>
        </p:txBody>
      </p:sp>
    </p:spTree>
    <p:extLst>
      <p:ext uri="{BB962C8B-B14F-4D97-AF65-F5344CB8AC3E}">
        <p14:creationId xmlns:p14="http://schemas.microsoft.com/office/powerpoint/2010/main" val="16609432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practice examples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Unfortunately, nothing new in these lists – they go back to the mid 1980s in the gender equality context. Problem of consistently reinventing the wheel of “effectiveness”.</a:t>
            </a:r>
          </a:p>
          <a:p>
            <a:r>
              <a:rPr lang="en-US" dirty="0"/>
              <a:t>Caveats: </a:t>
            </a:r>
          </a:p>
          <a:p>
            <a:pPr lvl="1"/>
            <a:r>
              <a:rPr lang="en-US" dirty="0" smtClean="0"/>
              <a:t>Not easy</a:t>
            </a:r>
          </a:p>
          <a:p>
            <a:pPr lvl="1"/>
            <a:r>
              <a:rPr lang="en-US" dirty="0"/>
              <a:t>D</a:t>
            </a:r>
            <a:r>
              <a:rPr lang="en-US" dirty="0" smtClean="0"/>
              <a:t>on’t </a:t>
            </a:r>
            <a:r>
              <a:rPr lang="en-US" dirty="0"/>
              <a:t>underestimate the potential effect of using procedures of doubtful utility (</a:t>
            </a:r>
            <a:r>
              <a:rPr lang="en-US" i="1" dirty="0" err="1"/>
              <a:t>Defrenne</a:t>
            </a:r>
            <a:r>
              <a:rPr lang="en-US" dirty="0"/>
              <a:t>)</a:t>
            </a:r>
          </a:p>
          <a:p>
            <a:pPr lvl="1"/>
            <a:r>
              <a:rPr lang="en-US" dirty="0"/>
              <a:t>Even good practice mechanisms have risks and disadvantages</a:t>
            </a:r>
          </a:p>
          <a:p>
            <a:pPr lvl="1"/>
            <a:r>
              <a:rPr lang="en-US" dirty="0"/>
              <a:t>“Don’t put all your eggs in one basket</a:t>
            </a:r>
            <a:r>
              <a:rPr lang="en-US" dirty="0" smtClean="0"/>
              <a:t>”</a:t>
            </a:r>
            <a:endParaRPr lang="en-US" dirty="0" smtClean="0"/>
          </a:p>
          <a:p>
            <a:r>
              <a:rPr lang="en-US" dirty="0" smtClean="0"/>
              <a:t>So, what is to be done?</a:t>
            </a:r>
          </a:p>
          <a:p>
            <a:r>
              <a:rPr lang="en-US" dirty="0" smtClean="0"/>
              <a:t>Role of European Parliament, Council of Ministers, Court of Justice.  Will focus on European Commission</a:t>
            </a:r>
          </a:p>
        </p:txBody>
      </p:sp>
    </p:spTree>
    <p:extLst>
      <p:ext uri="{BB962C8B-B14F-4D97-AF65-F5344CB8AC3E}">
        <p14:creationId xmlns:p14="http://schemas.microsoft.com/office/powerpoint/2010/main" val="18609379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a:t>
            </a:r>
            <a:r>
              <a:rPr lang="en-US" dirty="0" smtClean="0"/>
              <a:t>the </a:t>
            </a:r>
            <a:r>
              <a:rPr lang="en-US" dirty="0" smtClean="0"/>
              <a:t>Commission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Context</a:t>
            </a:r>
            <a:endParaRPr lang="en-US" dirty="0" smtClean="0"/>
          </a:p>
          <a:p>
            <a:pPr lvl="1"/>
            <a:r>
              <a:rPr lang="en-US" dirty="0"/>
              <a:t>e</a:t>
            </a:r>
            <a:r>
              <a:rPr lang="en-US" dirty="0" smtClean="0"/>
              <a:t>xisting equality </a:t>
            </a:r>
            <a:r>
              <a:rPr lang="en-US" dirty="0"/>
              <a:t>law is challenged</a:t>
            </a:r>
          </a:p>
          <a:p>
            <a:pPr lvl="1"/>
            <a:r>
              <a:rPr lang="en-US" dirty="0" smtClean="0"/>
              <a:t>the </a:t>
            </a:r>
            <a:r>
              <a:rPr lang="en-US" dirty="0"/>
              <a:t>role of the </a:t>
            </a:r>
            <a:r>
              <a:rPr lang="en-US" dirty="0" smtClean="0"/>
              <a:t>CJEU has </a:t>
            </a:r>
            <a:r>
              <a:rPr lang="en-US" dirty="0"/>
              <a:t>been called into question</a:t>
            </a:r>
          </a:p>
          <a:p>
            <a:pPr lvl="1"/>
            <a:r>
              <a:rPr lang="en-US" dirty="0" smtClean="0"/>
              <a:t>the </a:t>
            </a:r>
            <a:r>
              <a:rPr lang="en-US" dirty="0"/>
              <a:t>role of the Member States is increasingly stressed at the expense of Union institutions, </a:t>
            </a:r>
            <a:endParaRPr lang="en-US" dirty="0" smtClean="0"/>
          </a:p>
          <a:p>
            <a:pPr lvl="1"/>
            <a:r>
              <a:rPr lang="en-US" dirty="0" smtClean="0"/>
              <a:t>there is a Right-ward political shift in several European Member States</a:t>
            </a:r>
            <a:endParaRPr lang="en-US" dirty="0" smtClean="0"/>
          </a:p>
          <a:p>
            <a:r>
              <a:rPr lang="en-US" dirty="0" smtClean="0"/>
              <a:t>In this context, should we argue </a:t>
            </a:r>
            <a:r>
              <a:rPr lang="en-US" dirty="0"/>
              <a:t>that the Commission </a:t>
            </a:r>
            <a:r>
              <a:rPr lang="en-US" dirty="0" smtClean="0"/>
              <a:t>should </a:t>
            </a:r>
            <a:r>
              <a:rPr lang="en-US" dirty="0"/>
              <a:t>become </a:t>
            </a:r>
            <a:r>
              <a:rPr lang="en-US" dirty="0" smtClean="0"/>
              <a:t>more interventionist </a:t>
            </a:r>
            <a:r>
              <a:rPr lang="en-US" dirty="0"/>
              <a:t>in scrutinizing the effectiveness of the domestic enforcement </a:t>
            </a:r>
            <a:r>
              <a:rPr lang="en-US" dirty="0" smtClean="0"/>
              <a:t>of European </a:t>
            </a:r>
            <a:r>
              <a:rPr lang="en-US" dirty="0"/>
              <a:t>equality </a:t>
            </a:r>
            <a:r>
              <a:rPr lang="en-US" dirty="0" smtClean="0"/>
              <a:t>law</a:t>
            </a:r>
            <a:r>
              <a:rPr lang="en-US" dirty="0"/>
              <a:t>?</a:t>
            </a:r>
            <a:endParaRPr lang="en-US" dirty="0" smtClean="0"/>
          </a:p>
          <a:p>
            <a:r>
              <a:rPr lang="en-US" dirty="0" smtClean="0"/>
              <a:t>In my view, ‘y</a:t>
            </a:r>
            <a:r>
              <a:rPr lang="en-US" dirty="0" smtClean="0"/>
              <a:t>es’:</a:t>
            </a:r>
            <a:endParaRPr lang="en-US" dirty="0" smtClean="0"/>
          </a:p>
          <a:p>
            <a:pPr lvl="1"/>
            <a:r>
              <a:rPr lang="en-US" dirty="0" smtClean="0"/>
              <a:t>Even closer </a:t>
            </a:r>
            <a:r>
              <a:rPr lang="en-US" dirty="0"/>
              <a:t>Commission </a:t>
            </a:r>
            <a:r>
              <a:rPr lang="en-US" dirty="0" smtClean="0"/>
              <a:t>(and Court) </a:t>
            </a:r>
            <a:r>
              <a:rPr lang="en-US" dirty="0"/>
              <a:t>assessment of national procedures and remedies should now take place.</a:t>
            </a:r>
          </a:p>
        </p:txBody>
      </p:sp>
    </p:spTree>
    <p:extLst>
      <p:ext uri="{BB962C8B-B14F-4D97-AF65-F5344CB8AC3E}">
        <p14:creationId xmlns:p14="http://schemas.microsoft.com/office/powerpoint/2010/main" val="19630327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Commission’s </a:t>
            </a:r>
            <a:r>
              <a:rPr lang="en-US" dirty="0" smtClean="0"/>
              <a:t>options, focusing on effectiveness of Equality Bodies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Funding of </a:t>
            </a:r>
            <a:r>
              <a:rPr lang="en-US" dirty="0" err="1" smtClean="0"/>
              <a:t>Equinet</a:t>
            </a:r>
            <a:r>
              <a:rPr lang="en-US" dirty="0" smtClean="0"/>
              <a:t> (and of the Legal Network too, I hope)</a:t>
            </a:r>
          </a:p>
          <a:p>
            <a:r>
              <a:rPr lang="en-US" dirty="0" smtClean="0"/>
              <a:t>Political support for Equality Bodies</a:t>
            </a:r>
          </a:p>
          <a:p>
            <a:r>
              <a:rPr lang="en-US" dirty="0" smtClean="0"/>
              <a:t>Infringement proceedings, relating to enforcement of existing Equality Bodies provisions</a:t>
            </a:r>
            <a:endParaRPr lang="en-US" dirty="0" smtClean="0"/>
          </a:p>
          <a:p>
            <a:r>
              <a:rPr lang="en-US" dirty="0" smtClean="0"/>
              <a:t>Legislation</a:t>
            </a:r>
            <a:r>
              <a:rPr lang="en-US" dirty="0" smtClean="0"/>
              <a:t>?</a:t>
            </a:r>
          </a:p>
          <a:p>
            <a:pPr lvl="1"/>
            <a:r>
              <a:rPr lang="en-US" dirty="0" smtClean="0"/>
              <a:t> Equality Bodies to be required across all grounds and in all areas</a:t>
            </a:r>
          </a:p>
          <a:p>
            <a:pPr lvl="1"/>
            <a:r>
              <a:rPr lang="en-US" dirty="0" smtClean="0"/>
              <a:t>a </a:t>
            </a:r>
            <a:r>
              <a:rPr lang="en-US" dirty="0" smtClean="0"/>
              <a:t>comprehensive Remedies Directive in the equality context?</a:t>
            </a:r>
          </a:p>
          <a:p>
            <a:r>
              <a:rPr lang="en-US" dirty="0" smtClean="0"/>
              <a:t>Failing this, s</a:t>
            </a:r>
            <a:r>
              <a:rPr lang="en-US" dirty="0" smtClean="0"/>
              <a:t>oft </a:t>
            </a:r>
            <a:r>
              <a:rPr lang="en-US" dirty="0" smtClean="0"/>
              <a:t>law initiatives</a:t>
            </a:r>
            <a:r>
              <a:rPr lang="en-US" dirty="0" smtClean="0"/>
              <a:t>? Should we be aiming for a Commission Recommendation in the area</a:t>
            </a:r>
          </a:p>
          <a:p>
            <a:r>
              <a:rPr lang="en-US" dirty="0" smtClean="0"/>
              <a:t>Need for Commission to retain a capacity to engage in serious legal analysis on equality issues, and legal enforcement action.  </a:t>
            </a:r>
          </a:p>
          <a:p>
            <a:r>
              <a:rPr lang="en-US" dirty="0" smtClean="0"/>
              <a:t>Doesn’t the legal unit dealing with equality in the Commission need more than “almost 10” lawyers?</a:t>
            </a:r>
            <a:endParaRPr lang="en-US" dirty="0" smtClean="0"/>
          </a:p>
          <a:p>
            <a:endParaRPr lang="en-US" dirty="0"/>
          </a:p>
        </p:txBody>
      </p:sp>
    </p:spTree>
    <p:extLst>
      <p:ext uri="{BB962C8B-B14F-4D97-AF65-F5344CB8AC3E}">
        <p14:creationId xmlns:p14="http://schemas.microsoft.com/office/powerpoint/2010/main" val="17658934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Equality Bodies</a:t>
            </a:r>
            <a:endParaRPr lang="en-US" dirty="0"/>
          </a:p>
        </p:txBody>
      </p:sp>
      <p:sp>
        <p:nvSpPr>
          <p:cNvPr id="3" name="Content Placeholder 2"/>
          <p:cNvSpPr>
            <a:spLocks noGrp="1"/>
          </p:cNvSpPr>
          <p:nvPr>
            <p:ph idx="1"/>
          </p:nvPr>
        </p:nvSpPr>
        <p:spPr/>
        <p:txBody>
          <a:bodyPr>
            <a:normAutofit/>
          </a:bodyPr>
          <a:lstStyle/>
          <a:p>
            <a:r>
              <a:rPr lang="en-US" dirty="0" smtClean="0"/>
              <a:t>Need for Equality Bodies clear (e.g</a:t>
            </a:r>
            <a:r>
              <a:rPr lang="en-US" dirty="0" smtClean="0"/>
              <a:t>. Economic and Social Committee reliance)</a:t>
            </a:r>
          </a:p>
          <a:p>
            <a:r>
              <a:rPr lang="en-US" dirty="0" smtClean="0"/>
              <a:t>Strong statement by Commissioner for Justice, Consumers and Gender Equality:</a:t>
            </a:r>
          </a:p>
          <a:p>
            <a:r>
              <a:rPr lang="en-US" dirty="0" smtClean="0"/>
              <a:t>“Equality bodies are key to combatting discrimination and ensuring the effective implementation of equal treatment legislation. For more inclusive societies throughout Europe, it is vital to have independent and effective equality bodies with the powers and resources to ensure that our rights to equality are applied on the ground and made accessible to all.  The European Commission is determined to help strengthen equality bodies and create conditions in which they can reach their full potential.”</a:t>
            </a:r>
          </a:p>
        </p:txBody>
      </p:sp>
    </p:spTree>
    <p:extLst>
      <p:ext uri="{BB962C8B-B14F-4D97-AF65-F5344CB8AC3E}">
        <p14:creationId xmlns:p14="http://schemas.microsoft.com/office/powerpoint/2010/main" val="14267968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Equinet</a:t>
            </a:r>
            <a:r>
              <a:rPr lang="en-US" dirty="0" smtClean="0"/>
              <a:t> Working Paper</a:t>
            </a:r>
            <a:endParaRPr lang="en-US" dirty="0"/>
          </a:p>
        </p:txBody>
      </p:sp>
      <p:sp>
        <p:nvSpPr>
          <p:cNvPr id="3" name="Content Placeholder 2"/>
          <p:cNvSpPr>
            <a:spLocks noGrp="1"/>
          </p:cNvSpPr>
          <p:nvPr>
            <p:ph idx="1"/>
          </p:nvPr>
        </p:nvSpPr>
        <p:spPr/>
        <p:txBody>
          <a:bodyPr/>
          <a:lstStyle/>
          <a:p>
            <a:r>
              <a:rPr lang="en-US" dirty="0"/>
              <a:t>Need for reinforcement of the functions and operations of Equality Bodies</a:t>
            </a:r>
          </a:p>
          <a:p>
            <a:r>
              <a:rPr lang="en-US" dirty="0" err="1"/>
              <a:t>Equinet</a:t>
            </a:r>
            <a:r>
              <a:rPr lang="en-US" dirty="0"/>
              <a:t> working paper a major achievement in carrying the debate forward. “Gold standard</a:t>
            </a:r>
            <a:r>
              <a:rPr lang="en-US" dirty="0" smtClean="0"/>
              <a:t>”</a:t>
            </a:r>
            <a:endParaRPr lang="en-US" dirty="0"/>
          </a:p>
        </p:txBody>
      </p:sp>
    </p:spTree>
    <p:extLst>
      <p:ext uri="{BB962C8B-B14F-4D97-AF65-F5344CB8AC3E}">
        <p14:creationId xmlns:p14="http://schemas.microsoft.com/office/powerpoint/2010/main" val="17878745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ome difficult issues for the future debate on standards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What is “independence” and what does it require? In particular in the context of the budget and appointments processes?</a:t>
            </a:r>
          </a:p>
          <a:p>
            <a:r>
              <a:rPr lang="en-US" dirty="0" smtClean="0"/>
              <a:t>What is the appropriate relationship between the different functions of Equality Bodies?  E.g. between investigation, litigation, and participation in governmental policy consideration?</a:t>
            </a:r>
          </a:p>
          <a:p>
            <a:r>
              <a:rPr lang="en-US" dirty="0" smtClean="0"/>
              <a:t>Is the ”core task” of equality bodies assistance to victims of discrimination? How should this relate to the use of investigations and general reports?</a:t>
            </a:r>
          </a:p>
          <a:p>
            <a:r>
              <a:rPr lang="en-US" dirty="0" smtClean="0"/>
              <a:t>Is there an trade-off between independence and effective involvement in policy making?</a:t>
            </a:r>
          </a:p>
          <a:p>
            <a:r>
              <a:rPr lang="en-US" dirty="0" smtClean="0"/>
              <a:t>What is the appropriate relationship between Equality Bodies and Enforcement Bodies?</a:t>
            </a:r>
          </a:p>
          <a:p>
            <a:r>
              <a:rPr lang="en-US" dirty="0" smtClean="0"/>
              <a:t>Are Equality Bodies being overwhelmed with tasks, and would it be better to have slimmer, leaner bodies with fewer, more powerfully directed tasks?</a:t>
            </a:r>
          </a:p>
          <a:p>
            <a:r>
              <a:rPr lang="en-US" dirty="0" smtClean="0"/>
              <a:t>What should the relationship be between possible Commission-produced standards for Equality Bodies, and initiatives being taken by ECRI, OHCHR?</a:t>
            </a:r>
          </a:p>
          <a:p>
            <a:r>
              <a:rPr lang="en-US" dirty="0" smtClean="0"/>
              <a:t>Is there a need in the longer term for the development of further legally-based standards?</a:t>
            </a:r>
          </a:p>
        </p:txBody>
      </p:sp>
    </p:spTree>
    <p:extLst>
      <p:ext uri="{BB962C8B-B14F-4D97-AF65-F5344CB8AC3E}">
        <p14:creationId xmlns:p14="http://schemas.microsoft.com/office/powerpoint/2010/main" val="5392501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Autofit/>
          </a:bodyPr>
          <a:lstStyle/>
          <a:p>
            <a:r>
              <a:rPr lang="en-US" dirty="0"/>
              <a:t>B</a:t>
            </a:r>
            <a:r>
              <a:rPr lang="en-US" dirty="0" smtClean="0"/>
              <a:t>asic </a:t>
            </a:r>
            <a:r>
              <a:rPr lang="en-US" dirty="0"/>
              <a:t>issue addressed was the effective implementation of European </a:t>
            </a:r>
            <a:r>
              <a:rPr lang="en-US" dirty="0" smtClean="0"/>
              <a:t>equality law </a:t>
            </a:r>
            <a:r>
              <a:rPr lang="en-US" dirty="0"/>
              <a:t>by the Member States, and in particular the effectiveness of the </a:t>
            </a:r>
            <a:r>
              <a:rPr lang="en-US" dirty="0" smtClean="0"/>
              <a:t>national procedures </a:t>
            </a:r>
            <a:r>
              <a:rPr lang="en-US" dirty="0"/>
              <a:t>and remedies. </a:t>
            </a:r>
            <a:endParaRPr lang="en-US" dirty="0" smtClean="0"/>
          </a:p>
          <a:p>
            <a:r>
              <a:rPr lang="en-US" dirty="0"/>
              <a:t>A</a:t>
            </a:r>
            <a:r>
              <a:rPr lang="en-US" dirty="0" smtClean="0"/>
              <a:t>rgued </a:t>
            </a:r>
            <a:r>
              <a:rPr lang="en-US" dirty="0"/>
              <a:t>that the aim should be for the </a:t>
            </a:r>
            <a:r>
              <a:rPr lang="en-US" dirty="0" smtClean="0"/>
              <a:t>national legal </a:t>
            </a:r>
            <a:r>
              <a:rPr lang="en-US" dirty="0"/>
              <a:t>systems to take on more of the implementation of European equality </a:t>
            </a:r>
            <a:r>
              <a:rPr lang="en-US" dirty="0" smtClean="0"/>
              <a:t>law than </a:t>
            </a:r>
            <a:r>
              <a:rPr lang="en-US" dirty="0"/>
              <a:t>seems to be the case at the moment. </a:t>
            </a:r>
            <a:endParaRPr lang="en-US" dirty="0" smtClean="0"/>
          </a:p>
          <a:p>
            <a:r>
              <a:rPr lang="en-US" dirty="0" smtClean="0"/>
              <a:t>Diversity </a:t>
            </a:r>
            <a:r>
              <a:rPr lang="en-US" dirty="0"/>
              <a:t>of approach between </a:t>
            </a:r>
            <a:r>
              <a:rPr lang="en-US" dirty="0" smtClean="0"/>
              <a:t>Member States to be welcomed </a:t>
            </a:r>
            <a:r>
              <a:rPr lang="en-US" dirty="0"/>
              <a:t>as allowing experimentation and the opportunity to </a:t>
            </a:r>
            <a:r>
              <a:rPr lang="en-US" dirty="0" smtClean="0"/>
              <a:t>learn from </a:t>
            </a:r>
            <a:r>
              <a:rPr lang="en-US" dirty="0"/>
              <a:t>different experiences. </a:t>
            </a:r>
            <a:endParaRPr lang="en-US" dirty="0" smtClean="0"/>
          </a:p>
          <a:p>
            <a:r>
              <a:rPr lang="en-US" dirty="0" smtClean="0"/>
              <a:t>The </a:t>
            </a:r>
            <a:r>
              <a:rPr lang="en-US" dirty="0"/>
              <a:t>aim of Community action should be not </a:t>
            </a:r>
            <a:r>
              <a:rPr lang="en-US" dirty="0" smtClean="0"/>
              <a:t>to suppress </a:t>
            </a:r>
            <a:r>
              <a:rPr lang="en-US" dirty="0"/>
              <a:t>diversity of approach but to learn from it and to encourage </a:t>
            </a:r>
            <a:r>
              <a:rPr lang="en-US" dirty="0" smtClean="0"/>
              <a:t>Member States </a:t>
            </a:r>
            <a:r>
              <a:rPr lang="en-US" dirty="0"/>
              <a:t>to learn from good practices in the other Member States</a:t>
            </a:r>
            <a:r>
              <a:rPr lang="en-US" dirty="0" smtClean="0"/>
              <a:t>.</a:t>
            </a:r>
            <a:endParaRPr lang="en-US" dirty="0"/>
          </a:p>
        </p:txBody>
      </p:sp>
    </p:spTree>
    <p:extLst>
      <p:ext uri="{BB962C8B-B14F-4D97-AF65-F5344CB8AC3E}">
        <p14:creationId xmlns:p14="http://schemas.microsoft.com/office/powerpoint/2010/main" val="3910202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fontScale="92500"/>
          </a:bodyPr>
          <a:lstStyle/>
          <a:p>
            <a:r>
              <a:rPr lang="en-US" dirty="0"/>
              <a:t>It was clear, however, that this prospect was unlikely in several countries. Indeed, even if some countries currently lagging behind in this field were to introduce significant amounts of good practice into their legal system, the problem of the remaining states who did not would remain. </a:t>
            </a:r>
          </a:p>
          <a:p>
            <a:r>
              <a:rPr lang="en-US" dirty="0"/>
              <a:t>Closer Commission and ECJ assessment of national procedures and remedies was advocated in several ways, building on existing firm ECJ principles, but </a:t>
            </a:r>
            <a:r>
              <a:rPr lang="en-US" dirty="0" smtClean="0"/>
              <a:t>developing them </a:t>
            </a:r>
            <a:r>
              <a:rPr lang="en-US" dirty="0"/>
              <a:t>in the depth and consistency of the scrutiny to be adopted.</a:t>
            </a:r>
          </a:p>
          <a:p>
            <a:r>
              <a:rPr lang="en-US" dirty="0"/>
              <a:t>Equality bodies have a critical role to play, both in engaging with European institutions, at the national level, and with each other. </a:t>
            </a:r>
            <a:endParaRPr lang="en-US" dirty="0" smtClean="0"/>
          </a:p>
          <a:p>
            <a:r>
              <a:rPr lang="en-US" dirty="0" smtClean="0"/>
              <a:t>Development of standards </a:t>
            </a:r>
            <a:r>
              <a:rPr lang="en-US" dirty="0"/>
              <a:t>of good practice </a:t>
            </a:r>
            <a:r>
              <a:rPr lang="en-US" dirty="0" smtClean="0"/>
              <a:t>regarding Equality Bodies should </a:t>
            </a:r>
            <a:r>
              <a:rPr lang="en-US" dirty="0"/>
              <a:t>be considered by the Commission.</a:t>
            </a:r>
          </a:p>
          <a:p>
            <a:endParaRPr lang="en-US" dirty="0"/>
          </a:p>
        </p:txBody>
      </p:sp>
    </p:spTree>
    <p:extLst>
      <p:ext uri="{BB962C8B-B14F-4D97-AF65-F5344CB8AC3E}">
        <p14:creationId xmlns:p14="http://schemas.microsoft.com/office/powerpoint/2010/main" val="1639491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r>
              <a:rPr lang="en-US" dirty="0" smtClean="0"/>
              <a:t>Distinguish:</a:t>
            </a:r>
          </a:p>
          <a:p>
            <a:pPr lvl="1"/>
            <a:r>
              <a:rPr lang="en-US" dirty="0" smtClean="0"/>
              <a:t>Standard -setting</a:t>
            </a:r>
          </a:p>
          <a:p>
            <a:pPr lvl="2"/>
            <a:r>
              <a:rPr lang="en-US" dirty="0" smtClean="0"/>
              <a:t>New norms</a:t>
            </a:r>
          </a:p>
          <a:p>
            <a:pPr lvl="2"/>
            <a:r>
              <a:rPr lang="en-US" dirty="0" smtClean="0"/>
              <a:t>Interpretation of existing norms</a:t>
            </a:r>
          </a:p>
          <a:p>
            <a:pPr lvl="1"/>
            <a:r>
              <a:rPr lang="en-US" dirty="0" smtClean="0"/>
              <a:t>Standard -implementation</a:t>
            </a:r>
          </a:p>
          <a:p>
            <a:pPr lvl="2"/>
            <a:r>
              <a:rPr lang="en-US" dirty="0"/>
              <a:t>Effectiveness in practice</a:t>
            </a:r>
          </a:p>
          <a:p>
            <a:pPr lvl="2"/>
            <a:r>
              <a:rPr lang="en-US" dirty="0"/>
              <a:t>Voluntary action</a:t>
            </a:r>
          </a:p>
          <a:p>
            <a:pPr lvl="2"/>
            <a:r>
              <a:rPr lang="en-US" dirty="0" smtClean="0"/>
              <a:t>Enforcement</a:t>
            </a:r>
          </a:p>
          <a:p>
            <a:pPr lvl="1"/>
            <a:r>
              <a:rPr lang="en-US" dirty="0" smtClean="0"/>
              <a:t>Role of EU</a:t>
            </a:r>
          </a:p>
          <a:p>
            <a:pPr lvl="1"/>
            <a:r>
              <a:rPr lang="en-US" dirty="0" smtClean="0"/>
              <a:t>Comparative </a:t>
            </a:r>
            <a:r>
              <a:rPr lang="en-US" dirty="0" smtClean="0"/>
              <a:t>approach</a:t>
            </a:r>
          </a:p>
        </p:txBody>
      </p:sp>
    </p:spTree>
    <p:extLst>
      <p:ext uri="{BB962C8B-B14F-4D97-AF65-F5344CB8AC3E}">
        <p14:creationId xmlns:p14="http://schemas.microsoft.com/office/powerpoint/2010/main" val="3792960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 you</a:t>
            </a:r>
            <a:endParaRPr lang="en-US" dirty="0"/>
          </a:p>
        </p:txBody>
      </p:sp>
      <p:sp>
        <p:nvSpPr>
          <p:cNvPr id="3" name="Content Placeholder 2"/>
          <p:cNvSpPr>
            <a:spLocks noGrp="1"/>
          </p:cNvSpPr>
          <p:nvPr>
            <p:ph idx="1"/>
          </p:nvPr>
        </p:nvSpPr>
        <p:spPr/>
        <p:txBody>
          <a:bodyPr>
            <a:normAutofit lnSpcReduction="10000"/>
          </a:bodyPr>
          <a:lstStyle/>
          <a:p>
            <a:pPr algn="ctr"/>
            <a:endParaRPr lang="en-US" sz="2000" b="1" dirty="0" smtClean="0"/>
          </a:p>
          <a:p>
            <a:pPr algn="ctr"/>
            <a:r>
              <a:rPr lang="en-US" sz="2000" b="1" dirty="0" smtClean="0"/>
              <a:t>Christopher </a:t>
            </a:r>
            <a:r>
              <a:rPr lang="en-US" sz="2000" b="1" dirty="0" err="1" smtClean="0"/>
              <a:t>McCrudden</a:t>
            </a:r>
            <a:endParaRPr lang="en-US" sz="2000" b="1" dirty="0" smtClean="0"/>
          </a:p>
          <a:p>
            <a:pPr algn="ctr"/>
            <a:endParaRPr lang="en-US" dirty="0" smtClean="0"/>
          </a:p>
          <a:p>
            <a:pPr algn="ctr"/>
            <a:r>
              <a:rPr lang="en-US" dirty="0" smtClean="0"/>
              <a:t>Contact details:</a:t>
            </a:r>
          </a:p>
          <a:p>
            <a:pPr algn="ctr"/>
            <a:r>
              <a:rPr lang="en-US" dirty="0" smtClean="0">
                <a:hlinkClick r:id="rId2"/>
              </a:rPr>
              <a:t>chris.mccrudden@qub.ac.uk</a:t>
            </a:r>
            <a:endParaRPr lang="en-US" dirty="0" smtClean="0"/>
          </a:p>
          <a:p>
            <a:pPr algn="ctr"/>
            <a:endParaRPr lang="en-US" dirty="0" smtClean="0"/>
          </a:p>
          <a:p>
            <a:pPr algn="ctr"/>
            <a:r>
              <a:rPr lang="en-US" dirty="0" smtClean="0"/>
              <a:t>Website:</a:t>
            </a:r>
          </a:p>
          <a:p>
            <a:pPr algn="ctr"/>
            <a:r>
              <a:rPr lang="en-US" dirty="0"/>
              <a:t>http://</a:t>
            </a:r>
            <a:r>
              <a:rPr lang="en-US" dirty="0" err="1"/>
              <a:t>pure.qub.ac.uk</a:t>
            </a:r>
            <a:r>
              <a:rPr lang="en-US" dirty="0"/>
              <a:t>/portal/</a:t>
            </a:r>
            <a:r>
              <a:rPr lang="en-US" dirty="0" err="1"/>
              <a:t>en</a:t>
            </a:r>
            <a:r>
              <a:rPr lang="en-US" dirty="0"/>
              <a:t>/persons/</a:t>
            </a:r>
            <a:r>
              <a:rPr lang="en-US" dirty="0" err="1"/>
              <a:t>christopher-mccrudden</a:t>
            </a:r>
            <a:r>
              <a:rPr lang="en-US" dirty="0"/>
              <a:t>(46b7cbf4-98d2-4b7d-8cec-1aec8d9b16a7).html</a:t>
            </a:r>
          </a:p>
        </p:txBody>
      </p:sp>
    </p:spTree>
    <p:extLst>
      <p:ext uri="{BB962C8B-B14F-4D97-AF65-F5344CB8AC3E}">
        <p14:creationId xmlns:p14="http://schemas.microsoft.com/office/powerpoint/2010/main" val="1927494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Standard-setting</a:t>
            </a:r>
            <a:endParaRPr lang="en-US" dirty="0"/>
          </a:p>
        </p:txBody>
      </p:sp>
      <p:sp>
        <p:nvSpPr>
          <p:cNvPr id="3" name="Content Placeholder 2"/>
          <p:cNvSpPr>
            <a:spLocks noGrp="1"/>
          </p:cNvSpPr>
          <p:nvPr>
            <p:ph idx="1"/>
          </p:nvPr>
        </p:nvSpPr>
        <p:spPr/>
        <p:txBody>
          <a:bodyPr>
            <a:normAutofit/>
          </a:bodyPr>
          <a:lstStyle/>
          <a:p>
            <a:endParaRPr lang="en-US" dirty="0"/>
          </a:p>
        </p:txBody>
      </p:sp>
    </p:spTree>
    <p:extLst>
      <p:ext uri="{BB962C8B-B14F-4D97-AF65-F5344CB8AC3E}">
        <p14:creationId xmlns:p14="http://schemas.microsoft.com/office/powerpoint/2010/main" val="1135885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a:t>
            </a:r>
            <a:r>
              <a:rPr lang="en-US" dirty="0" smtClean="0"/>
              <a:t>tandard-setting developments needed?</a:t>
            </a:r>
            <a:endParaRPr lang="en-US" dirty="0"/>
          </a:p>
        </p:txBody>
      </p:sp>
      <p:sp>
        <p:nvSpPr>
          <p:cNvPr id="3" name="Content Placeholder 2"/>
          <p:cNvSpPr>
            <a:spLocks noGrp="1"/>
          </p:cNvSpPr>
          <p:nvPr>
            <p:ph idx="1"/>
          </p:nvPr>
        </p:nvSpPr>
        <p:spPr/>
        <p:txBody>
          <a:bodyPr>
            <a:normAutofit fontScale="77500" lnSpcReduction="20000"/>
          </a:bodyPr>
          <a:lstStyle/>
          <a:p>
            <a:r>
              <a:rPr lang="en-US" dirty="0"/>
              <a:t>What are the shortcomings and gaps in the substantive coverage of EU equality law?</a:t>
            </a:r>
          </a:p>
          <a:p>
            <a:r>
              <a:rPr lang="en-US" dirty="0" smtClean="0"/>
              <a:t>Initiatives already on the table</a:t>
            </a:r>
          </a:p>
          <a:p>
            <a:pPr lvl="1"/>
            <a:r>
              <a:rPr lang="en-US" dirty="0"/>
              <a:t>Maternity leave</a:t>
            </a:r>
          </a:p>
          <a:p>
            <a:pPr lvl="1"/>
            <a:r>
              <a:rPr lang="en-US" dirty="0"/>
              <a:t>Gender balance on company boards</a:t>
            </a:r>
          </a:p>
          <a:p>
            <a:pPr lvl="1"/>
            <a:r>
              <a:rPr lang="en-US" dirty="0"/>
              <a:t>Ratification of gender violence convention</a:t>
            </a:r>
          </a:p>
          <a:p>
            <a:pPr lvl="1"/>
            <a:r>
              <a:rPr lang="en-US" dirty="0"/>
              <a:t>Horizontal directive on discrimination in goods and services on grounds other than gender and race</a:t>
            </a:r>
          </a:p>
          <a:p>
            <a:pPr lvl="1"/>
            <a:r>
              <a:rPr lang="en-US" dirty="0"/>
              <a:t>Further development of LGBT rights</a:t>
            </a:r>
          </a:p>
          <a:p>
            <a:pPr lvl="1"/>
            <a:r>
              <a:rPr lang="en-US" dirty="0"/>
              <a:t>Harmonization of coverage on discrimination against self employed</a:t>
            </a:r>
          </a:p>
          <a:p>
            <a:pPr lvl="1"/>
            <a:r>
              <a:rPr lang="en-US" dirty="0"/>
              <a:t>Ratification of the Migrant Workers </a:t>
            </a:r>
            <a:r>
              <a:rPr lang="en-US" dirty="0" smtClean="0"/>
              <a:t>Convention</a:t>
            </a:r>
            <a:endParaRPr lang="en-US" dirty="0" smtClean="0"/>
          </a:p>
          <a:p>
            <a:r>
              <a:rPr lang="en-US" dirty="0" smtClean="0"/>
              <a:t>International law obligations regarding comprehensive coverage?</a:t>
            </a:r>
          </a:p>
          <a:p>
            <a:r>
              <a:rPr lang="en-US" dirty="0" smtClean="0"/>
              <a:t>Development of new “grounds” of discrimination? Social status: vertical as well as horizontal inequalities to be included? Is anti-discrimination law the </a:t>
            </a:r>
            <a:r>
              <a:rPr lang="en-US" smtClean="0"/>
              <a:t>appropriate mechanism for both?</a:t>
            </a:r>
            <a:endParaRPr lang="en-US" dirty="0" smtClean="0"/>
          </a:p>
        </p:txBody>
      </p:sp>
    </p:spTree>
    <p:extLst>
      <p:ext uri="{BB962C8B-B14F-4D97-AF65-F5344CB8AC3E}">
        <p14:creationId xmlns:p14="http://schemas.microsoft.com/office/powerpoint/2010/main" val="14531008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Standard-setting</a:t>
            </a:r>
            <a:endParaRPr lang="en-US" dirty="0"/>
          </a:p>
        </p:txBody>
      </p:sp>
      <p:sp>
        <p:nvSpPr>
          <p:cNvPr id="3" name="Content Placeholder 2"/>
          <p:cNvSpPr>
            <a:spLocks noGrp="1"/>
          </p:cNvSpPr>
          <p:nvPr>
            <p:ph idx="1"/>
          </p:nvPr>
        </p:nvSpPr>
        <p:spPr/>
        <p:txBody>
          <a:bodyPr>
            <a:normAutofit/>
          </a:bodyPr>
          <a:lstStyle/>
          <a:p>
            <a:r>
              <a:rPr lang="en-US" dirty="0" smtClean="0"/>
              <a:t>Won’t be dwelling on these, but some key Issues </a:t>
            </a:r>
            <a:r>
              <a:rPr lang="en-US" dirty="0" smtClean="0"/>
              <a:t>are:</a:t>
            </a:r>
          </a:p>
          <a:p>
            <a:r>
              <a:rPr lang="en-US" dirty="0" smtClean="0"/>
              <a:t>To </a:t>
            </a:r>
            <a:r>
              <a:rPr lang="en-US" dirty="0" smtClean="0"/>
              <a:t>what extent should those shortcomings and gaps be addressed?</a:t>
            </a:r>
          </a:p>
          <a:p>
            <a:pPr lvl="1"/>
            <a:r>
              <a:rPr lang="en-US" dirty="0" smtClean="0"/>
              <a:t>How far should other considerations limit the expansion of the coverage of EU equality law?</a:t>
            </a:r>
          </a:p>
          <a:p>
            <a:pPr lvl="2"/>
            <a:r>
              <a:rPr lang="en-US" dirty="0" smtClean="0"/>
              <a:t>Economic considerations</a:t>
            </a:r>
            <a:r>
              <a:rPr lang="en-US" dirty="0" smtClean="0"/>
              <a:t>?</a:t>
            </a:r>
          </a:p>
          <a:p>
            <a:pPr lvl="2"/>
            <a:r>
              <a:rPr lang="en-US" dirty="0" smtClean="0"/>
              <a:t>Political considerations?</a:t>
            </a:r>
            <a:endParaRPr lang="en-US" dirty="0" smtClean="0"/>
          </a:p>
          <a:p>
            <a:pPr lvl="2"/>
            <a:r>
              <a:rPr lang="en-US" dirty="0" smtClean="0"/>
              <a:t>Human rights considerations?</a:t>
            </a:r>
          </a:p>
          <a:p>
            <a:pPr lvl="3"/>
            <a:r>
              <a:rPr lang="en-US" dirty="0" smtClean="0"/>
              <a:t>Clash of (equality) rights?</a:t>
            </a:r>
          </a:p>
          <a:p>
            <a:pPr lvl="1"/>
            <a:r>
              <a:rPr lang="en-US" dirty="0" smtClean="0"/>
              <a:t>Trade-off between expanding coverage, and effective implementation of existing standards?</a:t>
            </a:r>
            <a:endParaRPr lang="en-US" dirty="0"/>
          </a:p>
        </p:txBody>
      </p:sp>
    </p:spTree>
    <p:extLst>
      <p:ext uri="{BB962C8B-B14F-4D97-AF65-F5344CB8AC3E}">
        <p14:creationId xmlns:p14="http://schemas.microsoft.com/office/powerpoint/2010/main" val="197037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implementation</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03551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Absence of detailed guidance on implementation in Directives </a:t>
            </a:r>
            <a:endParaRPr lang="en-US" dirty="0"/>
          </a:p>
        </p:txBody>
      </p:sp>
      <p:sp>
        <p:nvSpPr>
          <p:cNvPr id="3" name="Content Placeholder 2"/>
          <p:cNvSpPr>
            <a:spLocks noGrp="1"/>
          </p:cNvSpPr>
          <p:nvPr>
            <p:ph idx="1"/>
          </p:nvPr>
        </p:nvSpPr>
        <p:spPr/>
        <p:txBody>
          <a:bodyPr/>
          <a:lstStyle/>
          <a:p>
            <a:r>
              <a:rPr lang="en-US" dirty="0" smtClean="0"/>
              <a:t>General provisions in Directives </a:t>
            </a:r>
          </a:p>
          <a:p>
            <a:pPr lvl="1"/>
            <a:r>
              <a:rPr lang="en-US" dirty="0" smtClean="0"/>
              <a:t>Regarding equality bodies</a:t>
            </a:r>
          </a:p>
          <a:p>
            <a:pPr lvl="1"/>
            <a:r>
              <a:rPr lang="en-US" dirty="0" smtClean="0"/>
              <a:t>Regarding individual remedies</a:t>
            </a:r>
          </a:p>
          <a:p>
            <a:r>
              <a:rPr lang="en-US" dirty="0" smtClean="0"/>
              <a:t>Issue of “effectiveness”</a:t>
            </a:r>
          </a:p>
          <a:p>
            <a:pPr lvl="1"/>
            <a:r>
              <a:rPr lang="en-US" dirty="0" smtClean="0"/>
              <a:t>Distinguish two approaches to “effectiveness”</a:t>
            </a:r>
          </a:p>
          <a:p>
            <a:pPr lvl="2"/>
            <a:r>
              <a:rPr lang="en-US" dirty="0" smtClean="0"/>
              <a:t>Ambitious: Whether the Directives and any enforcement activity have any actual effect on the wider society</a:t>
            </a:r>
          </a:p>
          <a:p>
            <a:pPr lvl="2"/>
            <a:r>
              <a:rPr lang="en-US" dirty="0" smtClean="0"/>
              <a:t>More modest: Whether the national procedures  are “fit for purpose”, in the sense of “fit for achieving the objectives of the relevant European Union law”</a:t>
            </a:r>
            <a:endParaRPr lang="en-US" dirty="0"/>
          </a:p>
        </p:txBody>
      </p:sp>
    </p:spTree>
    <p:extLst>
      <p:ext uri="{BB962C8B-B14F-4D97-AF65-F5344CB8AC3E}">
        <p14:creationId xmlns:p14="http://schemas.microsoft.com/office/powerpoint/2010/main" val="17652640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European Union Equality Law</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Prevention of social </a:t>
            </a:r>
            <a:r>
              <a:rPr lang="en-US" dirty="0" smtClean="0"/>
              <a:t>dumping</a:t>
            </a:r>
          </a:p>
          <a:p>
            <a:r>
              <a:rPr lang="en-US" dirty="0" smtClean="0"/>
              <a:t>“Advancing the innate dignity of all persons” What does this mean?</a:t>
            </a:r>
            <a:endParaRPr lang="en-US" dirty="0" smtClean="0"/>
          </a:p>
          <a:p>
            <a:endParaRPr lang="en-US" dirty="0" smtClean="0"/>
          </a:p>
          <a:p>
            <a:r>
              <a:rPr lang="en-US" dirty="0" smtClean="0"/>
              <a:t>Securing individual </a:t>
            </a:r>
            <a:r>
              <a:rPr lang="en-US" dirty="0" smtClean="0"/>
              <a:t>justice (equality, vulnerability, and discrimination)</a:t>
            </a:r>
            <a:endParaRPr lang="en-US" dirty="0" smtClean="0"/>
          </a:p>
          <a:p>
            <a:r>
              <a:rPr lang="en-US" dirty="0" smtClean="0"/>
              <a:t>Securing “group justice</a:t>
            </a:r>
            <a:r>
              <a:rPr lang="en-US" dirty="0" smtClean="0"/>
              <a:t>” (equality, poverty, and social rights)</a:t>
            </a:r>
          </a:p>
          <a:p>
            <a:endParaRPr lang="en-US" dirty="0" smtClean="0"/>
          </a:p>
          <a:p>
            <a:r>
              <a:rPr lang="en-US" dirty="0" smtClean="0"/>
              <a:t>Directives appear to want to achieve </a:t>
            </a:r>
            <a:r>
              <a:rPr lang="en-US" dirty="0" smtClean="0"/>
              <a:t>both individual and group justice</a:t>
            </a:r>
          </a:p>
          <a:p>
            <a:r>
              <a:rPr lang="en-US" dirty="0" smtClean="0"/>
              <a:t>Need for equality laws that work in practice</a:t>
            </a:r>
          </a:p>
          <a:p>
            <a:r>
              <a:rPr lang="en-US" dirty="0" smtClean="0"/>
              <a:t>Mismatch between the objectives and the enforcement tools provided to achieve those objectives?</a:t>
            </a:r>
            <a:endParaRPr lang="en-US" dirty="0"/>
          </a:p>
        </p:txBody>
      </p:sp>
    </p:spTree>
    <p:extLst>
      <p:ext uri="{BB962C8B-B14F-4D97-AF65-F5344CB8AC3E}">
        <p14:creationId xmlns:p14="http://schemas.microsoft.com/office/powerpoint/2010/main" val="9240436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national machinery used for enforcement purposes</a:t>
            </a:r>
            <a:endParaRPr lang="en-US" dirty="0"/>
          </a:p>
        </p:txBody>
      </p:sp>
      <p:sp>
        <p:nvSpPr>
          <p:cNvPr id="3" name="Content Placeholder 2"/>
          <p:cNvSpPr>
            <a:spLocks noGrp="1"/>
          </p:cNvSpPr>
          <p:nvPr>
            <p:ph idx="1"/>
          </p:nvPr>
        </p:nvSpPr>
        <p:spPr/>
        <p:txBody>
          <a:bodyPr/>
          <a:lstStyle/>
          <a:p>
            <a:r>
              <a:rPr lang="en-US" dirty="0" smtClean="0"/>
              <a:t>Extremely heterogeneous set of approaches:</a:t>
            </a:r>
          </a:p>
          <a:p>
            <a:endParaRPr lang="en-US" dirty="0"/>
          </a:p>
          <a:p>
            <a:r>
              <a:rPr lang="en-US" dirty="0" smtClean="0"/>
              <a:t>Litigation </a:t>
            </a:r>
            <a:r>
              <a:rPr lang="en-US" dirty="0" smtClean="0"/>
              <a:t>by individuals</a:t>
            </a:r>
          </a:p>
          <a:p>
            <a:r>
              <a:rPr lang="en-US" dirty="0" smtClean="0"/>
              <a:t>Litigation by </a:t>
            </a:r>
            <a:r>
              <a:rPr lang="en-US" dirty="0" smtClean="0"/>
              <a:t>government/equality body</a:t>
            </a:r>
            <a:endParaRPr lang="en-US" dirty="0" smtClean="0"/>
          </a:p>
          <a:p>
            <a:r>
              <a:rPr lang="en-US" dirty="0" smtClean="0"/>
              <a:t>Investigation by an </a:t>
            </a:r>
            <a:r>
              <a:rPr lang="en-US" dirty="0" smtClean="0"/>
              <a:t>equality body</a:t>
            </a:r>
          </a:p>
          <a:p>
            <a:pPr lvl="1"/>
            <a:r>
              <a:rPr lang="en-US" dirty="0" smtClean="0"/>
              <a:t>Could also add to the list</a:t>
            </a:r>
            <a:endParaRPr lang="en-US" dirty="0" smtClean="0"/>
          </a:p>
          <a:p>
            <a:pPr lvl="2"/>
            <a:r>
              <a:rPr lang="en-US" dirty="0" smtClean="0"/>
              <a:t>Collective </a:t>
            </a:r>
            <a:r>
              <a:rPr lang="en-US" dirty="0" smtClean="0"/>
              <a:t>bargaining, involving social partners</a:t>
            </a:r>
            <a:endParaRPr lang="en-US" dirty="0" smtClean="0"/>
          </a:p>
          <a:p>
            <a:pPr lvl="2"/>
            <a:r>
              <a:rPr lang="en-US" dirty="0" smtClean="0"/>
              <a:t>Governmental incentive policies, e.g. use of public </a:t>
            </a:r>
            <a:r>
              <a:rPr lang="en-US" dirty="0" smtClean="0"/>
              <a:t>procurement</a:t>
            </a:r>
          </a:p>
        </p:txBody>
      </p:sp>
    </p:spTree>
    <p:extLst>
      <p:ext uri="{BB962C8B-B14F-4D97-AF65-F5344CB8AC3E}">
        <p14:creationId xmlns:p14="http://schemas.microsoft.com/office/powerpoint/2010/main" val="4946321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263</TotalTime>
  <Words>1483</Words>
  <Application>Microsoft Macintosh PowerPoint</Application>
  <PresentationFormat>Widescreen</PresentationFormat>
  <Paragraphs>146</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Century Gothic</vt:lpstr>
      <vt:lpstr>Wingdings 3</vt:lpstr>
      <vt:lpstr>Arial</vt:lpstr>
      <vt:lpstr>Ion Boardroom</vt:lpstr>
      <vt:lpstr>Closing address </vt:lpstr>
      <vt:lpstr>Introduction</vt:lpstr>
      <vt:lpstr>Standard-setting</vt:lpstr>
      <vt:lpstr>Additional standard-setting developments needed?</vt:lpstr>
      <vt:lpstr>Standard-setting</vt:lpstr>
      <vt:lpstr>Standard implementation</vt:lpstr>
      <vt:lpstr>Absence of detailed guidance on implementation in Directives </vt:lpstr>
      <vt:lpstr>Objectives of European Union Equality Law</vt:lpstr>
      <vt:lpstr>Comparison of national machinery used for enforcement purposes</vt:lpstr>
      <vt:lpstr>Concerns about the effectiveness of national mechanism to achieve individual justice</vt:lpstr>
      <vt:lpstr>Concerns about the effectiveness of national mechanism to achieve group justice</vt:lpstr>
      <vt:lpstr>Good practice examples</vt:lpstr>
      <vt:lpstr>Role of the Commission</vt:lpstr>
      <vt:lpstr>Commission’s options, focusing on effectiveness of Equality Bodies</vt:lpstr>
      <vt:lpstr>Role of Equality Bodies</vt:lpstr>
      <vt:lpstr>Equinet Working Paper</vt:lpstr>
      <vt:lpstr>Some difficult issues for the future debate on standards</vt:lpstr>
      <vt:lpstr>Conclusions?</vt:lpstr>
      <vt:lpstr>Conclusions?</vt:lpstr>
      <vt:lpstr>Thank you</vt:lpstr>
    </vt:vector>
  </TitlesOfParts>
  <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address</dc:title>
  <dc:creator>Microsoft Office User</dc:creator>
  <cp:lastModifiedBy>Microsoft Office User</cp:lastModifiedBy>
  <cp:revision>30</cp:revision>
  <dcterms:created xsi:type="dcterms:W3CDTF">2016-06-14T13:58:09Z</dcterms:created>
  <dcterms:modified xsi:type="dcterms:W3CDTF">2016-06-16T12:57:18Z</dcterms:modified>
</cp:coreProperties>
</file>