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3.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4.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5.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6.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7.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8.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11" r:id="rId1"/>
    <p:sldMasterId id="2147483813" r:id="rId2"/>
    <p:sldMasterId id="2147483817" r:id="rId3"/>
    <p:sldMasterId id="2147483821" r:id="rId4"/>
    <p:sldMasterId id="2147483826" r:id="rId5"/>
    <p:sldMasterId id="2147483831" r:id="rId6"/>
    <p:sldMasterId id="2147483836" r:id="rId7"/>
    <p:sldMasterId id="2147483840" r:id="rId8"/>
    <p:sldMasterId id="2147483845" r:id="rId9"/>
  </p:sldMasterIdLst>
  <p:notesMasterIdLst>
    <p:notesMasterId r:id="rId19"/>
  </p:notesMasterIdLst>
  <p:handoutMasterIdLst>
    <p:handoutMasterId r:id="rId20"/>
  </p:handoutMasterIdLst>
  <p:sldIdLst>
    <p:sldId id="282" r:id="rId10"/>
    <p:sldId id="350" r:id="rId11"/>
    <p:sldId id="352" r:id="rId12"/>
    <p:sldId id="353" r:id="rId13"/>
    <p:sldId id="354" r:id="rId14"/>
    <p:sldId id="355" r:id="rId15"/>
    <p:sldId id="356" r:id="rId16"/>
    <p:sldId id="357" r:id="rId17"/>
    <p:sldId id="351" r:id="rId18"/>
  </p:sldIdLst>
  <p:sldSz cx="9144000" cy="6858000" type="screen4x3"/>
  <p:notesSz cx="6797675" cy="9926638"/>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86" userDrawn="1">
          <p15:clr>
            <a:srgbClr val="A4A3A4"/>
          </p15:clr>
        </p15:guide>
        <p15:guide id="2" pos="2188" userDrawn="1">
          <p15:clr>
            <a:srgbClr val="A4A3A4"/>
          </p15:clr>
        </p15:guide>
        <p15:guide id="3" orient="horz" pos="3132" userDrawn="1">
          <p15:clr>
            <a:srgbClr val="A4A3A4"/>
          </p15:clr>
        </p15:guide>
        <p15:guide id="4" pos="2144" userDrawn="1">
          <p15:clr>
            <a:srgbClr val="A4A3A4"/>
          </p15:clr>
        </p15:guide>
        <p15:guide id="5" orient="horz" pos="3182">
          <p15:clr>
            <a:srgbClr val="A4A3A4"/>
          </p15:clr>
        </p15:guide>
        <p15:guide id="6" orient="horz" pos="3128">
          <p15:clr>
            <a:srgbClr val="A4A3A4"/>
          </p15:clr>
        </p15:guide>
        <p15:guide id="7" pos="2185">
          <p15:clr>
            <a:srgbClr val="A4A3A4"/>
          </p15:clr>
        </p15:guide>
        <p15:guide id="8"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5597"/>
    <a:srgbClr val="4343FF"/>
    <a:srgbClr val="3366FF"/>
    <a:srgbClr val="F0F4FA"/>
    <a:srgbClr val="0D55B5"/>
    <a:srgbClr val="0D55CC"/>
    <a:srgbClr val="3366CC"/>
    <a:srgbClr val="F6310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319" autoAdjust="0"/>
    <p:restoredTop sz="86146" autoAdjust="0"/>
  </p:normalViewPr>
  <p:slideViewPr>
    <p:cSldViewPr>
      <p:cViewPr>
        <p:scale>
          <a:sx n="60" d="100"/>
          <a:sy n="60" d="100"/>
        </p:scale>
        <p:origin x="-3102" y="-8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118" y="-78"/>
      </p:cViewPr>
      <p:guideLst>
        <p:guide orient="horz" pos="3186"/>
        <p:guide orient="horz" pos="3132"/>
        <p:guide orient="horz" pos="3182"/>
        <p:guide orient="horz" pos="3128"/>
        <p:guide pos="2188"/>
        <p:guide pos="2144"/>
        <p:guide pos="2185"/>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theme" Target="theme/theme1.xml"/><Relationship Id="rId10" Type="http://schemas.openxmlformats.org/officeDocument/2006/relationships/slide" Target="slides/slide1.xml"/><Relationship Id="rId19"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03896-3169-4AAE-AC2C-9756841E8FF2}" type="doc">
      <dgm:prSet loTypeId="urn:microsoft.com/office/officeart/2005/8/layout/matrix1" loCatId="matrix" qsTypeId="urn:microsoft.com/office/officeart/2005/8/quickstyle/simple1" qsCatId="simple" csTypeId="urn:microsoft.com/office/officeart/2005/8/colors/colorful1" csCatId="colorful" phldr="1"/>
      <dgm:spPr/>
      <dgm:t>
        <a:bodyPr/>
        <a:lstStyle/>
        <a:p>
          <a:endParaRPr lang="fr-BE"/>
        </a:p>
      </dgm:t>
    </dgm:pt>
    <dgm:pt modelId="{74042A9F-DBAE-49B9-B574-17D6EA99AA7B}">
      <dgm:prSet phldrT="[Texte]"/>
      <dgm:spPr/>
      <dgm:t>
        <a:bodyPr/>
        <a:lstStyle/>
        <a:p>
          <a:r>
            <a:rPr lang="fr-BE" dirty="0" smtClean="0"/>
            <a:t>E.B.</a:t>
          </a:r>
          <a:endParaRPr lang="fr-BE" dirty="0"/>
        </a:p>
      </dgm:t>
    </dgm:pt>
    <dgm:pt modelId="{D7A6DC6B-1C5F-430E-AEE8-2AABCC8A760B}" type="parTrans" cxnId="{148704DF-F834-4F2B-B6A8-A50A0D2371E6}">
      <dgm:prSet/>
      <dgm:spPr/>
      <dgm:t>
        <a:bodyPr/>
        <a:lstStyle/>
        <a:p>
          <a:endParaRPr lang="fr-BE"/>
        </a:p>
      </dgm:t>
    </dgm:pt>
    <dgm:pt modelId="{AD674ED7-526B-4EFE-B29A-E83F5CD4C84D}" type="sibTrans" cxnId="{148704DF-F834-4F2B-B6A8-A50A0D2371E6}">
      <dgm:prSet/>
      <dgm:spPr/>
      <dgm:t>
        <a:bodyPr/>
        <a:lstStyle/>
        <a:p>
          <a:endParaRPr lang="fr-BE"/>
        </a:p>
      </dgm:t>
    </dgm:pt>
    <dgm:pt modelId="{775741D9-163C-4815-A133-3E0F659038C4}">
      <dgm:prSet phldrT="[Texte]"/>
      <dgm:spPr/>
      <dgm:t>
        <a:bodyPr/>
        <a:lstStyle/>
        <a:p>
          <a:r>
            <a:rPr lang="fr-BE" dirty="0" smtClean="0"/>
            <a:t>mandate</a:t>
          </a:r>
          <a:endParaRPr lang="fr-BE" dirty="0"/>
        </a:p>
      </dgm:t>
    </dgm:pt>
    <dgm:pt modelId="{0282DAA4-4CF5-4EC3-BE98-0766C976E888}" type="parTrans" cxnId="{7D123AAF-3168-4B2A-9EA9-9A896AA59306}">
      <dgm:prSet/>
      <dgm:spPr/>
      <dgm:t>
        <a:bodyPr/>
        <a:lstStyle/>
        <a:p>
          <a:endParaRPr lang="fr-BE"/>
        </a:p>
      </dgm:t>
    </dgm:pt>
    <dgm:pt modelId="{366713C3-5EF2-4B7A-8C2B-93312C0653B1}" type="sibTrans" cxnId="{7D123AAF-3168-4B2A-9EA9-9A896AA59306}">
      <dgm:prSet/>
      <dgm:spPr/>
      <dgm:t>
        <a:bodyPr/>
        <a:lstStyle/>
        <a:p>
          <a:endParaRPr lang="fr-BE"/>
        </a:p>
      </dgm:t>
    </dgm:pt>
    <dgm:pt modelId="{DEF14876-825C-4CEB-8A37-A80C8212086D}">
      <dgm:prSet phldrT="[Texte]"/>
      <dgm:spPr/>
      <dgm:t>
        <a:bodyPr/>
        <a:lstStyle/>
        <a:p>
          <a:r>
            <a:rPr lang="fr-BE" dirty="0" err="1" smtClean="0"/>
            <a:t>independance</a:t>
          </a:r>
          <a:endParaRPr lang="fr-BE" dirty="0"/>
        </a:p>
      </dgm:t>
    </dgm:pt>
    <dgm:pt modelId="{E98FD8F4-7EAF-4997-B464-7193C0DD1D1A}" type="parTrans" cxnId="{F8F01FBD-56DF-4C70-8CA2-EB025E02AF3E}">
      <dgm:prSet/>
      <dgm:spPr/>
      <dgm:t>
        <a:bodyPr/>
        <a:lstStyle/>
        <a:p>
          <a:endParaRPr lang="fr-BE"/>
        </a:p>
      </dgm:t>
    </dgm:pt>
    <dgm:pt modelId="{8E9B6DF4-F722-48F1-B9D1-503DB1B9AF3A}" type="sibTrans" cxnId="{F8F01FBD-56DF-4C70-8CA2-EB025E02AF3E}">
      <dgm:prSet/>
      <dgm:spPr/>
      <dgm:t>
        <a:bodyPr/>
        <a:lstStyle/>
        <a:p>
          <a:endParaRPr lang="fr-BE"/>
        </a:p>
      </dgm:t>
    </dgm:pt>
    <dgm:pt modelId="{C8708955-5D2F-412D-830D-BB6A54F2DCF9}">
      <dgm:prSet phldrT="[Texte]"/>
      <dgm:spPr/>
      <dgm:t>
        <a:bodyPr/>
        <a:lstStyle/>
        <a:p>
          <a:r>
            <a:rPr lang="fr-BE" dirty="0" err="1" smtClean="0"/>
            <a:t>effectivness</a:t>
          </a:r>
          <a:endParaRPr lang="fr-BE" dirty="0"/>
        </a:p>
      </dgm:t>
    </dgm:pt>
    <dgm:pt modelId="{9C813D52-98AE-44A8-977B-40C039520872}" type="parTrans" cxnId="{3439E0B3-539E-4B7B-BF86-8D60B0AE70EE}">
      <dgm:prSet/>
      <dgm:spPr/>
      <dgm:t>
        <a:bodyPr/>
        <a:lstStyle/>
        <a:p>
          <a:endParaRPr lang="fr-BE"/>
        </a:p>
      </dgm:t>
    </dgm:pt>
    <dgm:pt modelId="{396C63E3-3E1A-4961-A88A-0C56BB110770}" type="sibTrans" cxnId="{3439E0B3-539E-4B7B-BF86-8D60B0AE70EE}">
      <dgm:prSet/>
      <dgm:spPr/>
      <dgm:t>
        <a:bodyPr/>
        <a:lstStyle/>
        <a:p>
          <a:endParaRPr lang="fr-BE"/>
        </a:p>
      </dgm:t>
    </dgm:pt>
    <dgm:pt modelId="{B7FEF49D-AE24-4E76-9490-38D79058FD63}">
      <dgm:prSet phldrT="[Texte]"/>
      <dgm:spPr/>
      <dgm:t>
        <a:bodyPr/>
        <a:lstStyle/>
        <a:p>
          <a:r>
            <a:rPr lang="fr-BE" dirty="0" err="1" smtClean="0"/>
            <a:t>institutionnal</a:t>
          </a:r>
          <a:r>
            <a:rPr lang="fr-BE" dirty="0" smtClean="0"/>
            <a:t> architecture</a:t>
          </a:r>
          <a:endParaRPr lang="fr-BE" dirty="0"/>
        </a:p>
      </dgm:t>
    </dgm:pt>
    <dgm:pt modelId="{BC4701DC-B4A6-4AA0-BBA5-6E0AF5FD0F65}" type="parTrans" cxnId="{94A7FBAF-4953-4374-8F22-232C269C523B}">
      <dgm:prSet/>
      <dgm:spPr/>
      <dgm:t>
        <a:bodyPr/>
        <a:lstStyle/>
        <a:p>
          <a:endParaRPr lang="fr-BE"/>
        </a:p>
      </dgm:t>
    </dgm:pt>
    <dgm:pt modelId="{E2AACD04-A2DE-4A30-A344-E200F6948C1B}" type="sibTrans" cxnId="{94A7FBAF-4953-4374-8F22-232C269C523B}">
      <dgm:prSet/>
      <dgm:spPr/>
      <dgm:t>
        <a:bodyPr/>
        <a:lstStyle/>
        <a:p>
          <a:endParaRPr lang="fr-BE"/>
        </a:p>
      </dgm:t>
    </dgm:pt>
    <dgm:pt modelId="{162F99AF-46B0-46CC-8354-B152E2D24CF9}" type="pres">
      <dgm:prSet presAssocID="{08F03896-3169-4AAE-AC2C-9756841E8FF2}" presName="diagram" presStyleCnt="0">
        <dgm:presLayoutVars>
          <dgm:chMax val="1"/>
          <dgm:dir/>
          <dgm:animLvl val="ctr"/>
          <dgm:resizeHandles val="exact"/>
        </dgm:presLayoutVars>
      </dgm:prSet>
      <dgm:spPr/>
      <dgm:t>
        <a:bodyPr/>
        <a:lstStyle/>
        <a:p>
          <a:endParaRPr lang="fr-BE"/>
        </a:p>
      </dgm:t>
    </dgm:pt>
    <dgm:pt modelId="{A3F8C5FB-0BAC-4A94-B202-34255E0DAFA2}" type="pres">
      <dgm:prSet presAssocID="{08F03896-3169-4AAE-AC2C-9756841E8FF2}" presName="matrix" presStyleCnt="0"/>
      <dgm:spPr/>
    </dgm:pt>
    <dgm:pt modelId="{9D1A7FB7-64C1-43A6-B200-34641963093C}" type="pres">
      <dgm:prSet presAssocID="{08F03896-3169-4AAE-AC2C-9756841E8FF2}" presName="tile1" presStyleLbl="node1" presStyleIdx="0" presStyleCnt="4"/>
      <dgm:spPr/>
      <dgm:t>
        <a:bodyPr/>
        <a:lstStyle/>
        <a:p>
          <a:endParaRPr lang="fr-BE"/>
        </a:p>
      </dgm:t>
    </dgm:pt>
    <dgm:pt modelId="{F8260EB7-F500-4678-9D2C-BA348BAE1472}" type="pres">
      <dgm:prSet presAssocID="{08F03896-3169-4AAE-AC2C-9756841E8FF2}" presName="tile1text" presStyleLbl="node1" presStyleIdx="0" presStyleCnt="4">
        <dgm:presLayoutVars>
          <dgm:chMax val="0"/>
          <dgm:chPref val="0"/>
          <dgm:bulletEnabled val="1"/>
        </dgm:presLayoutVars>
      </dgm:prSet>
      <dgm:spPr/>
      <dgm:t>
        <a:bodyPr/>
        <a:lstStyle/>
        <a:p>
          <a:endParaRPr lang="fr-BE"/>
        </a:p>
      </dgm:t>
    </dgm:pt>
    <dgm:pt modelId="{1A57FFA9-9F05-4136-9492-43BF3C83F8DB}" type="pres">
      <dgm:prSet presAssocID="{08F03896-3169-4AAE-AC2C-9756841E8FF2}" presName="tile2" presStyleLbl="node1" presStyleIdx="1" presStyleCnt="4"/>
      <dgm:spPr/>
      <dgm:t>
        <a:bodyPr/>
        <a:lstStyle/>
        <a:p>
          <a:endParaRPr lang="fr-BE"/>
        </a:p>
      </dgm:t>
    </dgm:pt>
    <dgm:pt modelId="{08995CB3-95AE-46F2-83CC-DC160405ED3B}" type="pres">
      <dgm:prSet presAssocID="{08F03896-3169-4AAE-AC2C-9756841E8FF2}" presName="tile2text" presStyleLbl="node1" presStyleIdx="1" presStyleCnt="4">
        <dgm:presLayoutVars>
          <dgm:chMax val="0"/>
          <dgm:chPref val="0"/>
          <dgm:bulletEnabled val="1"/>
        </dgm:presLayoutVars>
      </dgm:prSet>
      <dgm:spPr/>
      <dgm:t>
        <a:bodyPr/>
        <a:lstStyle/>
        <a:p>
          <a:endParaRPr lang="fr-BE"/>
        </a:p>
      </dgm:t>
    </dgm:pt>
    <dgm:pt modelId="{334E1091-AD56-4060-8029-2100DA191045}" type="pres">
      <dgm:prSet presAssocID="{08F03896-3169-4AAE-AC2C-9756841E8FF2}" presName="tile3" presStyleLbl="node1" presStyleIdx="2" presStyleCnt="4"/>
      <dgm:spPr/>
      <dgm:t>
        <a:bodyPr/>
        <a:lstStyle/>
        <a:p>
          <a:endParaRPr lang="fr-BE"/>
        </a:p>
      </dgm:t>
    </dgm:pt>
    <dgm:pt modelId="{7FE10881-20D2-4833-8198-8FC615DB4D24}" type="pres">
      <dgm:prSet presAssocID="{08F03896-3169-4AAE-AC2C-9756841E8FF2}" presName="tile3text" presStyleLbl="node1" presStyleIdx="2" presStyleCnt="4">
        <dgm:presLayoutVars>
          <dgm:chMax val="0"/>
          <dgm:chPref val="0"/>
          <dgm:bulletEnabled val="1"/>
        </dgm:presLayoutVars>
      </dgm:prSet>
      <dgm:spPr/>
      <dgm:t>
        <a:bodyPr/>
        <a:lstStyle/>
        <a:p>
          <a:endParaRPr lang="fr-BE"/>
        </a:p>
      </dgm:t>
    </dgm:pt>
    <dgm:pt modelId="{C689C888-7618-47DE-A749-04D9EC9C3DE4}" type="pres">
      <dgm:prSet presAssocID="{08F03896-3169-4AAE-AC2C-9756841E8FF2}" presName="tile4" presStyleLbl="node1" presStyleIdx="3" presStyleCnt="4"/>
      <dgm:spPr/>
      <dgm:t>
        <a:bodyPr/>
        <a:lstStyle/>
        <a:p>
          <a:endParaRPr lang="fr-BE"/>
        </a:p>
      </dgm:t>
    </dgm:pt>
    <dgm:pt modelId="{82FBE263-6F12-42A6-A4CF-967563CA2A5D}" type="pres">
      <dgm:prSet presAssocID="{08F03896-3169-4AAE-AC2C-9756841E8FF2}" presName="tile4text" presStyleLbl="node1" presStyleIdx="3" presStyleCnt="4">
        <dgm:presLayoutVars>
          <dgm:chMax val="0"/>
          <dgm:chPref val="0"/>
          <dgm:bulletEnabled val="1"/>
        </dgm:presLayoutVars>
      </dgm:prSet>
      <dgm:spPr/>
      <dgm:t>
        <a:bodyPr/>
        <a:lstStyle/>
        <a:p>
          <a:endParaRPr lang="fr-BE"/>
        </a:p>
      </dgm:t>
    </dgm:pt>
    <dgm:pt modelId="{3A811401-60A3-4F13-B85F-E4DADC742EDC}" type="pres">
      <dgm:prSet presAssocID="{08F03896-3169-4AAE-AC2C-9756841E8FF2}" presName="centerTile" presStyleLbl="fgShp" presStyleIdx="0" presStyleCnt="1">
        <dgm:presLayoutVars>
          <dgm:chMax val="0"/>
          <dgm:chPref val="0"/>
        </dgm:presLayoutVars>
      </dgm:prSet>
      <dgm:spPr/>
      <dgm:t>
        <a:bodyPr/>
        <a:lstStyle/>
        <a:p>
          <a:endParaRPr lang="fr-BE"/>
        </a:p>
      </dgm:t>
    </dgm:pt>
  </dgm:ptLst>
  <dgm:cxnLst>
    <dgm:cxn modelId="{F8F01FBD-56DF-4C70-8CA2-EB025E02AF3E}" srcId="{74042A9F-DBAE-49B9-B574-17D6EA99AA7B}" destId="{DEF14876-825C-4CEB-8A37-A80C8212086D}" srcOrd="1" destOrd="0" parTransId="{E98FD8F4-7EAF-4997-B464-7193C0DD1D1A}" sibTransId="{8E9B6DF4-F722-48F1-B9D1-503DB1B9AF3A}"/>
    <dgm:cxn modelId="{0B7EFCB9-E8C0-4B62-9602-6BE8AA2FCCFA}" type="presOf" srcId="{B7FEF49D-AE24-4E76-9490-38D79058FD63}" destId="{C689C888-7618-47DE-A749-04D9EC9C3DE4}" srcOrd="0" destOrd="0" presId="urn:microsoft.com/office/officeart/2005/8/layout/matrix1"/>
    <dgm:cxn modelId="{90120E85-CC15-44F5-A1D7-028C7F2F5729}" type="presOf" srcId="{C8708955-5D2F-412D-830D-BB6A54F2DCF9}" destId="{334E1091-AD56-4060-8029-2100DA191045}" srcOrd="0" destOrd="0" presId="urn:microsoft.com/office/officeart/2005/8/layout/matrix1"/>
    <dgm:cxn modelId="{3439E0B3-539E-4B7B-BF86-8D60B0AE70EE}" srcId="{74042A9F-DBAE-49B9-B574-17D6EA99AA7B}" destId="{C8708955-5D2F-412D-830D-BB6A54F2DCF9}" srcOrd="2" destOrd="0" parTransId="{9C813D52-98AE-44A8-977B-40C039520872}" sibTransId="{396C63E3-3E1A-4961-A88A-0C56BB110770}"/>
    <dgm:cxn modelId="{DE8EEC14-4B90-442D-9807-12259CC9CC9C}" type="presOf" srcId="{B7FEF49D-AE24-4E76-9490-38D79058FD63}" destId="{82FBE263-6F12-42A6-A4CF-967563CA2A5D}" srcOrd="1" destOrd="0" presId="urn:microsoft.com/office/officeart/2005/8/layout/matrix1"/>
    <dgm:cxn modelId="{94A7FBAF-4953-4374-8F22-232C269C523B}" srcId="{74042A9F-DBAE-49B9-B574-17D6EA99AA7B}" destId="{B7FEF49D-AE24-4E76-9490-38D79058FD63}" srcOrd="3" destOrd="0" parTransId="{BC4701DC-B4A6-4AA0-BBA5-6E0AF5FD0F65}" sibTransId="{E2AACD04-A2DE-4A30-A344-E200F6948C1B}"/>
    <dgm:cxn modelId="{FB021A32-4F83-4FB8-AE8D-3BE5C4B221AD}" type="presOf" srcId="{74042A9F-DBAE-49B9-B574-17D6EA99AA7B}" destId="{3A811401-60A3-4F13-B85F-E4DADC742EDC}" srcOrd="0" destOrd="0" presId="urn:microsoft.com/office/officeart/2005/8/layout/matrix1"/>
    <dgm:cxn modelId="{CEE6AB42-2BF2-4C8B-9892-2364FC935026}" type="presOf" srcId="{775741D9-163C-4815-A133-3E0F659038C4}" destId="{9D1A7FB7-64C1-43A6-B200-34641963093C}" srcOrd="0" destOrd="0" presId="urn:microsoft.com/office/officeart/2005/8/layout/matrix1"/>
    <dgm:cxn modelId="{C60EA652-1A0F-45E2-A5FF-330C374F449D}" type="presOf" srcId="{DEF14876-825C-4CEB-8A37-A80C8212086D}" destId="{08995CB3-95AE-46F2-83CC-DC160405ED3B}" srcOrd="1" destOrd="0" presId="urn:microsoft.com/office/officeart/2005/8/layout/matrix1"/>
    <dgm:cxn modelId="{A34D338D-457E-4A68-88CC-EAF3F912780B}" type="presOf" srcId="{C8708955-5D2F-412D-830D-BB6A54F2DCF9}" destId="{7FE10881-20D2-4833-8198-8FC615DB4D24}" srcOrd="1" destOrd="0" presId="urn:microsoft.com/office/officeart/2005/8/layout/matrix1"/>
    <dgm:cxn modelId="{7D123AAF-3168-4B2A-9EA9-9A896AA59306}" srcId="{74042A9F-DBAE-49B9-B574-17D6EA99AA7B}" destId="{775741D9-163C-4815-A133-3E0F659038C4}" srcOrd="0" destOrd="0" parTransId="{0282DAA4-4CF5-4EC3-BE98-0766C976E888}" sibTransId="{366713C3-5EF2-4B7A-8C2B-93312C0653B1}"/>
    <dgm:cxn modelId="{148704DF-F834-4F2B-B6A8-A50A0D2371E6}" srcId="{08F03896-3169-4AAE-AC2C-9756841E8FF2}" destId="{74042A9F-DBAE-49B9-B574-17D6EA99AA7B}" srcOrd="0" destOrd="0" parTransId="{D7A6DC6B-1C5F-430E-AEE8-2AABCC8A760B}" sibTransId="{AD674ED7-526B-4EFE-B29A-E83F5CD4C84D}"/>
    <dgm:cxn modelId="{0256354A-9123-489A-9813-8CA2D2878885}" type="presOf" srcId="{08F03896-3169-4AAE-AC2C-9756841E8FF2}" destId="{162F99AF-46B0-46CC-8354-B152E2D24CF9}" srcOrd="0" destOrd="0" presId="urn:microsoft.com/office/officeart/2005/8/layout/matrix1"/>
    <dgm:cxn modelId="{89D4E539-F125-4FC3-AABE-411BFCC7C8AA}" type="presOf" srcId="{775741D9-163C-4815-A133-3E0F659038C4}" destId="{F8260EB7-F500-4678-9D2C-BA348BAE1472}" srcOrd="1" destOrd="0" presId="urn:microsoft.com/office/officeart/2005/8/layout/matrix1"/>
    <dgm:cxn modelId="{12425358-4181-4FB4-9638-7F5D991D07EF}" type="presOf" srcId="{DEF14876-825C-4CEB-8A37-A80C8212086D}" destId="{1A57FFA9-9F05-4136-9492-43BF3C83F8DB}" srcOrd="0" destOrd="0" presId="urn:microsoft.com/office/officeart/2005/8/layout/matrix1"/>
    <dgm:cxn modelId="{133DD650-5B2A-47A5-8841-876D0B8BA253}" type="presParOf" srcId="{162F99AF-46B0-46CC-8354-B152E2D24CF9}" destId="{A3F8C5FB-0BAC-4A94-B202-34255E0DAFA2}" srcOrd="0" destOrd="0" presId="urn:microsoft.com/office/officeart/2005/8/layout/matrix1"/>
    <dgm:cxn modelId="{8A121459-B52E-4963-8FA2-DF7D0E820395}" type="presParOf" srcId="{A3F8C5FB-0BAC-4A94-B202-34255E0DAFA2}" destId="{9D1A7FB7-64C1-43A6-B200-34641963093C}" srcOrd="0" destOrd="0" presId="urn:microsoft.com/office/officeart/2005/8/layout/matrix1"/>
    <dgm:cxn modelId="{FA1A6B8C-1F74-4D3C-B662-D14019723559}" type="presParOf" srcId="{A3F8C5FB-0BAC-4A94-B202-34255E0DAFA2}" destId="{F8260EB7-F500-4678-9D2C-BA348BAE1472}" srcOrd="1" destOrd="0" presId="urn:microsoft.com/office/officeart/2005/8/layout/matrix1"/>
    <dgm:cxn modelId="{1879625E-6CD2-42BE-843B-05DD24C7EBD4}" type="presParOf" srcId="{A3F8C5FB-0BAC-4A94-B202-34255E0DAFA2}" destId="{1A57FFA9-9F05-4136-9492-43BF3C83F8DB}" srcOrd="2" destOrd="0" presId="urn:microsoft.com/office/officeart/2005/8/layout/matrix1"/>
    <dgm:cxn modelId="{51AACB45-9930-4A07-B290-31D86DF93D6B}" type="presParOf" srcId="{A3F8C5FB-0BAC-4A94-B202-34255E0DAFA2}" destId="{08995CB3-95AE-46F2-83CC-DC160405ED3B}" srcOrd="3" destOrd="0" presId="urn:microsoft.com/office/officeart/2005/8/layout/matrix1"/>
    <dgm:cxn modelId="{643E7048-47ED-4859-9144-FCEB5BCE3478}" type="presParOf" srcId="{A3F8C5FB-0BAC-4A94-B202-34255E0DAFA2}" destId="{334E1091-AD56-4060-8029-2100DA191045}" srcOrd="4" destOrd="0" presId="urn:microsoft.com/office/officeart/2005/8/layout/matrix1"/>
    <dgm:cxn modelId="{C4B31F87-EC8C-4125-818D-E681AB805C64}" type="presParOf" srcId="{A3F8C5FB-0BAC-4A94-B202-34255E0DAFA2}" destId="{7FE10881-20D2-4833-8198-8FC615DB4D24}" srcOrd="5" destOrd="0" presId="urn:microsoft.com/office/officeart/2005/8/layout/matrix1"/>
    <dgm:cxn modelId="{5F02B9F8-7A89-4DE6-A26B-972CE42A471A}" type="presParOf" srcId="{A3F8C5FB-0BAC-4A94-B202-34255E0DAFA2}" destId="{C689C888-7618-47DE-A749-04D9EC9C3DE4}" srcOrd="6" destOrd="0" presId="urn:microsoft.com/office/officeart/2005/8/layout/matrix1"/>
    <dgm:cxn modelId="{33AB72CE-09C8-42C4-8F09-12A16FE8EA59}" type="presParOf" srcId="{A3F8C5FB-0BAC-4A94-B202-34255E0DAFA2}" destId="{82FBE263-6F12-42A6-A4CF-967563CA2A5D}" srcOrd="7" destOrd="0" presId="urn:microsoft.com/office/officeart/2005/8/layout/matrix1"/>
    <dgm:cxn modelId="{EF948E68-1B93-4156-8792-BE458738A688}" type="presParOf" srcId="{162F99AF-46B0-46CC-8354-B152E2D24CF9}" destId="{3A811401-60A3-4F13-B85F-E4DADC742EDC}"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1A7FB7-64C1-43A6-B200-34641963093C}">
      <dsp:nvSpPr>
        <dsp:cNvPr id="0" name=""/>
        <dsp:cNvSpPr/>
      </dsp:nvSpPr>
      <dsp:spPr>
        <a:xfrm rot="16200000">
          <a:off x="817618" y="-817618"/>
          <a:ext cx="2316658" cy="3951895"/>
        </a:xfrm>
        <a:prstGeom prst="round1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a:lnSpc>
              <a:spcPct val="90000"/>
            </a:lnSpc>
            <a:spcBef>
              <a:spcPct val="0"/>
            </a:spcBef>
            <a:spcAft>
              <a:spcPct val="35000"/>
            </a:spcAft>
          </a:pPr>
          <a:r>
            <a:rPr lang="fr-BE" sz="4100" kern="1200" dirty="0" smtClean="0"/>
            <a:t>mandate</a:t>
          </a:r>
          <a:endParaRPr lang="fr-BE" sz="4100" kern="1200" dirty="0"/>
        </a:p>
      </dsp:txBody>
      <dsp:txXfrm rot="5400000">
        <a:off x="-1" y="1"/>
        <a:ext cx="3951895" cy="1737493"/>
      </dsp:txXfrm>
    </dsp:sp>
    <dsp:sp modelId="{1A57FFA9-9F05-4136-9492-43BF3C83F8DB}">
      <dsp:nvSpPr>
        <dsp:cNvPr id="0" name=""/>
        <dsp:cNvSpPr/>
      </dsp:nvSpPr>
      <dsp:spPr>
        <a:xfrm>
          <a:off x="3951895" y="0"/>
          <a:ext cx="3951895" cy="2316658"/>
        </a:xfrm>
        <a:prstGeom prst="round1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a:lnSpc>
              <a:spcPct val="90000"/>
            </a:lnSpc>
            <a:spcBef>
              <a:spcPct val="0"/>
            </a:spcBef>
            <a:spcAft>
              <a:spcPct val="35000"/>
            </a:spcAft>
          </a:pPr>
          <a:r>
            <a:rPr lang="fr-BE" sz="4100" kern="1200" dirty="0" err="1" smtClean="0"/>
            <a:t>independance</a:t>
          </a:r>
          <a:endParaRPr lang="fr-BE" sz="4100" kern="1200" dirty="0"/>
        </a:p>
      </dsp:txBody>
      <dsp:txXfrm>
        <a:off x="3951895" y="0"/>
        <a:ext cx="3951895" cy="1737493"/>
      </dsp:txXfrm>
    </dsp:sp>
    <dsp:sp modelId="{334E1091-AD56-4060-8029-2100DA191045}">
      <dsp:nvSpPr>
        <dsp:cNvPr id="0" name=""/>
        <dsp:cNvSpPr/>
      </dsp:nvSpPr>
      <dsp:spPr>
        <a:xfrm rot="10800000">
          <a:off x="0" y="2316658"/>
          <a:ext cx="3951895" cy="2316658"/>
        </a:xfrm>
        <a:prstGeom prst="round1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a:lnSpc>
              <a:spcPct val="90000"/>
            </a:lnSpc>
            <a:spcBef>
              <a:spcPct val="0"/>
            </a:spcBef>
            <a:spcAft>
              <a:spcPct val="35000"/>
            </a:spcAft>
          </a:pPr>
          <a:r>
            <a:rPr lang="fr-BE" sz="4100" kern="1200" dirty="0" err="1" smtClean="0"/>
            <a:t>effectivness</a:t>
          </a:r>
          <a:endParaRPr lang="fr-BE" sz="4100" kern="1200" dirty="0"/>
        </a:p>
      </dsp:txBody>
      <dsp:txXfrm rot="10800000">
        <a:off x="0" y="2895823"/>
        <a:ext cx="3951895" cy="1737493"/>
      </dsp:txXfrm>
    </dsp:sp>
    <dsp:sp modelId="{C689C888-7618-47DE-A749-04D9EC9C3DE4}">
      <dsp:nvSpPr>
        <dsp:cNvPr id="0" name=""/>
        <dsp:cNvSpPr/>
      </dsp:nvSpPr>
      <dsp:spPr>
        <a:xfrm rot="5400000">
          <a:off x="4769513" y="1499040"/>
          <a:ext cx="2316658" cy="3951895"/>
        </a:xfrm>
        <a:prstGeom prst="round1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1592" tIns="291592" rIns="291592" bIns="291592" numCol="1" spcCol="1270" anchor="ctr" anchorCtr="0">
          <a:noAutofit/>
        </a:bodyPr>
        <a:lstStyle/>
        <a:p>
          <a:pPr lvl="0" algn="ctr" defTabSz="1822450">
            <a:lnSpc>
              <a:spcPct val="90000"/>
            </a:lnSpc>
            <a:spcBef>
              <a:spcPct val="0"/>
            </a:spcBef>
            <a:spcAft>
              <a:spcPct val="35000"/>
            </a:spcAft>
          </a:pPr>
          <a:r>
            <a:rPr lang="fr-BE" sz="4100" kern="1200" dirty="0" err="1" smtClean="0"/>
            <a:t>institutionnal</a:t>
          </a:r>
          <a:r>
            <a:rPr lang="fr-BE" sz="4100" kern="1200" dirty="0" smtClean="0"/>
            <a:t> architecture</a:t>
          </a:r>
          <a:endParaRPr lang="fr-BE" sz="4100" kern="1200" dirty="0"/>
        </a:p>
      </dsp:txBody>
      <dsp:txXfrm rot="-5400000">
        <a:off x="3951894" y="2895823"/>
        <a:ext cx="3951895" cy="1737493"/>
      </dsp:txXfrm>
    </dsp:sp>
    <dsp:sp modelId="{3A811401-60A3-4F13-B85F-E4DADC742EDC}">
      <dsp:nvSpPr>
        <dsp:cNvPr id="0" name=""/>
        <dsp:cNvSpPr/>
      </dsp:nvSpPr>
      <dsp:spPr>
        <a:xfrm>
          <a:off x="2766326" y="1737493"/>
          <a:ext cx="2371137" cy="1158329"/>
        </a:xfrm>
        <a:prstGeom prst="roundRect">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fr-BE" sz="4100" kern="1200" dirty="0" smtClean="0"/>
            <a:t>E.B.</a:t>
          </a:r>
          <a:endParaRPr lang="fr-BE" sz="4100" kern="1200" dirty="0"/>
        </a:p>
      </dsp:txBody>
      <dsp:txXfrm>
        <a:off x="2822871" y="1794038"/>
        <a:ext cx="2258047" cy="1045239"/>
      </dsp:txXfrm>
    </dsp:sp>
  </dsp:spTree>
</dsp:drawing>
</file>

<file path=ppt/diagrams/layout1.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3"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l" defTabSz="911593" eaLnBrk="0" hangingPunct="0">
              <a:defRPr sz="1200">
                <a:latin typeface="Arial" charset="0"/>
              </a:defRPr>
            </a:lvl1pPr>
          </a:lstStyle>
          <a:p>
            <a:pPr>
              <a:defRPr/>
            </a:pPr>
            <a:endParaRPr lang="en-US"/>
          </a:p>
        </p:txBody>
      </p:sp>
      <p:sp>
        <p:nvSpPr>
          <p:cNvPr id="38915" name="Rectangle 3"/>
          <p:cNvSpPr>
            <a:spLocks noGrp="1" noChangeArrowheads="1"/>
          </p:cNvSpPr>
          <p:nvPr>
            <p:ph type="dt" sz="quarter" idx="1"/>
          </p:nvPr>
        </p:nvSpPr>
        <p:spPr bwMode="auto">
          <a:xfrm>
            <a:off x="3849959"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r" defTabSz="911593" eaLnBrk="0" hangingPunct="0">
              <a:defRPr sz="1200">
                <a:latin typeface="Arial" charset="0"/>
              </a:defRPr>
            </a:lvl1pPr>
          </a:lstStyle>
          <a:p>
            <a:pPr>
              <a:defRPr/>
            </a:pPr>
            <a:fld id="{97C9A930-3D82-4233-8EAB-5C3726FE0E63}" type="datetimeFigureOut">
              <a:rPr lang="en-US"/>
              <a:pPr>
                <a:defRPr/>
              </a:pPr>
              <a:t>6/16/2016</a:t>
            </a:fld>
            <a:endParaRPr lang="en-US"/>
          </a:p>
        </p:txBody>
      </p:sp>
      <p:sp>
        <p:nvSpPr>
          <p:cNvPr id="38916" name="Rectangle 4"/>
          <p:cNvSpPr>
            <a:spLocks noGrp="1" noChangeArrowheads="1"/>
          </p:cNvSpPr>
          <p:nvPr>
            <p:ph type="ftr" sz="quarter" idx="2"/>
          </p:nvPr>
        </p:nvSpPr>
        <p:spPr bwMode="auto">
          <a:xfrm>
            <a:off x="3"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l" defTabSz="911593" eaLnBrk="0" hangingPunct="0">
              <a:defRPr sz="1200">
                <a:latin typeface="Arial" charset="0"/>
              </a:defRPr>
            </a:lvl1pPr>
          </a:lstStyle>
          <a:p>
            <a:pPr>
              <a:defRPr/>
            </a:pPr>
            <a:endParaRPr lang="en-US"/>
          </a:p>
        </p:txBody>
      </p:sp>
      <p:sp>
        <p:nvSpPr>
          <p:cNvPr id="38917" name="Rectangle 5"/>
          <p:cNvSpPr>
            <a:spLocks noGrp="1" noChangeArrowheads="1"/>
          </p:cNvSpPr>
          <p:nvPr>
            <p:ph type="sldNum" sz="quarter" idx="3"/>
          </p:nvPr>
        </p:nvSpPr>
        <p:spPr bwMode="auto">
          <a:xfrm>
            <a:off x="3849959"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r" defTabSz="911593">
              <a:defRPr sz="1200"/>
            </a:lvl1pPr>
          </a:lstStyle>
          <a:p>
            <a:fld id="{7152EC30-C6F6-4C7A-9200-C77E372E3147}" type="slidenum">
              <a:rPr lang="en-US" altLang="en-US"/>
              <a:pPr/>
              <a:t>‹N°›</a:t>
            </a:fld>
            <a:endParaRPr lang="en-US" altLang="en-US"/>
          </a:p>
        </p:txBody>
      </p:sp>
    </p:spTree>
    <p:extLst>
      <p:ext uri="{BB962C8B-B14F-4D97-AF65-F5344CB8AC3E}">
        <p14:creationId xmlns:p14="http://schemas.microsoft.com/office/powerpoint/2010/main" val="13167119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bwMode="auto">
          <a:xfrm>
            <a:off x="3"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l" defTabSz="911593" eaLnBrk="1" hangingPunct="1">
              <a:defRPr sz="1200">
                <a:latin typeface="Arial" charset="0"/>
              </a:defRPr>
            </a:lvl1pPr>
          </a:lstStyle>
          <a:p>
            <a:pPr>
              <a:defRPr/>
            </a:pPr>
            <a:endParaRPr lang="en-US"/>
          </a:p>
        </p:txBody>
      </p:sp>
      <p:sp>
        <p:nvSpPr>
          <p:cNvPr id="3" name="Date Placeholder 2"/>
          <p:cNvSpPr>
            <a:spLocks noGrp="1"/>
          </p:cNvSpPr>
          <p:nvPr>
            <p:ph type="dt" idx="1"/>
          </p:nvPr>
        </p:nvSpPr>
        <p:spPr bwMode="auto">
          <a:xfrm>
            <a:off x="3849959" y="0"/>
            <a:ext cx="2946135" cy="496253"/>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lvl1pPr algn="r" defTabSz="911593" eaLnBrk="1" hangingPunct="1">
              <a:defRPr sz="1200">
                <a:latin typeface="Arial" charset="0"/>
              </a:defRPr>
            </a:lvl1pPr>
          </a:lstStyle>
          <a:p>
            <a:pPr>
              <a:defRPr/>
            </a:pPr>
            <a:fld id="{D0C1F78F-846B-4EB3-8FB9-267B5DDFFB8A}" type="datetimeFigureOut">
              <a:rPr lang="en-US"/>
              <a:pPr>
                <a:defRPr/>
              </a:pPr>
              <a:t>6/16/2016</a:t>
            </a:fld>
            <a:endParaRPr lang="en-US"/>
          </a:p>
        </p:txBody>
      </p:sp>
      <p:sp>
        <p:nvSpPr>
          <p:cNvPr id="4" name="Slide Image Placeholder 3"/>
          <p:cNvSpPr>
            <a:spLocks noGrp="1" noRot="1" noChangeAspect="1"/>
          </p:cNvSpPr>
          <p:nvPr>
            <p:ph type="sldImg" idx="2"/>
          </p:nvPr>
        </p:nvSpPr>
        <p:spPr>
          <a:xfrm>
            <a:off x="1933575" y="77788"/>
            <a:ext cx="2503488" cy="1876425"/>
          </a:xfrm>
          <a:prstGeom prst="rect">
            <a:avLst/>
          </a:prstGeom>
          <a:noFill/>
          <a:ln w="12700">
            <a:solidFill>
              <a:prstClr val="black"/>
            </a:solidFill>
          </a:ln>
        </p:spPr>
        <p:txBody>
          <a:bodyPr vert="horz" lIns="90059" tIns="45029" rIns="90059" bIns="45029" rtlCol="0" anchor="ctr"/>
          <a:lstStyle/>
          <a:p>
            <a:pPr lvl="0"/>
            <a:endParaRPr lang="en-US" noProof="0" smtClean="0"/>
          </a:p>
        </p:txBody>
      </p:sp>
      <p:sp>
        <p:nvSpPr>
          <p:cNvPr id="5" name="Notes Placeholder 4"/>
          <p:cNvSpPr>
            <a:spLocks noGrp="1"/>
          </p:cNvSpPr>
          <p:nvPr>
            <p:ph type="body" sz="quarter" idx="3"/>
          </p:nvPr>
        </p:nvSpPr>
        <p:spPr bwMode="auto">
          <a:xfrm>
            <a:off x="680246" y="2382964"/>
            <a:ext cx="5437188" cy="8897666"/>
          </a:xfrm>
          <a:prstGeom prst="rect">
            <a:avLst/>
          </a:prstGeom>
          <a:noFill/>
          <a:ln w="9525">
            <a:noFill/>
            <a:miter lim="800000"/>
            <a:headEnd/>
            <a:tailEnd/>
          </a:ln>
        </p:spPr>
        <p:txBody>
          <a:bodyPr vert="horz" wrap="square" lIns="91385" tIns="45692" rIns="91385" bIns="4569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bwMode="auto">
          <a:xfrm>
            <a:off x="3"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l" defTabSz="911593" eaLnBrk="1" hangingPunct="1">
              <a:defRPr sz="1200">
                <a:latin typeface="Arial" charset="0"/>
              </a:defRPr>
            </a:lvl1pPr>
          </a:lstStyle>
          <a:p>
            <a:pPr>
              <a:defRPr/>
            </a:pPr>
            <a:endParaRPr lang="en-US"/>
          </a:p>
        </p:txBody>
      </p:sp>
      <p:sp>
        <p:nvSpPr>
          <p:cNvPr id="7" name="Slide Number Placeholder 6"/>
          <p:cNvSpPr>
            <a:spLocks noGrp="1"/>
          </p:cNvSpPr>
          <p:nvPr>
            <p:ph type="sldNum" sz="quarter" idx="5"/>
          </p:nvPr>
        </p:nvSpPr>
        <p:spPr bwMode="auto">
          <a:xfrm>
            <a:off x="3849959" y="9428802"/>
            <a:ext cx="2946135" cy="496252"/>
          </a:xfrm>
          <a:prstGeom prst="rect">
            <a:avLst/>
          </a:prstGeom>
          <a:noFill/>
          <a:ln w="9525">
            <a:noFill/>
            <a:miter lim="800000"/>
            <a:headEnd/>
            <a:tailEnd/>
          </a:ln>
        </p:spPr>
        <p:txBody>
          <a:bodyPr vert="horz" wrap="square" lIns="91385" tIns="45692" rIns="91385" bIns="45692" numCol="1" anchor="b" anchorCtr="0" compatLnSpc="1">
            <a:prstTxWarp prst="textNoShape">
              <a:avLst/>
            </a:prstTxWarp>
          </a:bodyPr>
          <a:lstStyle>
            <a:lvl1pPr algn="r" defTabSz="911593" eaLnBrk="1" hangingPunct="1">
              <a:defRPr sz="1200"/>
            </a:lvl1pPr>
          </a:lstStyle>
          <a:p>
            <a:fld id="{705D7CF0-8488-466C-8172-7BBE674D849A}" type="slidenum">
              <a:rPr lang="en-US" altLang="en-US"/>
              <a:pPr/>
              <a:t>‹N°›</a:t>
            </a:fld>
            <a:endParaRPr lang="en-US" altLang="en-US"/>
          </a:p>
        </p:txBody>
      </p:sp>
    </p:spTree>
    <p:extLst>
      <p:ext uri="{BB962C8B-B14F-4D97-AF65-F5344CB8AC3E}">
        <p14:creationId xmlns:p14="http://schemas.microsoft.com/office/powerpoint/2010/main" val="343600485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3539" indent="-223539">
              <a:spcBef>
                <a:spcPct val="0"/>
              </a:spcBef>
            </a:pPr>
            <a:r>
              <a:rPr lang="nl-NL" altLang="fr-FR" sz="1400" dirty="0" smtClean="0">
                <a:latin typeface="Arial" panose="020B0604020202020204" pitchFamily="34" charset="0"/>
                <a:cs typeface="Arial" panose="020B0604020202020204" pitchFamily="34" charset="0"/>
              </a:rPr>
              <a:t>Je </a:t>
            </a:r>
            <a:r>
              <a:rPr lang="nl-NL" altLang="fr-FR" sz="1400" dirty="0" err="1" smtClean="0">
                <a:latin typeface="Arial" panose="020B0604020202020204" pitchFamily="34" charset="0"/>
                <a:cs typeface="Arial" panose="020B0604020202020204" pitchFamily="34" charset="0"/>
              </a:rPr>
              <a:t>tiens</a:t>
            </a:r>
            <a:r>
              <a:rPr lang="nl-NL" altLang="fr-FR" sz="1400" dirty="0" smtClean="0">
                <a:latin typeface="Arial" panose="020B0604020202020204" pitchFamily="34" charset="0"/>
                <a:cs typeface="Arial" panose="020B0604020202020204" pitchFamily="34" charset="0"/>
              </a:rPr>
              <a:t> </a:t>
            </a:r>
            <a:r>
              <a:rPr lang="nl-NL" altLang="fr-FR" sz="1400" dirty="0" err="1" smtClean="0">
                <a:latin typeface="Arial" panose="020B0604020202020204" pitchFamily="34" charset="0"/>
                <a:cs typeface="Arial" panose="020B0604020202020204" pitchFamily="34" charset="0"/>
              </a:rPr>
              <a:t>d’abord</a:t>
            </a:r>
            <a:r>
              <a:rPr lang="nl-NL" altLang="fr-FR" sz="1400" dirty="0" smtClean="0">
                <a:latin typeface="Arial" panose="020B0604020202020204" pitchFamily="34" charset="0"/>
                <a:cs typeface="Arial" panose="020B0604020202020204" pitchFamily="34" charset="0"/>
              </a:rPr>
              <a:t> à </a:t>
            </a:r>
            <a:r>
              <a:rPr lang="nl-NL" altLang="fr-FR" sz="1400" dirty="0" err="1" smtClean="0">
                <a:latin typeface="Arial" panose="020B0604020202020204" pitchFamily="34" charset="0"/>
                <a:cs typeface="Arial" panose="020B0604020202020204" pitchFamily="34" charset="0"/>
              </a:rPr>
              <a:t>remercier</a:t>
            </a:r>
            <a:r>
              <a:rPr lang="nl-NL" altLang="fr-FR" sz="1400" baseline="0" dirty="0" smtClean="0">
                <a:latin typeface="Arial" panose="020B0604020202020204" pitchFamily="34" charset="0"/>
                <a:cs typeface="Arial" panose="020B0604020202020204" pitchFamily="34" charset="0"/>
              </a:rPr>
              <a:t> le </a:t>
            </a:r>
            <a:r>
              <a:rPr lang="nl-NL" altLang="fr-FR" sz="1400" baseline="0" dirty="0" err="1" smtClean="0">
                <a:latin typeface="Arial" panose="020B0604020202020204" pitchFamily="34" charset="0"/>
                <a:cs typeface="Arial" panose="020B0604020202020204" pitchFamily="34" charset="0"/>
              </a:rPr>
              <a:t>Conseil</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économique</a:t>
            </a:r>
            <a:r>
              <a:rPr lang="nl-NL" altLang="fr-FR" sz="1400" baseline="0" dirty="0" smtClean="0">
                <a:latin typeface="Arial" panose="020B0604020202020204" pitchFamily="34" charset="0"/>
                <a:cs typeface="Arial" panose="020B0604020202020204" pitchFamily="34" charset="0"/>
              </a:rPr>
              <a:t> et </a:t>
            </a:r>
            <a:r>
              <a:rPr lang="nl-NL" altLang="fr-FR" sz="1400" baseline="0" dirty="0" err="1" smtClean="0">
                <a:latin typeface="Arial" panose="020B0604020202020204" pitchFamily="34" charset="0"/>
                <a:cs typeface="Arial" panose="020B0604020202020204" pitchFamily="34" charset="0"/>
              </a:rPr>
              <a:t>social</a:t>
            </a:r>
            <a:r>
              <a:rPr lang="nl-NL" altLang="fr-FR" sz="1400" baseline="0" dirty="0" smtClean="0">
                <a:latin typeface="Arial" panose="020B0604020202020204" pitchFamily="34" charset="0"/>
                <a:cs typeface="Arial" panose="020B0604020202020204" pitchFamily="34" charset="0"/>
              </a:rPr>
              <a:t> de </a:t>
            </a:r>
            <a:r>
              <a:rPr lang="nl-NL" altLang="fr-FR" sz="1400" baseline="0" dirty="0" err="1" smtClean="0">
                <a:latin typeface="Arial" panose="020B0604020202020204" pitchFamily="34" charset="0"/>
                <a:cs typeface="Arial" panose="020B0604020202020204" pitchFamily="34" charset="0"/>
              </a:rPr>
              <a:t>nous</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recevoir</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aujourd’hui</a:t>
            </a:r>
            <a:r>
              <a:rPr lang="nl-NL" altLang="fr-FR" sz="1400" baseline="0" dirty="0" smtClean="0">
                <a:latin typeface="Arial" panose="020B0604020202020204" pitchFamily="34" charset="0"/>
                <a:cs typeface="Arial" panose="020B0604020202020204" pitchFamily="34" charset="0"/>
              </a:rPr>
              <a:t>.  La </a:t>
            </a:r>
            <a:r>
              <a:rPr lang="nl-NL" altLang="fr-FR" sz="1400" baseline="0" dirty="0" err="1" smtClean="0">
                <a:latin typeface="Arial" panose="020B0604020202020204" pitchFamily="34" charset="0"/>
                <a:cs typeface="Arial" panose="020B0604020202020204" pitchFamily="34" charset="0"/>
              </a:rPr>
              <a:t>lutte</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contre</a:t>
            </a:r>
            <a:r>
              <a:rPr lang="nl-NL" altLang="fr-FR" sz="1400" baseline="0" dirty="0" smtClean="0">
                <a:latin typeface="Arial" panose="020B0604020202020204" pitchFamily="34" charset="0"/>
                <a:cs typeface="Arial" panose="020B0604020202020204" pitchFamily="34" charset="0"/>
              </a:rPr>
              <a:t> les </a:t>
            </a:r>
            <a:r>
              <a:rPr lang="nl-NL" altLang="fr-FR" sz="1400" baseline="0" dirty="0" err="1" smtClean="0">
                <a:latin typeface="Arial" panose="020B0604020202020204" pitchFamily="34" charset="0"/>
                <a:cs typeface="Arial" panose="020B0604020202020204" pitchFamily="34" charset="0"/>
              </a:rPr>
              <a:t>discriminations</a:t>
            </a:r>
            <a:r>
              <a:rPr lang="nl-NL" altLang="fr-FR" sz="1400" baseline="0" dirty="0" smtClean="0">
                <a:latin typeface="Arial" panose="020B0604020202020204" pitchFamily="34" charset="0"/>
                <a:cs typeface="Arial" panose="020B0604020202020204" pitchFamily="34" charset="0"/>
              </a:rPr>
              <a:t> et la promotion de </a:t>
            </a:r>
            <a:r>
              <a:rPr lang="nl-NL" altLang="fr-FR" sz="1400" baseline="0" dirty="0" err="1" smtClean="0">
                <a:latin typeface="Arial" panose="020B0604020202020204" pitchFamily="34" charset="0"/>
                <a:cs typeface="Arial" panose="020B0604020202020204" pitchFamily="34" charset="0"/>
              </a:rPr>
              <a:t>l’égalité</a:t>
            </a:r>
            <a:r>
              <a:rPr lang="nl-NL" altLang="fr-FR" sz="1400" baseline="0" dirty="0" smtClean="0">
                <a:latin typeface="Arial" panose="020B0604020202020204" pitchFamily="34" charset="0"/>
                <a:cs typeface="Arial" panose="020B0604020202020204" pitchFamily="34" charset="0"/>
              </a:rPr>
              <a:t> pour </a:t>
            </a:r>
            <a:r>
              <a:rPr lang="nl-NL" altLang="fr-FR" sz="1400" baseline="0" dirty="0" err="1" smtClean="0">
                <a:latin typeface="Arial" panose="020B0604020202020204" pitchFamily="34" charset="0"/>
                <a:cs typeface="Arial" panose="020B0604020202020204" pitchFamily="34" charset="0"/>
              </a:rPr>
              <a:t>une</a:t>
            </a:r>
            <a:r>
              <a:rPr lang="nl-NL" altLang="fr-FR" sz="1400" baseline="0" dirty="0" smtClean="0">
                <a:latin typeface="Arial" panose="020B0604020202020204" pitchFamily="34" charset="0"/>
                <a:cs typeface="Arial" panose="020B0604020202020204" pitchFamily="34" charset="0"/>
              </a:rPr>
              <a:t> Europe plus égale et plus </a:t>
            </a:r>
            <a:r>
              <a:rPr lang="nl-NL" altLang="fr-FR" sz="1400" baseline="0" dirty="0" err="1" smtClean="0">
                <a:latin typeface="Arial" panose="020B0604020202020204" pitchFamily="34" charset="0"/>
                <a:cs typeface="Arial" panose="020B0604020202020204" pitchFamily="34" charset="0"/>
              </a:rPr>
              <a:t>respectueuse</a:t>
            </a:r>
            <a:r>
              <a:rPr lang="nl-NL" altLang="fr-FR" sz="1400" baseline="0" dirty="0" smtClean="0">
                <a:latin typeface="Arial" panose="020B0604020202020204" pitchFamily="34" charset="0"/>
                <a:cs typeface="Arial" panose="020B0604020202020204" pitchFamily="34" charset="0"/>
              </a:rPr>
              <a:t> de </a:t>
            </a:r>
            <a:r>
              <a:rPr lang="nl-NL" altLang="fr-FR" sz="1400" baseline="0" dirty="0" err="1" smtClean="0">
                <a:latin typeface="Arial" panose="020B0604020202020204" pitchFamily="34" charset="0"/>
                <a:cs typeface="Arial" panose="020B0604020202020204" pitchFamily="34" charset="0"/>
              </a:rPr>
              <a:t>chacun</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sont</a:t>
            </a:r>
            <a:r>
              <a:rPr lang="nl-NL" altLang="fr-FR" sz="1400" baseline="0" dirty="0" smtClean="0">
                <a:latin typeface="Arial" panose="020B0604020202020204" pitchFamily="34" charset="0"/>
                <a:cs typeface="Arial" panose="020B0604020202020204" pitchFamily="34" charset="0"/>
              </a:rPr>
              <a:t> au coeur du </a:t>
            </a:r>
            <a:r>
              <a:rPr lang="nl-NL" altLang="fr-FR" sz="1400" baseline="0" dirty="0" err="1" smtClean="0">
                <a:latin typeface="Arial" panose="020B0604020202020204" pitchFamily="34" charset="0"/>
                <a:cs typeface="Arial" panose="020B0604020202020204" pitchFamily="34" charset="0"/>
              </a:rPr>
              <a:t>travail</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quotidien</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d’Equinet</a:t>
            </a:r>
            <a:r>
              <a:rPr lang="nl-NL" altLang="fr-FR" sz="1400" baseline="0" dirty="0" smtClean="0">
                <a:latin typeface="Arial" panose="020B0604020202020204" pitchFamily="34" charset="0"/>
                <a:cs typeface="Arial" panose="020B0604020202020204" pitchFamily="34" charset="0"/>
              </a:rPr>
              <a:t>, de </a:t>
            </a:r>
            <a:r>
              <a:rPr lang="nl-NL" altLang="fr-FR" sz="1400" baseline="0" dirty="0" err="1" smtClean="0">
                <a:latin typeface="Arial" panose="020B0604020202020204" pitchFamily="34" charset="0"/>
                <a:cs typeface="Arial" panose="020B0604020202020204" pitchFamily="34" charset="0"/>
              </a:rPr>
              <a:t>ses</a:t>
            </a:r>
            <a:r>
              <a:rPr lang="nl-NL" altLang="fr-FR" sz="1400" baseline="0" dirty="0" smtClean="0">
                <a:latin typeface="Arial" panose="020B0604020202020204" pitchFamily="34" charset="0"/>
                <a:cs typeface="Arial" panose="020B0604020202020204" pitchFamily="34" charset="0"/>
              </a:rPr>
              <a:t> 45 </a:t>
            </a:r>
            <a:r>
              <a:rPr lang="nl-NL" altLang="fr-FR" sz="1400" baseline="0" dirty="0" err="1" smtClean="0">
                <a:latin typeface="Arial" panose="020B0604020202020204" pitchFamily="34" charset="0"/>
                <a:cs typeface="Arial" panose="020B0604020202020204" pitchFamily="34" charset="0"/>
              </a:rPr>
              <a:t>membres</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issus</a:t>
            </a:r>
            <a:r>
              <a:rPr lang="nl-NL" altLang="fr-FR" sz="1400" baseline="0" dirty="0" smtClean="0">
                <a:latin typeface="Arial" panose="020B0604020202020204" pitchFamily="34" charset="0"/>
                <a:cs typeface="Arial" panose="020B0604020202020204" pitchFamily="34" charset="0"/>
              </a:rPr>
              <a:t> de 33 </a:t>
            </a:r>
            <a:r>
              <a:rPr lang="nl-NL" altLang="fr-FR" sz="1400" baseline="0" dirty="0" err="1" smtClean="0">
                <a:latin typeface="Arial" panose="020B0604020202020204" pitchFamily="34" charset="0"/>
                <a:cs typeface="Arial" panose="020B0604020202020204" pitchFamily="34" charset="0"/>
              </a:rPr>
              <a:t>pays</a:t>
            </a:r>
            <a:r>
              <a:rPr lang="nl-NL" altLang="fr-FR" sz="1400" baseline="0" dirty="0" smtClean="0">
                <a:latin typeface="Arial" panose="020B0604020202020204" pitchFamily="34" charset="0"/>
                <a:cs typeface="Arial" panose="020B0604020202020204" pitchFamily="34" charset="0"/>
              </a:rPr>
              <a:t>, et de </a:t>
            </a:r>
            <a:r>
              <a:rPr lang="nl-NL" altLang="fr-FR" sz="1400" baseline="0" dirty="0" err="1" smtClean="0">
                <a:latin typeface="Arial" panose="020B0604020202020204" pitchFamily="34" charset="0"/>
                <a:cs typeface="Arial" panose="020B0604020202020204" pitchFamily="34" charset="0"/>
              </a:rPr>
              <a:t>son</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Conseil</a:t>
            </a:r>
            <a:r>
              <a:rPr lang="nl-NL" altLang="fr-FR" sz="1400" baseline="0" dirty="0" smtClean="0">
                <a:latin typeface="Arial" panose="020B0604020202020204" pitchFamily="34" charset="0"/>
                <a:cs typeface="Arial" panose="020B0604020202020204" pitchFamily="34" charset="0"/>
              </a:rPr>
              <a:t> </a:t>
            </a:r>
            <a:r>
              <a:rPr lang="nl-NL" altLang="fr-FR" sz="1400" baseline="0" dirty="0" err="1" smtClean="0">
                <a:latin typeface="Arial" panose="020B0604020202020204" pitchFamily="34" charset="0"/>
                <a:cs typeface="Arial" panose="020B0604020202020204" pitchFamily="34" charset="0"/>
              </a:rPr>
              <a:t>d’administration</a:t>
            </a:r>
            <a:r>
              <a:rPr lang="nl-NL" altLang="fr-FR" sz="1400" baseline="0" dirty="0" smtClean="0">
                <a:latin typeface="Arial" panose="020B0604020202020204" pitchFamily="34" charset="0"/>
                <a:cs typeface="Arial" panose="020B0604020202020204" pitchFamily="34" charset="0"/>
              </a:rPr>
              <a:t> que </a:t>
            </a:r>
            <a:r>
              <a:rPr lang="nl-NL" altLang="fr-FR" sz="1400" baseline="0" dirty="0" err="1" smtClean="0">
                <a:latin typeface="Arial" panose="020B0604020202020204" pitchFamily="34" charset="0"/>
                <a:cs typeface="Arial" panose="020B0604020202020204" pitchFamily="34" charset="0"/>
              </a:rPr>
              <a:t>j’ai</a:t>
            </a:r>
            <a:r>
              <a:rPr lang="nl-NL" altLang="fr-FR" sz="1400" baseline="0" dirty="0" smtClean="0">
                <a:latin typeface="Arial" panose="020B0604020202020204" pitchFamily="34" charset="0"/>
                <a:cs typeface="Arial" panose="020B0604020202020204" pitchFamily="34" charset="0"/>
              </a:rPr>
              <a:t> le </a:t>
            </a:r>
            <a:r>
              <a:rPr lang="nl-NL" altLang="fr-FR" sz="1400" baseline="0" dirty="0" err="1" smtClean="0">
                <a:latin typeface="Arial" panose="020B0604020202020204" pitchFamily="34" charset="0"/>
                <a:cs typeface="Arial" panose="020B0604020202020204" pitchFamily="34" charset="0"/>
              </a:rPr>
              <a:t>plaisir</a:t>
            </a:r>
            <a:r>
              <a:rPr lang="nl-NL" altLang="fr-FR" sz="1400" baseline="0" dirty="0" smtClean="0">
                <a:latin typeface="Arial" panose="020B0604020202020204" pitchFamily="34" charset="0"/>
                <a:cs typeface="Arial" panose="020B0604020202020204" pitchFamily="34" charset="0"/>
              </a:rPr>
              <a:t> de </a:t>
            </a:r>
            <a:r>
              <a:rPr lang="nl-NL" altLang="fr-FR" sz="1400" baseline="0" dirty="0" err="1" smtClean="0">
                <a:latin typeface="Arial" panose="020B0604020202020204" pitchFamily="34" charset="0"/>
                <a:cs typeface="Arial" panose="020B0604020202020204" pitchFamily="34" charset="0"/>
              </a:rPr>
              <a:t>représenter</a:t>
            </a:r>
            <a:r>
              <a:rPr lang="nl-NL" altLang="fr-FR" sz="1400" baseline="0" dirty="0" smtClean="0">
                <a:latin typeface="Arial" panose="020B0604020202020204" pitchFamily="34" charset="0"/>
                <a:cs typeface="Arial" panose="020B0604020202020204" pitchFamily="34" charset="0"/>
              </a:rPr>
              <a:t>.</a:t>
            </a:r>
            <a:endParaRPr lang="nl-NL" altLang="fr-FR" sz="1400" dirty="0">
              <a:latin typeface="Arial" panose="020B0604020202020204" pitchFamily="34" charset="0"/>
              <a:cs typeface="Arial" panose="020B0604020202020204" pitchFamily="34" charset="0"/>
            </a:endParaRPr>
          </a:p>
        </p:txBody>
      </p:sp>
      <p:sp>
        <p:nvSpPr>
          <p:cNvPr id="204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1593">
              <a:defRPr>
                <a:solidFill>
                  <a:schemeClr val="tx1"/>
                </a:solidFill>
                <a:latin typeface="Arial" panose="020B0604020202020204" pitchFamily="34" charset="0"/>
              </a:defRPr>
            </a:lvl1pPr>
            <a:lvl2pPr marL="741956" indent="-285368" defTabSz="911593">
              <a:defRPr>
                <a:solidFill>
                  <a:schemeClr val="tx1"/>
                </a:solidFill>
                <a:latin typeface="Arial" panose="020B0604020202020204" pitchFamily="34" charset="0"/>
              </a:defRPr>
            </a:lvl2pPr>
            <a:lvl3pPr marL="1141472" indent="-228294" defTabSz="911593">
              <a:defRPr>
                <a:solidFill>
                  <a:schemeClr val="tx1"/>
                </a:solidFill>
                <a:latin typeface="Arial" panose="020B0604020202020204" pitchFamily="34" charset="0"/>
              </a:defRPr>
            </a:lvl3pPr>
            <a:lvl4pPr marL="1598061" indent="-228294" defTabSz="911593">
              <a:defRPr>
                <a:solidFill>
                  <a:schemeClr val="tx1"/>
                </a:solidFill>
                <a:latin typeface="Arial" panose="020B0604020202020204" pitchFamily="34" charset="0"/>
              </a:defRPr>
            </a:lvl4pPr>
            <a:lvl5pPr marL="2054649" indent="-228294" defTabSz="911593">
              <a:defRPr>
                <a:solidFill>
                  <a:schemeClr val="tx1"/>
                </a:solidFill>
                <a:latin typeface="Arial" panose="020B0604020202020204" pitchFamily="34" charset="0"/>
              </a:defRPr>
            </a:lvl5pPr>
            <a:lvl6pPr marL="2511238" indent="-228294" defTabSz="911593" eaLnBrk="0" fontAlgn="base" hangingPunct="0">
              <a:spcBef>
                <a:spcPct val="0"/>
              </a:spcBef>
              <a:spcAft>
                <a:spcPct val="0"/>
              </a:spcAft>
              <a:defRPr>
                <a:solidFill>
                  <a:schemeClr val="tx1"/>
                </a:solidFill>
                <a:latin typeface="Arial" panose="020B0604020202020204" pitchFamily="34" charset="0"/>
              </a:defRPr>
            </a:lvl6pPr>
            <a:lvl7pPr marL="2967828" indent="-228294" defTabSz="911593" eaLnBrk="0" fontAlgn="base" hangingPunct="0">
              <a:spcBef>
                <a:spcPct val="0"/>
              </a:spcBef>
              <a:spcAft>
                <a:spcPct val="0"/>
              </a:spcAft>
              <a:defRPr>
                <a:solidFill>
                  <a:schemeClr val="tx1"/>
                </a:solidFill>
                <a:latin typeface="Arial" panose="020B0604020202020204" pitchFamily="34" charset="0"/>
              </a:defRPr>
            </a:lvl7pPr>
            <a:lvl8pPr marL="3424416" indent="-228294" defTabSz="911593" eaLnBrk="0" fontAlgn="base" hangingPunct="0">
              <a:spcBef>
                <a:spcPct val="0"/>
              </a:spcBef>
              <a:spcAft>
                <a:spcPct val="0"/>
              </a:spcAft>
              <a:defRPr>
                <a:solidFill>
                  <a:schemeClr val="tx1"/>
                </a:solidFill>
                <a:latin typeface="Arial" panose="020B0604020202020204" pitchFamily="34" charset="0"/>
              </a:defRPr>
            </a:lvl8pPr>
            <a:lvl9pPr marL="3881005" indent="-228294" defTabSz="911593" eaLnBrk="0" fontAlgn="base" hangingPunct="0">
              <a:spcBef>
                <a:spcPct val="0"/>
              </a:spcBef>
              <a:spcAft>
                <a:spcPct val="0"/>
              </a:spcAft>
              <a:defRPr>
                <a:solidFill>
                  <a:schemeClr val="tx1"/>
                </a:solidFill>
                <a:latin typeface="Arial" panose="020B0604020202020204" pitchFamily="34" charset="0"/>
              </a:defRPr>
            </a:lvl9pPr>
          </a:lstStyle>
          <a:p>
            <a:fld id="{F52F60E5-376D-4BCE-8BB1-CE9ADFD908BC}" type="slidenum">
              <a:rPr lang="en-US" altLang="fr-FR"/>
              <a:pPr/>
              <a:t>1</a:t>
            </a:fld>
            <a:endParaRPr lang="en-US" altLang="fr-FR" dirty="0"/>
          </a:p>
        </p:txBody>
      </p:sp>
    </p:spTree>
    <p:extLst>
      <p:ext uri="{BB962C8B-B14F-4D97-AF65-F5344CB8AC3E}">
        <p14:creationId xmlns:p14="http://schemas.microsoft.com/office/powerpoint/2010/main" val="632849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Les organes nationaux de promotion</a:t>
            </a:r>
            <a:r>
              <a:rPr lang="fr-BE" baseline="0" dirty="0" smtClean="0"/>
              <a:t> de l’égalité sont des institutions publiques mises en place dans chacun des pays de l’Union européenne et parfois au-delàs qui vise à promouvoir l’égalité et à lutter contre les discriminations par :</a:t>
            </a:r>
          </a:p>
          <a:p>
            <a:pPr marL="228600" indent="-228600">
              <a:buFont typeface="+mj-lt"/>
              <a:buAutoNum type="arabicPeriod"/>
            </a:pPr>
            <a:r>
              <a:rPr lang="fr-BE" baseline="0" dirty="0" smtClean="0"/>
              <a:t>Le traitement des requêtes qui lui sont adressées par des citoyens qui sont victimes de discrimination ;</a:t>
            </a:r>
          </a:p>
          <a:p>
            <a:pPr marL="228600" indent="-228600">
              <a:buFont typeface="+mj-lt"/>
              <a:buAutoNum type="arabicPeriod"/>
            </a:pPr>
            <a:r>
              <a:rPr lang="fr-BE" baseline="0" dirty="0" smtClean="0"/>
              <a:t>Des pouvoirs de soutenir les victimes dans les procédures et/ de saisir la justice et/ou de rendre des décisions ;</a:t>
            </a:r>
          </a:p>
          <a:p>
            <a:pPr marL="228600" indent="-228600">
              <a:buFont typeface="+mj-lt"/>
              <a:buAutoNum type="arabicPeriod"/>
            </a:pPr>
            <a:r>
              <a:rPr lang="fr-BE" baseline="0" dirty="0" smtClean="0"/>
              <a:t>De mener des campagnes ou des actions visant à promouvoir l’égalité et la non-discrimination ;</a:t>
            </a:r>
          </a:p>
          <a:p>
            <a:pPr marL="228600" indent="-228600">
              <a:buFont typeface="+mj-lt"/>
              <a:buAutoNum type="arabicPeriod"/>
            </a:pPr>
            <a:r>
              <a:rPr lang="fr-BE" baseline="0" dirty="0" smtClean="0"/>
              <a:t>D’assurer des formations et de l’accompagnement ;</a:t>
            </a:r>
          </a:p>
          <a:p>
            <a:pPr marL="228600" indent="-228600">
              <a:buFont typeface="+mj-lt"/>
              <a:buAutoNum type="arabicPeriod"/>
            </a:pPr>
            <a:r>
              <a:rPr lang="fr-BE" baseline="0" dirty="0" smtClean="0"/>
              <a:t>De mener des enquêtes, des études ou des recherches ;</a:t>
            </a:r>
          </a:p>
          <a:p>
            <a:pPr marL="228600" indent="-228600">
              <a:buFont typeface="+mj-lt"/>
              <a:buAutoNum type="arabicPeriod"/>
            </a:pPr>
            <a:r>
              <a:rPr lang="fr-BE" baseline="0" dirty="0" smtClean="0"/>
              <a:t>De formuler des avis et recommandations sur des situations précises, sur des projets de lois </a:t>
            </a:r>
            <a:r>
              <a:rPr lang="fr-BE" baseline="0" dirty="0" err="1" smtClean="0"/>
              <a:t>etc</a:t>
            </a:r>
            <a:r>
              <a:rPr lang="fr-BE" baseline="0" dirty="0" smtClean="0"/>
              <a:t> …</a:t>
            </a:r>
            <a:endParaRPr lang="fr-BE" dirty="0"/>
          </a:p>
        </p:txBody>
      </p:sp>
      <p:sp>
        <p:nvSpPr>
          <p:cNvPr id="4" name="Espace réservé du numéro de diapositive 3"/>
          <p:cNvSpPr>
            <a:spLocks noGrp="1"/>
          </p:cNvSpPr>
          <p:nvPr>
            <p:ph type="sldNum" sz="quarter" idx="10"/>
          </p:nvPr>
        </p:nvSpPr>
        <p:spPr/>
        <p:txBody>
          <a:bodyPr/>
          <a:lstStyle/>
          <a:p>
            <a:fld id="{705D7CF0-8488-466C-8172-7BBE674D849A}" type="slidenum">
              <a:rPr lang="en-US" altLang="en-US" smtClean="0"/>
              <a:pPr/>
              <a:t>2</a:t>
            </a:fld>
            <a:endParaRPr lang="en-US" altLang="en-US"/>
          </a:p>
        </p:txBody>
      </p:sp>
    </p:spTree>
    <p:extLst>
      <p:ext uri="{BB962C8B-B14F-4D97-AF65-F5344CB8AC3E}">
        <p14:creationId xmlns:p14="http://schemas.microsoft.com/office/powerpoint/2010/main" val="3117836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Les</a:t>
            </a:r>
            <a:r>
              <a:rPr lang="fr-BE" baseline="0" dirty="0" smtClean="0"/>
              <a:t> organes de promotion de l’égalité sont désignés ou créés en vertu des directives européennes, et singulièrement de la directive race et de la directive genre.  S’il y a bien quelques indications sur le fait que ces organes peuvent « conduire des études indépendantes », offrir une « aide indépendante » aux victimes de discrimination, ou de  « publier des rapports indépendants », il n’y a pas d’indications précises sur les standards, sur les principes ou sur les normes qui doivent fonder ces organes, leur structure, leur statut, leurs ressources ou leurs pouvoirs.</a:t>
            </a:r>
          </a:p>
          <a:p>
            <a:endParaRPr lang="fr-BE" baseline="0" dirty="0" smtClean="0"/>
          </a:p>
          <a:p>
            <a:r>
              <a:rPr lang="fr-BE" baseline="0" dirty="0" smtClean="0"/>
              <a:t>Il en résulte une grande diversité dans le types d’organes existants dans les différents pays dans l’UE et parfois même au sein d’un même pays.  Si nous sommes des fervents défenseurs de la diversité au sein de nos sociétés, il n’en reste pas moins que pour ce qui concerne nos organes cela constitue une faiblesse, un manque de cohérence, un manque de lisibilité qui peut nuire aux actions que nous menons.</a:t>
            </a:r>
          </a:p>
          <a:p>
            <a:endParaRPr lang="fr-BE" baseline="0" dirty="0" smtClean="0"/>
          </a:p>
          <a:p>
            <a:endParaRPr lang="fr-BE" dirty="0"/>
          </a:p>
        </p:txBody>
      </p:sp>
      <p:sp>
        <p:nvSpPr>
          <p:cNvPr id="4" name="Espace réservé du numéro de diapositive 3"/>
          <p:cNvSpPr>
            <a:spLocks noGrp="1"/>
          </p:cNvSpPr>
          <p:nvPr>
            <p:ph type="sldNum" sz="quarter" idx="10"/>
          </p:nvPr>
        </p:nvSpPr>
        <p:spPr/>
        <p:txBody>
          <a:bodyPr/>
          <a:lstStyle/>
          <a:p>
            <a:fld id="{705D7CF0-8488-466C-8172-7BBE674D849A}" type="slidenum">
              <a:rPr lang="en-US" altLang="en-US" smtClean="0"/>
              <a:pPr/>
              <a:t>3</a:t>
            </a:fld>
            <a:endParaRPr lang="en-US" altLang="en-US"/>
          </a:p>
        </p:txBody>
      </p:sp>
    </p:spTree>
    <p:extLst>
      <p:ext uri="{BB962C8B-B14F-4D97-AF65-F5344CB8AC3E}">
        <p14:creationId xmlns:p14="http://schemas.microsoft.com/office/powerpoint/2010/main" val="1597266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L’expérience</a:t>
            </a:r>
            <a:r>
              <a:rPr lang="fr-BE" baseline="0" dirty="0" smtClean="0"/>
              <a:t> nous montre que les organes de promotion de l’égalité doivent faire face à des défis et à des menaces qui ne sont pas que théoriques :</a:t>
            </a:r>
          </a:p>
          <a:p>
            <a:pPr marL="171450" indent="-171450">
              <a:buFont typeface="Arial" panose="020B0604020202020204" pitchFamily="34" charset="0"/>
              <a:buChar char="•"/>
            </a:pPr>
            <a:r>
              <a:rPr lang="fr-BE" dirty="0" smtClean="0"/>
              <a:t>Réductions budgétaires parfois importantes</a:t>
            </a:r>
            <a:r>
              <a:rPr lang="fr-BE" baseline="0" dirty="0" smtClean="0"/>
              <a:t> et parfois même proportionnellement plus importantes que celles qui sont imposées aux autres organes publics et administrations dans le cadre de mesures d’austérité. Ca a été le cas en Grande-Bretagne, en Irlande et en Roumanie ;</a:t>
            </a:r>
          </a:p>
          <a:p>
            <a:pPr marL="171450" indent="-171450">
              <a:buFont typeface="Arial" panose="020B0604020202020204" pitchFamily="34" charset="0"/>
              <a:buChar char="•"/>
            </a:pPr>
            <a:r>
              <a:rPr lang="fr-BE" baseline="0" dirty="0" smtClean="0"/>
              <a:t>Pressions politiques ou menaces face à des actions, des prises de position, des recommandations ou des actions menées.  En Belgique pas plus tard que la semaine dernière, où le chef de groupe au Parlement fédéral du plus grand parti, membre de la coalition, à déclaré qu’à terme, l’organe de promotion devait à terme disparaitre.  Ou encore en Croatie où le Parlement a rejeté le rapport annuel de l’organe croate.  Citons également l’Italie où le responsable de l’organe a été démis après avoir pris une position contre ce qu’il avait estimé être un discours incitant à la haine de la part d’une parlementaire.</a:t>
            </a:r>
          </a:p>
          <a:p>
            <a:pPr marL="171450" indent="-171450">
              <a:buFont typeface="Arial" panose="020B0604020202020204" pitchFamily="34" charset="0"/>
              <a:buChar char="•"/>
            </a:pPr>
            <a:r>
              <a:rPr lang="fr-BE" baseline="0" dirty="0" smtClean="0"/>
              <a:t>Certains organes font face à des ressources extrêmement limitées ce qui compromet leur bon fonctionnement (Espagne, Slovénie)</a:t>
            </a:r>
          </a:p>
          <a:p>
            <a:pPr marL="171450" indent="-171450">
              <a:buFont typeface="Arial" panose="020B0604020202020204" pitchFamily="34" charset="0"/>
              <a:buChar char="•"/>
            </a:pPr>
            <a:r>
              <a:rPr lang="fr-BE" baseline="0" dirty="0" smtClean="0"/>
              <a:t>Dans d’autres cas, certains organes ont des pouvoirs à ce point limités que leur capacité d’action est la mesure de ce mandat</a:t>
            </a:r>
          </a:p>
          <a:p>
            <a:pPr marL="171450" indent="-171450">
              <a:buFont typeface="Arial" panose="020B0604020202020204" pitchFamily="34" charset="0"/>
              <a:buChar char="•"/>
            </a:pPr>
            <a:r>
              <a:rPr lang="fr-BE" baseline="0" dirty="0" smtClean="0"/>
              <a:t>Enfin, certains organes sont à ce point proches et/ou intégrés à des administrations qu’il leur est parfois difficile d’agir avec toute l’indépendance requise.</a:t>
            </a:r>
          </a:p>
          <a:p>
            <a:pPr marL="171450" indent="-171450">
              <a:buFont typeface="Arial" panose="020B0604020202020204" pitchFamily="34" charset="0"/>
              <a:buChar char="•"/>
            </a:pPr>
            <a:endParaRPr lang="fr-BE" dirty="0"/>
          </a:p>
        </p:txBody>
      </p:sp>
      <p:sp>
        <p:nvSpPr>
          <p:cNvPr id="4" name="Espace réservé du numéro de diapositive 3"/>
          <p:cNvSpPr>
            <a:spLocks noGrp="1"/>
          </p:cNvSpPr>
          <p:nvPr>
            <p:ph type="sldNum" sz="quarter" idx="10"/>
          </p:nvPr>
        </p:nvSpPr>
        <p:spPr/>
        <p:txBody>
          <a:bodyPr/>
          <a:lstStyle/>
          <a:p>
            <a:fld id="{705D7CF0-8488-466C-8172-7BBE674D849A}" type="slidenum">
              <a:rPr lang="en-US" altLang="en-US" smtClean="0"/>
              <a:pPr/>
              <a:t>4</a:t>
            </a:fld>
            <a:endParaRPr lang="en-US" altLang="en-US"/>
          </a:p>
        </p:txBody>
      </p:sp>
    </p:spTree>
    <p:extLst>
      <p:ext uri="{BB962C8B-B14F-4D97-AF65-F5344CB8AC3E}">
        <p14:creationId xmlns:p14="http://schemas.microsoft.com/office/powerpoint/2010/main" val="2545829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Et pourtant</a:t>
            </a:r>
            <a:r>
              <a:rPr lang="fr-BE" baseline="0" dirty="0" smtClean="0"/>
              <a:t> des standards existent :</a:t>
            </a:r>
          </a:p>
          <a:p>
            <a:pPr marL="171450" indent="-171450">
              <a:buFont typeface="Arial" panose="020B0604020202020204" pitchFamily="34" charset="0"/>
              <a:buChar char="•"/>
            </a:pPr>
            <a:r>
              <a:rPr lang="fr-BE" baseline="0" dirty="0" smtClean="0"/>
              <a:t>Faut-il rappeler les Principes de Paris qui s’appliquent aux INDH, qui bien qu’ils ont 20 ans, restent encore une référence au niveau international.  Cela étant, leur formulation et leur conception ne permet pas de couvrir utilement le mandat des organes de promotion de l’égalité ;</a:t>
            </a:r>
          </a:p>
          <a:p>
            <a:pPr marL="171450" indent="-171450">
              <a:buFont typeface="Arial" panose="020B0604020202020204" pitchFamily="34" charset="0"/>
              <a:buChar char="•"/>
            </a:pPr>
            <a:r>
              <a:rPr lang="fr-BE" baseline="0" dirty="0" smtClean="0"/>
              <a:t>Le Conseil de l’Europe a publié une recommandation générale (n°2), sur les organes spécialisés dans la lutte contre le racisme, la xénophobie, l’antisémitisme et l’intolérance au niveau national</a:t>
            </a:r>
          </a:p>
          <a:p>
            <a:pPr marL="171450" indent="-171450">
              <a:buFont typeface="Arial" panose="020B0604020202020204" pitchFamily="34" charset="0"/>
              <a:buChar char="•"/>
            </a:pPr>
            <a:r>
              <a:rPr lang="fr-BE" baseline="0" dirty="0" smtClean="0"/>
              <a:t>L’UE elle-même :</a:t>
            </a:r>
          </a:p>
          <a:p>
            <a:pPr marL="628650" lvl="1" indent="-171450">
              <a:buFont typeface="Arial" panose="020B0604020202020204" pitchFamily="34" charset="0"/>
              <a:buChar char="•"/>
            </a:pPr>
            <a:r>
              <a:rPr lang="fr-BE" baseline="0" dirty="0" smtClean="0"/>
              <a:t>Prévoit une garantie sur l’indépendance complète des autorités chargées de la protection des données</a:t>
            </a:r>
          </a:p>
          <a:p>
            <a:pPr marL="628650" lvl="1" indent="-171450">
              <a:buFont typeface="Arial" panose="020B0604020202020204" pitchFamily="34" charset="0"/>
              <a:buChar char="•"/>
            </a:pPr>
            <a:r>
              <a:rPr lang="fr-BE" baseline="0" dirty="0" smtClean="0"/>
              <a:t>Souligne le rôle central des organes de promotion de l’égalité dans le cadre général de la lutte contre les discriminations dans les rapports remis par la Commission sur la mise en œuvre des directives AD</a:t>
            </a:r>
          </a:p>
          <a:p>
            <a:pPr marL="628650" lvl="1" indent="-171450">
              <a:buFont typeface="Arial" panose="020B0604020202020204" pitchFamily="34" charset="0"/>
              <a:buChar char="•"/>
            </a:pPr>
            <a:r>
              <a:rPr lang="fr-BE" baseline="0" dirty="0" smtClean="0"/>
              <a:t>Par les questions parlementaires posées au Parlement européen sur la question de l’indépendance et des standards</a:t>
            </a:r>
          </a:p>
          <a:p>
            <a:pPr marL="628650" lvl="1" indent="-171450">
              <a:buFont typeface="Arial" panose="020B0604020202020204" pitchFamily="34" charset="0"/>
              <a:buChar char="•"/>
            </a:pPr>
            <a:endParaRPr lang="fr-BE" baseline="0" dirty="0" smtClean="0"/>
          </a:p>
          <a:p>
            <a:pPr marL="171450" indent="-171450">
              <a:buFont typeface="Arial" panose="020B0604020202020204" pitchFamily="34" charset="0"/>
              <a:buChar char="•"/>
            </a:pPr>
            <a:endParaRPr lang="fr-BE" dirty="0"/>
          </a:p>
        </p:txBody>
      </p:sp>
      <p:sp>
        <p:nvSpPr>
          <p:cNvPr id="4" name="Espace réservé du numéro de diapositive 3"/>
          <p:cNvSpPr>
            <a:spLocks noGrp="1"/>
          </p:cNvSpPr>
          <p:nvPr>
            <p:ph type="sldNum" sz="quarter" idx="10"/>
          </p:nvPr>
        </p:nvSpPr>
        <p:spPr/>
        <p:txBody>
          <a:bodyPr/>
          <a:lstStyle/>
          <a:p>
            <a:fld id="{705D7CF0-8488-466C-8172-7BBE674D849A}" type="slidenum">
              <a:rPr lang="en-US" altLang="en-US" smtClean="0"/>
              <a:pPr/>
              <a:t>5</a:t>
            </a:fld>
            <a:endParaRPr lang="en-US" altLang="en-US"/>
          </a:p>
        </p:txBody>
      </p:sp>
    </p:spTree>
    <p:extLst>
      <p:ext uri="{BB962C8B-B14F-4D97-AF65-F5344CB8AC3E}">
        <p14:creationId xmlns:p14="http://schemas.microsoft.com/office/powerpoint/2010/main" val="2988889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C’est pourquoi</a:t>
            </a:r>
            <a:r>
              <a:rPr lang="fr-BE" baseline="0" dirty="0" smtClean="0"/>
              <a:t> </a:t>
            </a:r>
            <a:r>
              <a:rPr lang="fr-BE" baseline="0" dirty="0" err="1" smtClean="0"/>
              <a:t>Equinet</a:t>
            </a:r>
            <a:r>
              <a:rPr lang="fr-BE" baseline="0" dirty="0" smtClean="0"/>
              <a:t> plaide depuis plusieurs années pour l’adoption de standards spécifiques pour les organes de promotion de l’égalité.  Nous sommes convaincus que de tels standards permettront une meilleure mise en œuvre de l’ambition inscrite dans les directives et les législations visant à lutter contre les discriminations et à promouvoir l’égalité.</a:t>
            </a:r>
          </a:p>
          <a:p>
            <a:endParaRPr lang="fr-BE" baseline="0" dirty="0" smtClean="0"/>
          </a:p>
          <a:p>
            <a:r>
              <a:rPr lang="fr-BE" baseline="0" dirty="0" err="1" smtClean="0"/>
              <a:t>Equinet</a:t>
            </a:r>
            <a:r>
              <a:rPr lang="fr-BE" baseline="0" dirty="0" smtClean="0"/>
              <a:t> a rendu public hier soir, le résultat d’une réflexion collective au sein du réseau et validée par le Conseil d’administration sur le développement de standards pour les organes de promotion de l’égalité.  Il s’agit d’un document de travail soumis à toute institution, organisation, association ou personne intéressée de manière à nourrir le débat et d’avancer vers l’adoption de tels standards avec une attention particulière pour les autorités européennes et nationales.  Ce n’est donc certainement pas un document à prendre ou à laisser, que du contraire.</a:t>
            </a:r>
          </a:p>
          <a:p>
            <a:endParaRPr lang="fr-BE" baseline="0" dirty="0" smtClean="0"/>
          </a:p>
          <a:p>
            <a:r>
              <a:rPr lang="fr-BE" baseline="0" dirty="0" smtClean="0"/>
              <a:t>Ce document de travail a pour objectif de fixer un socle de base permettant de :</a:t>
            </a:r>
          </a:p>
          <a:p>
            <a:pPr marL="171450" indent="-171450">
              <a:buFont typeface="Arial" panose="020B0604020202020204" pitchFamily="34" charset="0"/>
              <a:buChar char="•"/>
            </a:pPr>
            <a:r>
              <a:rPr lang="fr-BE" baseline="0" dirty="0" smtClean="0"/>
              <a:t>Reconnaître le rôle, les compétences et le potentiels des organes de promotion de l’égalité ;</a:t>
            </a:r>
          </a:p>
          <a:p>
            <a:pPr marL="171450" indent="-171450">
              <a:buFont typeface="Arial" panose="020B0604020202020204" pitchFamily="34" charset="0"/>
              <a:buChar char="•"/>
            </a:pPr>
            <a:r>
              <a:rPr lang="fr-BE" baseline="0" dirty="0" smtClean="0"/>
              <a:t>Répondre à l’architecture institutionnelle dans laquelle ils s’inscrivent ;</a:t>
            </a:r>
          </a:p>
          <a:p>
            <a:pPr marL="171450" indent="-171450">
              <a:buFont typeface="Arial" panose="020B0604020202020204" pitchFamily="34" charset="0"/>
              <a:buChar char="•"/>
            </a:pPr>
            <a:r>
              <a:rPr lang="fr-BE" baseline="0" dirty="0" smtClean="0"/>
              <a:t>Tenir compte du changement de contexte et des nouvelles tendances et des évolutions de la société dans laquelle il agit</a:t>
            </a:r>
          </a:p>
          <a:p>
            <a:endParaRPr lang="fr-BE" baseline="0" dirty="0" smtClean="0"/>
          </a:p>
          <a:p>
            <a:endParaRPr lang="fr-BE" baseline="0" dirty="0" smtClean="0"/>
          </a:p>
        </p:txBody>
      </p:sp>
      <p:sp>
        <p:nvSpPr>
          <p:cNvPr id="4" name="Espace réservé du numéro de diapositive 3"/>
          <p:cNvSpPr>
            <a:spLocks noGrp="1"/>
          </p:cNvSpPr>
          <p:nvPr>
            <p:ph type="sldNum" sz="quarter" idx="10"/>
          </p:nvPr>
        </p:nvSpPr>
        <p:spPr/>
        <p:txBody>
          <a:bodyPr/>
          <a:lstStyle/>
          <a:p>
            <a:fld id="{705D7CF0-8488-466C-8172-7BBE674D849A}" type="slidenum">
              <a:rPr lang="en-US" altLang="en-US" smtClean="0"/>
              <a:pPr/>
              <a:t>6</a:t>
            </a:fld>
            <a:endParaRPr lang="en-US" altLang="en-US"/>
          </a:p>
        </p:txBody>
      </p:sp>
    </p:spTree>
    <p:extLst>
      <p:ext uri="{BB962C8B-B14F-4D97-AF65-F5344CB8AC3E}">
        <p14:creationId xmlns:p14="http://schemas.microsoft.com/office/powerpoint/2010/main" val="20684085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Dans</a:t>
            </a:r>
            <a:r>
              <a:rPr lang="fr-BE" baseline="0" dirty="0" smtClean="0"/>
              <a:t> ce document de travail, </a:t>
            </a:r>
            <a:r>
              <a:rPr lang="fr-BE" baseline="0" dirty="0" err="1" smtClean="0"/>
              <a:t>Equinet</a:t>
            </a:r>
            <a:r>
              <a:rPr lang="fr-BE" baseline="0" dirty="0" smtClean="0"/>
              <a:t> a identifié 4 thématiques centrales qui doivent être pris en compte par ces standards :</a:t>
            </a:r>
          </a:p>
          <a:p>
            <a:r>
              <a:rPr lang="fr-BE" baseline="0" dirty="0" smtClean="0"/>
              <a:t>1. Mandat</a:t>
            </a:r>
          </a:p>
          <a:p>
            <a:r>
              <a:rPr lang="fr-BE" baseline="0" dirty="0" smtClean="0"/>
              <a:t>Le mandat doit être aussi large que possible, couvrant l’égalité, la diversité et la non discrimination dans les domaines de l’emploi, des biens et services, de l’éducation, du logement, de la santé, …</a:t>
            </a:r>
          </a:p>
          <a:p>
            <a:r>
              <a:rPr lang="fr-BE" baseline="0" dirty="0" smtClean="0"/>
              <a:t>Le mandat doit aussi couvrir au minimum les critères protégés par les traités européens et éventuellement plus largement.</a:t>
            </a:r>
          </a:p>
          <a:p>
            <a:r>
              <a:rPr lang="fr-BE" baseline="0" dirty="0" smtClean="0"/>
              <a:t>2. Indépendance</a:t>
            </a:r>
          </a:p>
          <a:p>
            <a:r>
              <a:rPr lang="fr-BE" baseline="0" dirty="0" smtClean="0"/>
              <a:t>Les organes doivent pouvoir agir de manière indépendante et refléter le pluralisme de la société ce qui implique notamment une personnalité juridique propre, une indépendance structurelle et opérationnelle (personnel, finances, statut, …) et des systèmes de responsabilité (indépendance ne veut pas dire irresponsable) garantissant cette indépendance.</a:t>
            </a:r>
          </a:p>
          <a:p>
            <a:r>
              <a:rPr lang="fr-BE" baseline="0" dirty="0" smtClean="0"/>
              <a:t>3. L’effectivité</a:t>
            </a:r>
          </a:p>
          <a:p>
            <a:r>
              <a:rPr lang="fr-BE" baseline="0" dirty="0" smtClean="0"/>
              <a:t>Des moyens financiers, en personnel en locaux suffisants doivent être mis à disposition des organes. Par ailleurs, des compétences générales d’action doivent être reconnus :</a:t>
            </a:r>
          </a:p>
          <a:p>
            <a:pPr marL="171450" indent="-171450">
              <a:buFont typeface="Arial" panose="020B0604020202020204" pitchFamily="34" charset="0"/>
              <a:buChar char="•"/>
            </a:pPr>
            <a:r>
              <a:rPr lang="fr-BE" baseline="0" dirty="0" smtClean="0"/>
              <a:t>Promotion et soutien de bonnes pratiques</a:t>
            </a:r>
          </a:p>
          <a:p>
            <a:pPr marL="171450" indent="-171450">
              <a:buFont typeface="Arial" panose="020B0604020202020204" pitchFamily="34" charset="0"/>
              <a:buChar char="•"/>
            </a:pPr>
            <a:r>
              <a:rPr lang="fr-BE" baseline="0" dirty="0" smtClean="0"/>
              <a:t>Formuler des avis et recommandations</a:t>
            </a:r>
          </a:p>
          <a:p>
            <a:pPr marL="171450" indent="-171450">
              <a:buFont typeface="Arial" panose="020B0604020202020204" pitchFamily="34" charset="0"/>
              <a:buChar char="•"/>
            </a:pPr>
            <a:r>
              <a:rPr lang="fr-BE" baseline="0" dirty="0" smtClean="0"/>
              <a:t>Communiquer avec les parties prenantes et intervenir dans les questions de société</a:t>
            </a:r>
          </a:p>
          <a:p>
            <a:pPr marL="171450" indent="-171450">
              <a:buFont typeface="Arial" panose="020B0604020202020204" pitchFamily="34" charset="0"/>
              <a:buChar char="•"/>
            </a:pPr>
            <a:r>
              <a:rPr lang="fr-BE" baseline="0" dirty="0" smtClean="0"/>
              <a:t> Mener des enquête et des recherches</a:t>
            </a:r>
          </a:p>
          <a:p>
            <a:pPr marL="171450" indent="-171450">
              <a:buFont typeface="Arial" panose="020B0604020202020204" pitchFamily="34" charset="0"/>
              <a:buChar char="•"/>
            </a:pPr>
            <a:r>
              <a:rPr lang="fr-BE" baseline="0" dirty="0" smtClean="0"/>
              <a:t>Traiter les cas de discrimination</a:t>
            </a:r>
          </a:p>
          <a:p>
            <a:pPr marL="0" indent="0">
              <a:buFont typeface="Arial" panose="020B0604020202020204" pitchFamily="34" charset="0"/>
              <a:buNone/>
            </a:pPr>
            <a:r>
              <a:rPr lang="fr-BE" baseline="0" dirty="0" smtClean="0"/>
              <a:t>Des compétences spécifiques doivent être également reconnues selon qu’il s’agit d’un organe de type promotionnel (soutien aux victimes dans des procédures, ester en justice, …) ou de type judiciaire (prendre des décisions, prononcer des sanctions, …)</a:t>
            </a:r>
          </a:p>
          <a:p>
            <a:r>
              <a:rPr lang="fr-BE" baseline="0" dirty="0" smtClean="0"/>
              <a:t>4. L’architecture institutionnelle</a:t>
            </a:r>
          </a:p>
          <a:p>
            <a:r>
              <a:rPr lang="fr-BE" baseline="0" dirty="0" smtClean="0"/>
              <a:t>Liens et collaboration avec les organes distinct qui ont un mandat similaire, avec les INDH, les ombudsman, </a:t>
            </a:r>
            <a:endParaRPr lang="fr-BE" dirty="0"/>
          </a:p>
        </p:txBody>
      </p:sp>
      <p:sp>
        <p:nvSpPr>
          <p:cNvPr id="4" name="Espace réservé du numéro de diapositive 3"/>
          <p:cNvSpPr>
            <a:spLocks noGrp="1"/>
          </p:cNvSpPr>
          <p:nvPr>
            <p:ph type="sldNum" sz="quarter" idx="10"/>
          </p:nvPr>
        </p:nvSpPr>
        <p:spPr/>
        <p:txBody>
          <a:bodyPr/>
          <a:lstStyle/>
          <a:p>
            <a:fld id="{705D7CF0-8488-466C-8172-7BBE674D849A}" type="slidenum">
              <a:rPr lang="en-US" altLang="en-US" smtClean="0"/>
              <a:pPr/>
              <a:t>7</a:t>
            </a:fld>
            <a:endParaRPr lang="en-US" altLang="en-US"/>
          </a:p>
        </p:txBody>
      </p:sp>
    </p:spTree>
    <p:extLst>
      <p:ext uri="{BB962C8B-B14F-4D97-AF65-F5344CB8AC3E}">
        <p14:creationId xmlns:p14="http://schemas.microsoft.com/office/powerpoint/2010/main" val="885667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BE" dirty="0" smtClean="0"/>
              <a:t>En présentant</a:t>
            </a:r>
            <a:r>
              <a:rPr lang="fr-BE" baseline="0" dirty="0" smtClean="0"/>
              <a:t> son document de travail </a:t>
            </a:r>
            <a:r>
              <a:rPr lang="fr-BE" baseline="0" dirty="0" err="1" smtClean="0"/>
              <a:t>Equinet</a:t>
            </a:r>
            <a:r>
              <a:rPr lang="fr-BE" baseline="0" dirty="0" smtClean="0"/>
              <a:t> veut poursuivre la réflexion, la discussion, le débat avec les organes de promotion de l’égalité, avec nos </a:t>
            </a:r>
            <a:r>
              <a:rPr lang="fr-BE" baseline="0" dirty="0" err="1" smtClean="0"/>
              <a:t>stakeholders</a:t>
            </a:r>
            <a:r>
              <a:rPr lang="fr-BE" baseline="0" dirty="0" smtClean="0"/>
              <a:t> :</a:t>
            </a:r>
          </a:p>
          <a:p>
            <a:pPr marL="171450" indent="-171450">
              <a:buFont typeface="Arial" panose="020B0604020202020204" pitchFamily="34" charset="0"/>
              <a:buChar char="•"/>
            </a:pPr>
            <a:r>
              <a:rPr lang="fr-BE" baseline="0" dirty="0" smtClean="0"/>
              <a:t>La commission européenne</a:t>
            </a:r>
          </a:p>
          <a:p>
            <a:pPr marL="171450" indent="-171450">
              <a:buFont typeface="Arial" panose="020B0604020202020204" pitchFamily="34" charset="0"/>
              <a:buChar char="•"/>
            </a:pPr>
            <a:r>
              <a:rPr lang="fr-BE" baseline="0" dirty="0" smtClean="0"/>
              <a:t>Le parlement européen</a:t>
            </a:r>
          </a:p>
          <a:p>
            <a:pPr marL="171450" indent="-171450">
              <a:buFont typeface="Arial" panose="020B0604020202020204" pitchFamily="34" charset="0"/>
              <a:buChar char="•"/>
            </a:pPr>
            <a:r>
              <a:rPr lang="fr-BE" baseline="0" dirty="0" smtClean="0"/>
              <a:t>La FRA et l’EIGE</a:t>
            </a:r>
          </a:p>
          <a:p>
            <a:pPr marL="171450" marR="0" indent="-171450" algn="l" defTabSz="914400" rtl="0" eaLnBrk="0" fontAlgn="base" latinLnBrk="0" hangingPunct="0">
              <a:lnSpc>
                <a:spcPct val="100000"/>
              </a:lnSpc>
              <a:spcBef>
                <a:spcPct val="30000"/>
              </a:spcBef>
              <a:spcAft>
                <a:spcPct val="0"/>
              </a:spcAft>
              <a:buClrTx/>
              <a:buSzTx/>
              <a:buFont typeface="Arial" panose="020B0604020202020204" pitchFamily="34" charset="0"/>
              <a:buChar char="•"/>
              <a:tabLst/>
              <a:defRPr/>
            </a:pPr>
            <a:r>
              <a:rPr lang="fr-BE" baseline="0" dirty="0" smtClean="0"/>
              <a:t>L’ombudsman européen</a:t>
            </a:r>
          </a:p>
          <a:p>
            <a:pPr marL="171450" indent="-171450">
              <a:buFont typeface="Arial" panose="020B0604020202020204" pitchFamily="34" charset="0"/>
              <a:buChar char="•"/>
            </a:pPr>
            <a:r>
              <a:rPr lang="fr-BE" baseline="0" dirty="0" smtClean="0"/>
              <a:t>Le Conseil de l’Europe et l’ECRI</a:t>
            </a:r>
          </a:p>
          <a:p>
            <a:pPr marL="171450" indent="-171450">
              <a:buFont typeface="Arial" panose="020B0604020202020204" pitchFamily="34" charset="0"/>
              <a:buChar char="•"/>
            </a:pPr>
            <a:r>
              <a:rPr lang="fr-BE" baseline="0" dirty="0" smtClean="0"/>
              <a:t>Le haut commissariat aux droits de l’Homme</a:t>
            </a:r>
          </a:p>
          <a:p>
            <a:pPr marL="171450" indent="-171450">
              <a:buFont typeface="Arial" panose="020B0604020202020204" pitchFamily="34" charset="0"/>
              <a:buChar char="•"/>
            </a:pPr>
            <a:r>
              <a:rPr lang="fr-BE" baseline="0" dirty="0" smtClean="0"/>
              <a:t>La société civile</a:t>
            </a:r>
          </a:p>
          <a:p>
            <a:pPr marL="171450" indent="-171450">
              <a:buFont typeface="Arial" panose="020B0604020202020204" pitchFamily="34" charset="0"/>
              <a:buChar char="•"/>
            </a:pPr>
            <a:r>
              <a:rPr lang="fr-BE" baseline="0" dirty="0" smtClean="0"/>
              <a:t>Les partenaires sociaux</a:t>
            </a:r>
          </a:p>
          <a:p>
            <a:pPr marL="171450" indent="-171450">
              <a:buFont typeface="Arial" panose="020B0604020202020204" pitchFamily="34" charset="0"/>
              <a:buChar char="•"/>
            </a:pPr>
            <a:r>
              <a:rPr lang="fr-BE" baseline="0" dirty="0" smtClean="0"/>
              <a:t>Les académiques</a:t>
            </a:r>
          </a:p>
          <a:p>
            <a:pPr marL="171450" indent="-171450">
              <a:buFont typeface="Arial" panose="020B0604020202020204" pitchFamily="34" charset="0"/>
              <a:buChar char="•"/>
            </a:pPr>
            <a:r>
              <a:rPr lang="fr-BE" baseline="0" dirty="0" smtClean="0"/>
              <a:t>…</a:t>
            </a:r>
          </a:p>
        </p:txBody>
      </p:sp>
      <p:sp>
        <p:nvSpPr>
          <p:cNvPr id="4" name="Espace réservé du numéro de diapositive 3"/>
          <p:cNvSpPr>
            <a:spLocks noGrp="1"/>
          </p:cNvSpPr>
          <p:nvPr>
            <p:ph type="sldNum" sz="quarter" idx="10"/>
          </p:nvPr>
        </p:nvSpPr>
        <p:spPr/>
        <p:txBody>
          <a:bodyPr/>
          <a:lstStyle/>
          <a:p>
            <a:fld id="{705D7CF0-8488-466C-8172-7BBE674D849A}" type="slidenum">
              <a:rPr lang="en-US" altLang="en-US" smtClean="0"/>
              <a:pPr/>
              <a:t>8</a:t>
            </a:fld>
            <a:endParaRPr lang="en-US" altLang="en-US"/>
          </a:p>
        </p:txBody>
      </p:sp>
    </p:spTree>
    <p:extLst>
      <p:ext uri="{BB962C8B-B14F-4D97-AF65-F5344CB8AC3E}">
        <p14:creationId xmlns:p14="http://schemas.microsoft.com/office/powerpoint/2010/main" val="2870732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106148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079074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2843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solidFill>
                  <a:prstClr val="black"/>
                </a:solidFill>
              </a:rPr>
              <a:pPr/>
              <a:t>‹N°›</a:t>
            </a:fld>
            <a:endParaRPr lang="en-US">
              <a:solidFill>
                <a:prstClr val="black"/>
              </a:solidFill>
            </a:endParaRPr>
          </a:p>
        </p:txBody>
      </p:sp>
    </p:spTree>
    <p:extLst>
      <p:ext uri="{BB962C8B-B14F-4D97-AF65-F5344CB8AC3E}">
        <p14:creationId xmlns:p14="http://schemas.microsoft.com/office/powerpoint/2010/main" val="267210152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14496289"/>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96113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solidFill>
                  <a:prstClr val="black"/>
                </a:solidFill>
              </a:rPr>
              <a:pPr/>
              <a:t>‹N°›</a:t>
            </a:fld>
            <a:endParaRPr lang="en-US">
              <a:solidFill>
                <a:prstClr val="black"/>
              </a:solidFill>
            </a:endParaRPr>
          </a:p>
        </p:txBody>
      </p:sp>
    </p:spTree>
    <p:extLst>
      <p:ext uri="{BB962C8B-B14F-4D97-AF65-F5344CB8AC3E}">
        <p14:creationId xmlns:p14="http://schemas.microsoft.com/office/powerpoint/2010/main" val="13865908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4496980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52856942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solidFill>
                  <a:prstClr val="black"/>
                </a:solidFill>
              </a:rPr>
              <a:pPr/>
              <a:t>‹N°›</a:t>
            </a:fld>
            <a:endParaRPr lang="en-US">
              <a:solidFill>
                <a:prstClr val="black"/>
              </a:solidFill>
            </a:endParaRPr>
          </a:p>
        </p:txBody>
      </p:sp>
    </p:spTree>
    <p:extLst>
      <p:ext uri="{BB962C8B-B14F-4D97-AF65-F5344CB8AC3E}">
        <p14:creationId xmlns:p14="http://schemas.microsoft.com/office/powerpoint/2010/main" val="18504145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4924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393960727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53067926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solidFill>
                  <a:prstClr val="black"/>
                </a:solidFill>
              </a:rPr>
              <a:pPr/>
              <a:t>‹N°›</a:t>
            </a:fld>
            <a:endParaRPr lang="en-US">
              <a:solidFill>
                <a:prstClr val="black"/>
              </a:solidFill>
            </a:endParaRPr>
          </a:p>
        </p:txBody>
      </p:sp>
    </p:spTree>
    <p:extLst>
      <p:ext uri="{BB962C8B-B14F-4D97-AF65-F5344CB8AC3E}">
        <p14:creationId xmlns:p14="http://schemas.microsoft.com/office/powerpoint/2010/main" val="190463500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888670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004428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a:solidFill>
                <a:prstClr val="black"/>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solidFill>
                <a:prstClr val="black"/>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B6F15528-21DE-4FAA-801E-634DDDAF4B2B}" type="slidenum">
              <a:rPr lang="en-US" smtClean="0">
                <a:solidFill>
                  <a:prstClr val="black"/>
                </a:solidFill>
              </a:rPr>
              <a:pPr/>
              <a:t>‹N°›</a:t>
            </a:fld>
            <a:endParaRPr lang="en-US">
              <a:solidFill>
                <a:prstClr val="black"/>
              </a:solidFill>
            </a:endParaRPr>
          </a:p>
        </p:txBody>
      </p:sp>
    </p:spTree>
    <p:extLst>
      <p:ext uri="{BB962C8B-B14F-4D97-AF65-F5344CB8AC3E}">
        <p14:creationId xmlns:p14="http://schemas.microsoft.com/office/powerpoint/2010/main" val="1045900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a:solidFill>
                  <a:schemeClr val="tx1"/>
                </a:solidFill>
              </a:defRPr>
            </a:lvl1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fld id="{7E672240-72A5-437E-8A85-0E5B40DE4EE5}" type="datetimeFigureOut">
              <a:rPr lang="en-GB" smtClean="0"/>
              <a:t>16/06/2016</a:t>
            </a:fld>
            <a:endParaRPr lang="en-GB"/>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fld id="{C8C3CAD0-B0B1-4FCC-B8FE-4D31762840E3}" type="slidenum">
              <a:rPr lang="en-GB" smtClean="0"/>
              <a:t>‹N°›</a:t>
            </a:fld>
            <a:endParaRPr lang="en-GB"/>
          </a:p>
        </p:txBody>
      </p:sp>
    </p:spTree>
    <p:extLst>
      <p:ext uri="{BB962C8B-B14F-4D97-AF65-F5344CB8AC3E}">
        <p14:creationId xmlns:p14="http://schemas.microsoft.com/office/powerpoint/2010/main" val="130187823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8803302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Equinet 20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365197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664470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Equinet 2015">
    <p:spTree>
      <p:nvGrpSpPr>
        <p:cNvPr id="1" name=""/>
        <p:cNvGrpSpPr/>
        <p:nvPr/>
      </p:nvGrpSpPr>
      <p:grpSpPr>
        <a:xfrm>
          <a:off x="0" y="0"/>
          <a:ext cx="0" cy="0"/>
          <a:chOff x="0" y="0"/>
          <a:chExt cx="0" cy="0"/>
        </a:xfrm>
      </p:grpSpPr>
    </p:spTree>
    <p:extLst>
      <p:ext uri="{BB962C8B-B14F-4D97-AF65-F5344CB8AC3E}">
        <p14:creationId xmlns:p14="http://schemas.microsoft.com/office/powerpoint/2010/main" val="1612151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61454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103249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7.xml"/><Relationship Id="rId1" Type="http://schemas.openxmlformats.org/officeDocument/2006/relationships/slideLayout" Target="../slideLayouts/slideLayout6.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9.xml"/><Relationship Id="rId1" Type="http://schemas.openxmlformats.org/officeDocument/2006/relationships/slideLayout" Target="../slideLayouts/slideLayout8.xml"/><Relationship Id="rId5" Type="http://schemas.openxmlformats.org/officeDocument/2006/relationships/image" Target="../media/image2.jpeg"/><Relationship Id="rId4" Type="http://schemas.openxmlformats.org/officeDocument/2006/relationships/image" Target="../media/image1.jpeg"/></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8.xml"/></Relationships>
</file>

<file path=ppt/slideMasters/_rels/slideMaster9.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967445"/>
            <a:chOff x="6908800" y="368300"/>
            <a:chExt cx="1970870" cy="967445"/>
          </a:xfrm>
        </p:grpSpPr>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507831"/>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900" dirty="0" smtClean="0">
                  <a:solidFill>
                    <a:prstClr val="black"/>
                  </a:solidFill>
                  <a:cs typeface="Arial" panose="020B0604020202020204" pitchFamily="34" charset="0"/>
                </a:rPr>
                <a:t>Co-funded by the Rights, Equality and Citizenship Programme of the European Union</a:t>
              </a: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5328943"/>
      </p:ext>
    </p:extLst>
  </p:cSld>
  <p:clrMap bg1="lt1" tx1="dk1" bg2="lt2" tx2="dk2" accent1="accent1" accent2="accent2" accent3="accent3" accent4="accent4" accent5="accent5" accent6="accent6" hlink="hlink" folHlink="folHlink"/>
  <p:sldLayoutIdLst>
    <p:sldLayoutId id="2147483812" r:id="rId1"/>
    <p:sldLayoutId id="2147483805" r:id="rId2"/>
    <p:sldLayoutId id="2147483850" r:id="rId3"/>
  </p:sldLayoutIdLst>
  <p:timing>
    <p:tnLst>
      <p:par>
        <p:cTn id="1" dur="indefinite" restart="never" nodeType="tmRoot"/>
      </p:par>
    </p:tnLst>
  </p:timing>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967445"/>
            <a:chOff x="6908800" y="368300"/>
            <a:chExt cx="1970870" cy="967445"/>
          </a:xfrm>
        </p:grpSpPr>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507831"/>
            </a:xfrm>
            <a:prstGeom prst="rect">
              <a:avLst/>
            </a:prstGeom>
            <a:noFill/>
          </p:spPr>
          <p:txBody>
            <a:bodyPr wrap="square" rtlCol="0">
              <a:spAutoFit/>
            </a:bodyPr>
            <a:lstStyle/>
            <a:p>
              <a:pPr algn="ctr" eaLnBrk="1" fontAlgn="auto" hangingPunct="1">
                <a:spcBef>
                  <a:spcPts val="0"/>
                </a:spcBef>
                <a:spcAft>
                  <a:spcPts val="0"/>
                </a:spcAft>
              </a:pPr>
              <a:r>
                <a:rPr lang="en-GB" sz="900" dirty="0">
                  <a:solidFill>
                    <a:prstClr val="black"/>
                  </a:solidFill>
                  <a:cs typeface="Arial" panose="020B0604020202020204" pitchFamily="34" charset="0"/>
                </a:rPr>
                <a:t>Co-funded </a:t>
              </a:r>
              <a:r>
                <a:rPr lang="en-GB" sz="900" dirty="0" smtClean="0">
                  <a:solidFill>
                    <a:prstClr val="black"/>
                  </a:solidFill>
                  <a:cs typeface="Arial" panose="020B0604020202020204" pitchFamily="34" charset="0"/>
                </a:rPr>
                <a:t>by the Rights, Equality and Citizenship Programme of the European Union</a:t>
              </a:r>
              <a:endParaRPr lang="en-GB" sz="900" dirty="0">
                <a:solidFill>
                  <a:prstClr val="black"/>
                </a:solidFill>
                <a:cs typeface="Arial" panose="020B0604020202020204" pitchFamily="34" charset="0"/>
              </a:endParaRP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0880977"/>
      </p:ext>
    </p:extLst>
  </p:cSld>
  <p:clrMap bg1="lt1" tx1="dk1" bg2="lt2" tx2="dk2" accent1="accent1" accent2="accent2" accent3="accent3" accent4="accent4" accent5="accent5" accent6="accent6" hlink="hlink" folHlink="folHlink"/>
  <p:sldLayoutIdLst>
    <p:sldLayoutId id="2147483814" r:id="rId1"/>
    <p:sldLayoutId id="2147483815" r:id="rId2"/>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967445"/>
            <a:chOff x="6908800" y="368300"/>
            <a:chExt cx="1970870" cy="967445"/>
          </a:xfrm>
        </p:grpSpPr>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507831"/>
            </a:xfrm>
            <a:prstGeom prst="rect">
              <a:avLst/>
            </a:prstGeom>
            <a:noFill/>
          </p:spPr>
          <p:txBody>
            <a:bodyPr wrap="square" rtlCol="0">
              <a:spAutoFit/>
            </a:bodyPr>
            <a:lstStyle/>
            <a:p>
              <a:pPr algn="ctr" eaLnBrk="1" fontAlgn="auto" hangingPunct="1">
                <a:spcBef>
                  <a:spcPts val="0"/>
                </a:spcBef>
                <a:spcAft>
                  <a:spcPts val="0"/>
                </a:spcAft>
              </a:pPr>
              <a:r>
                <a:rPr lang="en-GB" sz="900" dirty="0">
                  <a:solidFill>
                    <a:prstClr val="black"/>
                  </a:solidFill>
                  <a:cs typeface="Arial" panose="020B0604020202020204" pitchFamily="34" charset="0"/>
                </a:rPr>
                <a:t>Co-funded </a:t>
              </a:r>
              <a:r>
                <a:rPr lang="en-GB" sz="900" dirty="0" smtClean="0">
                  <a:solidFill>
                    <a:prstClr val="black"/>
                  </a:solidFill>
                  <a:cs typeface="Arial" panose="020B0604020202020204" pitchFamily="34" charset="0"/>
                </a:rPr>
                <a:t>by the Rights, Equality and Citizenship Programme of the European Union</a:t>
              </a:r>
              <a:endParaRPr lang="en-GB" sz="900" dirty="0">
                <a:solidFill>
                  <a:prstClr val="black"/>
                </a:solidFill>
                <a:cs typeface="Arial" panose="020B0604020202020204" pitchFamily="34" charset="0"/>
              </a:endParaRP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6975875"/>
      </p:ext>
    </p:extLst>
  </p:cSld>
  <p:clrMap bg1="lt1" tx1="dk1" bg2="lt2" tx2="dk2" accent1="accent1" accent2="accent2" accent3="accent3" accent4="accent4" accent5="accent5" accent6="accent6" hlink="hlink" folHlink="folHlink"/>
  <p:sldLayoutIdLst>
    <p:sldLayoutId id="2147483818" r:id="rId1"/>
    <p:sldLayoutId id="2147483819" r:id="rId2"/>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967445"/>
            <a:chOff x="6908800" y="368300"/>
            <a:chExt cx="1970870" cy="967445"/>
          </a:xfrm>
        </p:grpSpPr>
        <p:pic>
          <p:nvPicPr>
            <p:cNvPr id="9" name="Picture 8"/>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507831"/>
            </a:xfrm>
            <a:prstGeom prst="rect">
              <a:avLst/>
            </a:prstGeom>
            <a:noFill/>
          </p:spPr>
          <p:txBody>
            <a:bodyPr wrap="square" rtlCol="0">
              <a:spAutoFit/>
            </a:bodyPr>
            <a:lstStyle/>
            <a:p>
              <a:pPr algn="ctr" eaLnBrk="1" fontAlgn="auto" hangingPunct="1">
                <a:spcBef>
                  <a:spcPts val="0"/>
                </a:spcBef>
                <a:spcAft>
                  <a:spcPts val="0"/>
                </a:spcAft>
              </a:pPr>
              <a:r>
                <a:rPr lang="en-GB" sz="900" dirty="0" smtClean="0">
                  <a:solidFill>
                    <a:prstClr val="black"/>
                  </a:solidFill>
                  <a:cs typeface="Arial" panose="020B0604020202020204" pitchFamily="34" charset="0"/>
                </a:rPr>
                <a:t>Co-funded by the Rights, Equality and Citizenship Programme of the European Union</a:t>
              </a:r>
              <a:endParaRPr lang="en-GB" sz="900" dirty="0">
                <a:solidFill>
                  <a:prstClr val="black"/>
                </a:solidFill>
                <a:cs typeface="Arial" panose="020B0604020202020204" pitchFamily="34" charset="0"/>
              </a:endParaRP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03997078"/>
      </p:ext>
    </p:extLst>
  </p:cSld>
  <p:clrMap bg1="lt1" tx1="dk1" bg2="lt2" tx2="dk2" accent1="accent1" accent2="accent2" accent3="accent3" accent4="accent4" accent5="accent5" accent6="accent6" hlink="hlink" folHlink="folHlink"/>
  <p:sldLayoutIdLst>
    <p:sldLayoutId id="2147483822" r:id="rId1"/>
    <p:sldLayoutId id="2147483823" r:id="rId2"/>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967445"/>
            <a:chOff x="6908800" y="368300"/>
            <a:chExt cx="1970870" cy="967445"/>
          </a:xfrm>
        </p:grpSpPr>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507831"/>
            </a:xfrm>
            <a:prstGeom prst="rect">
              <a:avLst/>
            </a:prstGeom>
            <a:noFill/>
          </p:spPr>
          <p:txBody>
            <a:bodyPr wrap="square" rtlCol="0">
              <a:spAutoFit/>
            </a:bodyPr>
            <a:lstStyle/>
            <a:p>
              <a:pPr algn="ctr" eaLnBrk="1" fontAlgn="auto" hangingPunct="1">
                <a:spcBef>
                  <a:spcPts val="0"/>
                </a:spcBef>
                <a:spcAft>
                  <a:spcPts val="0"/>
                </a:spcAft>
              </a:pPr>
              <a:r>
                <a:rPr lang="en-GB" sz="900" dirty="0" smtClean="0">
                  <a:solidFill>
                    <a:prstClr val="black"/>
                  </a:solidFill>
                  <a:cs typeface="Arial" panose="020B0604020202020204" pitchFamily="34" charset="0"/>
                </a:rPr>
                <a:t>Co-funded by the Rights, Equality and Citizenship Programme of the European Union</a:t>
              </a:r>
              <a:endParaRPr lang="en-GB" sz="900" dirty="0">
                <a:solidFill>
                  <a:prstClr val="black"/>
                </a:solidFill>
                <a:cs typeface="Arial" panose="020B0604020202020204" pitchFamily="34" charset="0"/>
              </a:endParaRP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6234345"/>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967445"/>
            <a:chOff x="6908800" y="368300"/>
            <a:chExt cx="1970870" cy="967445"/>
          </a:xfrm>
        </p:grpSpPr>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507831"/>
            </a:xfrm>
            <a:prstGeom prst="rect">
              <a:avLst/>
            </a:prstGeom>
            <a:noFill/>
          </p:spPr>
          <p:txBody>
            <a:bodyPr wrap="square" rtlCol="0">
              <a:spAutoFit/>
            </a:bodyPr>
            <a:lstStyle/>
            <a:p>
              <a:pPr algn="ctr" eaLnBrk="1" fontAlgn="auto" hangingPunct="1">
                <a:spcBef>
                  <a:spcPts val="0"/>
                </a:spcBef>
                <a:spcAft>
                  <a:spcPts val="0"/>
                </a:spcAft>
              </a:pPr>
              <a:r>
                <a:rPr lang="en-GB" sz="900" dirty="0" smtClean="0">
                  <a:solidFill>
                    <a:prstClr val="black"/>
                  </a:solidFill>
                  <a:cs typeface="Arial" panose="020B0604020202020204" pitchFamily="34" charset="0"/>
                </a:rPr>
                <a:t>Co-funded by the Rights, Equality and Citizenship Programme of the European Union</a:t>
              </a:r>
              <a:endParaRPr lang="en-GB" sz="900" dirty="0">
                <a:solidFill>
                  <a:prstClr val="black"/>
                </a:solidFill>
                <a:cs typeface="Arial" panose="020B0604020202020204" pitchFamily="34" charset="0"/>
              </a:endParaRP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4189173"/>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828946"/>
            <a:chOff x="6908800" y="368300"/>
            <a:chExt cx="1970870" cy="828946"/>
          </a:xfrm>
        </p:grpSpPr>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369332"/>
            </a:xfrm>
            <a:prstGeom prst="rect">
              <a:avLst/>
            </a:prstGeom>
            <a:noFill/>
          </p:spPr>
          <p:txBody>
            <a:bodyPr wrap="square" rtlCol="0">
              <a:spAutoFit/>
            </a:bodyPr>
            <a:lstStyle/>
            <a:p>
              <a:pPr algn="ctr" eaLnBrk="1" fontAlgn="auto" hangingPunct="1">
                <a:spcBef>
                  <a:spcPts val="0"/>
                </a:spcBef>
                <a:spcAft>
                  <a:spcPts val="0"/>
                </a:spcAft>
              </a:pPr>
              <a:r>
                <a:rPr lang="en-GB" sz="900" dirty="0">
                  <a:solidFill>
                    <a:prstClr val="black"/>
                  </a:solidFill>
                  <a:cs typeface="Arial" panose="020B0604020202020204" pitchFamily="34" charset="0"/>
                </a:rPr>
                <a:t>Co-funded by the </a:t>
              </a:r>
              <a:r>
                <a:rPr lang="x-none" sz="900" dirty="0">
                  <a:solidFill>
                    <a:prstClr val="black"/>
                  </a:solidFill>
                  <a:cs typeface="Arial" panose="020B0604020202020204" pitchFamily="34" charset="0"/>
                </a:rPr>
                <a:t>PROGRESS</a:t>
              </a:r>
              <a:r>
                <a:rPr lang="en-GB" sz="900" dirty="0">
                  <a:solidFill>
                    <a:prstClr val="black"/>
                  </a:solidFill>
                  <a:cs typeface="Arial" panose="020B0604020202020204" pitchFamily="34" charset="0"/>
                </a:rPr>
                <a:t> Programme of the European Union</a:t>
              </a: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3102553"/>
      </p:ext>
    </p:extLst>
  </p:cSld>
  <p:clrMap bg1="lt1" tx1="dk1" bg2="lt2" tx2="dk2" accent1="accent1" accent2="accent2" accent3="accent3" accent4="accent4" accent5="accent5" accent6="accent6" hlink="hlink" folHlink="folHlink"/>
  <p:sldLayoutIdLst>
    <p:sldLayoutId id="2147483837" r:id="rId1"/>
    <p:sldLayoutId id="2147483838" r:id="rId2"/>
    <p:sldLayoutId id="2147483839" r:id="rId3"/>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967445"/>
            <a:chOff x="6908800" y="368300"/>
            <a:chExt cx="1970870" cy="967445"/>
          </a:xfrm>
        </p:grpSpPr>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507831"/>
            </a:xfrm>
            <a:prstGeom prst="rect">
              <a:avLst/>
            </a:prstGeom>
            <a:noFill/>
          </p:spPr>
          <p:txBody>
            <a:bodyPr wrap="square" rtlCol="0">
              <a:spAutoFit/>
            </a:bodyPr>
            <a:lstStyle/>
            <a:p>
              <a:pPr algn="ctr" eaLnBrk="1" fontAlgn="auto" hangingPunct="1">
                <a:spcBef>
                  <a:spcPts val="0"/>
                </a:spcBef>
                <a:spcAft>
                  <a:spcPts val="0"/>
                </a:spcAft>
              </a:pPr>
              <a:r>
                <a:rPr lang="en-GB" sz="900" dirty="0" smtClean="0">
                  <a:solidFill>
                    <a:prstClr val="black"/>
                  </a:solidFill>
                  <a:cs typeface="Arial" panose="020B0604020202020204" pitchFamily="34" charset="0"/>
                </a:rPr>
                <a:t>Co-funded by the Rights, Equality and Citizenship Programme of the European Union</a:t>
              </a:r>
              <a:endParaRPr lang="en-GB" sz="900" dirty="0">
                <a:solidFill>
                  <a:prstClr val="black"/>
                </a:solidFill>
                <a:cs typeface="Arial" panose="020B0604020202020204" pitchFamily="34" charset="0"/>
              </a:endParaRP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163347"/>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4" r:id="rId3"/>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Equinet Letterhead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bwMode="auto">
          <a:xfrm>
            <a:off x="0" y="1"/>
            <a:ext cx="6995991" cy="1665345"/>
          </a:xfrm>
          <a:prstGeom prst="rect">
            <a:avLst/>
          </a:prstGeom>
          <a:noFill/>
        </p:spPr>
      </p:pic>
      <p:sp>
        <p:nvSpPr>
          <p:cNvPr id="2" name="Title Placeholder 1"/>
          <p:cNvSpPr>
            <a:spLocks noGrp="1"/>
          </p:cNvSpPr>
          <p:nvPr>
            <p:ph type="title"/>
          </p:nvPr>
        </p:nvSpPr>
        <p:spPr>
          <a:xfrm>
            <a:off x="628650" y="1733745"/>
            <a:ext cx="7886700" cy="525172"/>
          </a:xfrm>
          <a:prstGeom prst="rect">
            <a:avLst/>
          </a:prstGeom>
        </p:spPr>
        <p:txBody>
          <a:bodyPr vert="horz" lIns="91440" tIns="45720" rIns="91440" bIns="45720" rtlCol="0" anchor="ctr">
            <a:normAutofit/>
          </a:bodyPr>
          <a:lstStyle/>
          <a:p>
            <a:r>
              <a:rPr lang="en-US" dirty="0" smtClean="0"/>
              <a:t>Title</a:t>
            </a:r>
            <a:endParaRPr lang="en-GB" dirty="0"/>
          </a:p>
        </p:txBody>
      </p:sp>
      <p:sp>
        <p:nvSpPr>
          <p:cNvPr id="3" name="Text Placeholder 2"/>
          <p:cNvSpPr>
            <a:spLocks noGrp="1"/>
          </p:cNvSpPr>
          <p:nvPr>
            <p:ph type="body" idx="1"/>
          </p:nvPr>
        </p:nvSpPr>
        <p:spPr>
          <a:xfrm>
            <a:off x="628650" y="2344057"/>
            <a:ext cx="7886700" cy="3989366"/>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grpSp>
        <p:nvGrpSpPr>
          <p:cNvPr id="5" name="Group 4"/>
          <p:cNvGrpSpPr/>
          <p:nvPr userDrawn="1"/>
        </p:nvGrpSpPr>
        <p:grpSpPr>
          <a:xfrm>
            <a:off x="7118361" y="418200"/>
            <a:ext cx="1970870" cy="828946"/>
            <a:chOff x="6908800" y="368300"/>
            <a:chExt cx="1970870" cy="828946"/>
          </a:xfrm>
        </p:grpSpPr>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7601366" y="368300"/>
              <a:ext cx="580249" cy="385674"/>
            </a:xfrm>
            <a:prstGeom prst="rect">
              <a:avLst/>
            </a:prstGeom>
          </p:spPr>
        </p:pic>
        <p:sp>
          <p:nvSpPr>
            <p:cNvPr id="10" name="TextBox 9"/>
            <p:cNvSpPr txBox="1"/>
            <p:nvPr userDrawn="1"/>
          </p:nvSpPr>
          <p:spPr>
            <a:xfrm>
              <a:off x="6908800" y="827914"/>
              <a:ext cx="1970870" cy="369332"/>
            </a:xfrm>
            <a:prstGeom prst="rect">
              <a:avLst/>
            </a:prstGeom>
            <a:noFill/>
          </p:spPr>
          <p:txBody>
            <a:bodyPr wrap="square" rtlCol="0">
              <a:spAutoFit/>
            </a:bodyPr>
            <a:lstStyle/>
            <a:p>
              <a:pPr algn="ctr" eaLnBrk="1" fontAlgn="auto" hangingPunct="1">
                <a:spcBef>
                  <a:spcPts val="0"/>
                </a:spcBef>
                <a:spcAft>
                  <a:spcPts val="0"/>
                </a:spcAft>
              </a:pPr>
              <a:r>
                <a:rPr lang="en-GB" sz="900" dirty="0">
                  <a:solidFill>
                    <a:prstClr val="black"/>
                  </a:solidFill>
                  <a:cs typeface="Arial" panose="020B0604020202020204" pitchFamily="34" charset="0"/>
                </a:rPr>
                <a:t>Co-funded by the </a:t>
              </a:r>
              <a:r>
                <a:rPr lang="x-none" sz="900" dirty="0">
                  <a:solidFill>
                    <a:prstClr val="black"/>
                  </a:solidFill>
                  <a:cs typeface="Arial" panose="020B0604020202020204" pitchFamily="34" charset="0"/>
                </a:rPr>
                <a:t>PROGRESS</a:t>
              </a:r>
              <a:r>
                <a:rPr lang="en-GB" sz="900" dirty="0">
                  <a:solidFill>
                    <a:prstClr val="black"/>
                  </a:solidFill>
                  <a:cs typeface="Arial" panose="020B0604020202020204" pitchFamily="34" charset="0"/>
                </a:rPr>
                <a:t> Programme of the European Union</a:t>
              </a:r>
            </a:p>
          </p:txBody>
        </p:sp>
      </p:grpSp>
      <p:cxnSp>
        <p:nvCxnSpPr>
          <p:cNvPr id="14" name="Straight Connector 13"/>
          <p:cNvCxnSpPr/>
          <p:nvPr userDrawn="1"/>
        </p:nvCxnSpPr>
        <p:spPr>
          <a:xfrm>
            <a:off x="7077880" y="172771"/>
            <a:ext cx="0" cy="131980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2757593"/>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9" r:id="rId3"/>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2800" b="0" kern="1200">
          <a:solidFill>
            <a:srgbClr val="0069AA"/>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www.equineteurope.org/" TargetMode="External"/><Relationship Id="rId2" Type="http://schemas.openxmlformats.org/officeDocument/2006/relationships/hyperlink" Target="mailto:info@equineteurope.org" TargetMode="External"/><Relationship Id="rId1" Type="http://schemas.openxmlformats.org/officeDocument/2006/relationships/slideLayout" Target="../slideLayouts/slideLayout3.xml"/><Relationship Id="rId5" Type="http://schemas.openxmlformats.org/officeDocument/2006/relationships/image" Target="../media/image17.jpeg"/><Relationship Id="rId4"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idx="4294967295"/>
          </p:nvPr>
        </p:nvSpPr>
        <p:spPr>
          <a:xfrm>
            <a:off x="359532" y="2096852"/>
            <a:ext cx="8424936" cy="2340260"/>
          </a:xfrm>
        </p:spPr>
        <p:txBody>
          <a:bodyPr>
            <a:normAutofit/>
          </a:bodyPr>
          <a:lstStyle/>
          <a:p>
            <a:pPr algn="ctr" eaLnBrk="1" hangingPunct="1"/>
            <a:r>
              <a:rPr lang="fr-BE" altLang="fr-FR" sz="4400" b="1" dirty="0" smtClean="0"/>
              <a:t>Développer des standards </a:t>
            </a:r>
            <a:r>
              <a:rPr lang="fr-BE" altLang="fr-FR" sz="4400" b="1" smtClean="0"/>
              <a:t>pour les organes </a:t>
            </a:r>
            <a:r>
              <a:rPr lang="fr-BE" altLang="fr-FR" sz="4400" b="1" dirty="0" smtClean="0"/>
              <a:t>de promotion de l’égalité</a:t>
            </a:r>
            <a:endParaRPr lang="en-US" altLang="fr-FR" sz="3600" dirty="0" smtClean="0">
              <a:solidFill>
                <a:schemeClr val="accent2"/>
              </a:solidFill>
            </a:endParaRPr>
          </a:p>
        </p:txBody>
      </p:sp>
      <p:sp>
        <p:nvSpPr>
          <p:cNvPr id="2" name="TextBox 1"/>
          <p:cNvSpPr txBox="1"/>
          <p:nvPr/>
        </p:nvSpPr>
        <p:spPr>
          <a:xfrm>
            <a:off x="1187624" y="4797152"/>
            <a:ext cx="7200800" cy="2277547"/>
          </a:xfrm>
          <a:prstGeom prst="rect">
            <a:avLst/>
          </a:prstGeom>
          <a:noFill/>
        </p:spPr>
        <p:txBody>
          <a:bodyPr wrap="square" rtlCol="0">
            <a:spAutoFit/>
          </a:bodyPr>
          <a:lstStyle/>
          <a:p>
            <a:r>
              <a:rPr lang="en-US" altLang="fr-FR" sz="2000" b="1" dirty="0">
                <a:solidFill>
                  <a:srgbClr val="0069AA"/>
                </a:solidFill>
                <a:latin typeface="Arial" charset="0"/>
                <a:ea typeface="+mj-ea"/>
                <a:cs typeface="Arial" charset="0"/>
              </a:rPr>
              <a:t>Strengthening the effectiveness of European Equal Treatment Legislation </a:t>
            </a:r>
            <a:r>
              <a:rPr lang="fr-BE" altLang="fr-FR" sz="3600" b="1" dirty="0">
                <a:solidFill>
                  <a:srgbClr val="0069AA"/>
                </a:solidFill>
                <a:latin typeface="Arial" charset="0"/>
                <a:ea typeface="+mj-ea"/>
                <a:cs typeface="Arial" charset="0"/>
              </a:rPr>
              <a:t/>
            </a:r>
            <a:br>
              <a:rPr lang="fr-BE" altLang="fr-FR" sz="3600" b="1" dirty="0">
                <a:solidFill>
                  <a:srgbClr val="0069AA"/>
                </a:solidFill>
                <a:latin typeface="Arial" charset="0"/>
                <a:ea typeface="+mj-ea"/>
                <a:cs typeface="Arial" charset="0"/>
              </a:rPr>
            </a:br>
            <a:endParaRPr lang="fr-BE" altLang="fr-FR" sz="3600" b="1" dirty="0" smtClean="0">
              <a:solidFill>
                <a:srgbClr val="0069AA"/>
              </a:solidFill>
              <a:latin typeface="Arial" charset="0"/>
              <a:ea typeface="+mj-ea"/>
              <a:cs typeface="Arial" charset="0"/>
            </a:endParaRPr>
          </a:p>
          <a:p>
            <a:r>
              <a:rPr lang="en-US" altLang="fr-FR" sz="1600" dirty="0" smtClean="0">
                <a:solidFill>
                  <a:srgbClr val="0069AA"/>
                </a:solidFill>
                <a:latin typeface="Arial" charset="0"/>
                <a:ea typeface="+mj-ea"/>
                <a:cs typeface="Arial" charset="0"/>
              </a:rPr>
              <a:t>Patrick Charlier</a:t>
            </a:r>
            <a:r>
              <a:rPr lang="en-US" altLang="fr-FR" sz="1600" dirty="0">
                <a:solidFill>
                  <a:srgbClr val="0069AA"/>
                </a:solidFill>
                <a:latin typeface="Arial" charset="0"/>
                <a:ea typeface="+mj-ea"/>
                <a:cs typeface="Arial" charset="0"/>
              </a:rPr>
              <a:t/>
            </a:r>
            <a:br>
              <a:rPr lang="en-US" altLang="fr-FR" sz="1600" dirty="0">
                <a:solidFill>
                  <a:srgbClr val="0069AA"/>
                </a:solidFill>
                <a:latin typeface="Arial" charset="0"/>
                <a:ea typeface="+mj-ea"/>
                <a:cs typeface="Arial" charset="0"/>
              </a:rPr>
            </a:br>
            <a:r>
              <a:rPr lang="en-US" altLang="fr-FR" sz="1600" dirty="0" err="1" smtClean="0">
                <a:solidFill>
                  <a:srgbClr val="0069AA"/>
                </a:solidFill>
                <a:latin typeface="Arial" charset="0"/>
                <a:ea typeface="+mj-ea"/>
                <a:cs typeface="Arial" charset="0"/>
              </a:rPr>
              <a:t>Administrateur</a:t>
            </a:r>
            <a:r>
              <a:rPr lang="en-US" altLang="fr-FR" sz="1600" dirty="0">
                <a:solidFill>
                  <a:srgbClr val="0069AA"/>
                </a:solidFill>
                <a:latin typeface="Arial" charset="0"/>
                <a:ea typeface="+mj-ea"/>
                <a:cs typeface="Arial" charset="0"/>
              </a:rPr>
              <a:t/>
            </a:r>
            <a:br>
              <a:rPr lang="en-US" altLang="fr-FR" sz="1600" dirty="0">
                <a:solidFill>
                  <a:srgbClr val="0069AA"/>
                </a:solidFill>
                <a:latin typeface="Arial" charset="0"/>
                <a:ea typeface="+mj-ea"/>
                <a:cs typeface="Arial" charset="0"/>
              </a:rPr>
            </a:br>
            <a:r>
              <a:rPr lang="en-US" altLang="fr-FR" sz="1600" dirty="0" err="1">
                <a:solidFill>
                  <a:srgbClr val="0069AA"/>
                </a:solidFill>
                <a:latin typeface="Arial" charset="0"/>
                <a:ea typeface="+mj-ea"/>
                <a:cs typeface="Arial" charset="0"/>
              </a:rPr>
              <a:t>Equinet</a:t>
            </a:r>
            <a:r>
              <a:rPr lang="en-US" altLang="fr-FR" sz="1600" dirty="0">
                <a:solidFill>
                  <a:srgbClr val="0069AA"/>
                </a:solidFill>
                <a:latin typeface="Arial" charset="0"/>
                <a:ea typeface="+mj-ea"/>
                <a:cs typeface="Arial" charset="0"/>
              </a:rPr>
              <a:t> – European Network of Equality Bodies</a:t>
            </a:r>
            <a:r>
              <a:rPr lang="en-US" altLang="fr-FR" sz="3200" dirty="0">
                <a:solidFill>
                  <a:srgbClr val="0069AA"/>
                </a:solidFill>
                <a:latin typeface="Arial" charset="0"/>
                <a:ea typeface="+mj-ea"/>
                <a:cs typeface="Arial" charset="0"/>
              </a:rPr>
              <a:t/>
            </a:r>
            <a:br>
              <a:rPr lang="en-US" altLang="fr-FR" sz="3200" dirty="0">
                <a:solidFill>
                  <a:srgbClr val="0069AA"/>
                </a:solidFill>
                <a:latin typeface="Arial" charset="0"/>
                <a:ea typeface="+mj-ea"/>
                <a:cs typeface="Arial" charset="0"/>
              </a:rPr>
            </a:br>
            <a:endParaRPr lang="fr-BE"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en-GB" dirty="0"/>
          </a:p>
        </p:txBody>
      </p:sp>
      <p:pic>
        <p:nvPicPr>
          <p:cNvPr id="8" name="Picture 6" descr="http://unia.be/cache/made/files/onderhandelendeoplossingen_140_140_s_c1.pn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39552" y="1628680"/>
            <a:ext cx="2160000" cy="2160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http://unia.be/cache/made/files/rechtspraak_140_140_s_c1.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19872" y="1628680"/>
            <a:ext cx="2159998" cy="2160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10" descr="http://unia.be/cache/made/files/campagnes_140_140_s_c1.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0692" y="1628680"/>
            <a:ext cx="2159999" cy="216000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2" descr="http://unia.be/cache/made/files/vormingen_140_140_c1.p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9552" y="4365104"/>
            <a:ext cx="2159998" cy="216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4" descr="http://unia.be/cache/made/files/wetgeving_140_140_s_c1.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28184" y="4365104"/>
            <a:ext cx="2159998" cy="21600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6" descr="http://unia.be/cache/made/files/aanbevelingen_140_140_s_c1.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9872" y="4365104"/>
            <a:ext cx="2159998" cy="216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1649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heel(1)">
                                      <p:cBhvr>
                                        <p:cTn id="7" dur="20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heel(1)">
                                      <p:cBhvr>
                                        <p:cTn id="12" dur="20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heel(1)">
                                      <p:cBhvr>
                                        <p:cTn id="17" dur="20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heel(1)">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heel(1)">
                                      <p:cBhvr>
                                        <p:cTn id="27" dur="2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1"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wheel(1)">
                                      <p:cBhvr>
                                        <p:cTn id="3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pic>
        <p:nvPicPr>
          <p:cNvPr id="4" name="Espace réservé du contenu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972616" y="0"/>
            <a:ext cx="10433128" cy="6961708"/>
          </a:xfrm>
        </p:spPr>
      </p:pic>
    </p:spTree>
    <p:extLst>
      <p:ext uri="{BB962C8B-B14F-4D97-AF65-F5344CB8AC3E}">
        <p14:creationId xmlns:p14="http://schemas.microsoft.com/office/powerpoint/2010/main" val="278893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pic>
        <p:nvPicPr>
          <p:cNvPr id="4" name="Espace réservé du contenu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044624" y="-387424"/>
            <a:ext cx="10775337" cy="8551855"/>
          </a:xfrm>
        </p:spPr>
      </p:pic>
    </p:spTree>
    <p:extLst>
      <p:ext uri="{BB962C8B-B14F-4D97-AF65-F5344CB8AC3E}">
        <p14:creationId xmlns:p14="http://schemas.microsoft.com/office/powerpoint/2010/main" val="307019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pic>
        <p:nvPicPr>
          <p:cNvPr id="4" name="Espace réservé du contenu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886356" y="0"/>
            <a:ext cx="12538620" cy="6846746"/>
          </a:xfrm>
        </p:spPr>
      </p:pic>
      <p:pic>
        <p:nvPicPr>
          <p:cNvPr id="5" name="Imag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7955" y="-531440"/>
            <a:ext cx="11438547" cy="8567870"/>
          </a:xfrm>
          <a:prstGeom prst="rect">
            <a:avLst/>
          </a:prstGeom>
        </p:spPr>
      </p:pic>
      <p:pic>
        <p:nvPicPr>
          <p:cNvPr id="6" name="Imag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92696" y="-531440"/>
            <a:ext cx="12294431" cy="8269796"/>
          </a:xfrm>
          <a:prstGeom prst="rect">
            <a:avLst/>
          </a:prstGeom>
        </p:spPr>
      </p:pic>
    </p:spTree>
    <p:extLst>
      <p:ext uri="{BB962C8B-B14F-4D97-AF65-F5344CB8AC3E}">
        <p14:creationId xmlns:p14="http://schemas.microsoft.com/office/powerpoint/2010/main" val="1730483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nodeType="clickEffect">
                                  <p:stCondLst>
                                    <p:cond delay="0"/>
                                  </p:stCondLst>
                                  <p:childTnLst>
                                    <p:animEffect transition="out" filter="fade">
                                      <p:cBhvr>
                                        <p:cTn id="12" dur="500"/>
                                        <p:tgtEl>
                                          <p:spTgt spid="5"/>
                                        </p:tgtEl>
                                      </p:cBhvr>
                                    </p:animEffect>
                                    <p:set>
                                      <p:cBhvr>
                                        <p:cTn id="13" dur="1" fill="hold">
                                          <p:stCondLst>
                                            <p:cond delay="499"/>
                                          </p:stCondLst>
                                        </p:cTn>
                                        <p:tgtEl>
                                          <p:spTgt spid="5"/>
                                        </p:tgtEl>
                                        <p:attrNameLst>
                                          <p:attrName>style.visibility</p:attrName>
                                        </p:attrNameLst>
                                      </p:cBhvr>
                                      <p:to>
                                        <p:strVal val="hidden"/>
                                      </p:to>
                                    </p:set>
                                  </p:childTnLst>
                                </p:cTn>
                              </p:par>
                              <p:par>
                                <p:cTn id="14" presetID="1"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pic>
        <p:nvPicPr>
          <p:cNvPr id="102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76905" y="0"/>
            <a:ext cx="5760640" cy="66422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3828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3139194170"/>
              </p:ext>
            </p:extLst>
          </p:nvPr>
        </p:nvGraphicFramePr>
        <p:xfrm>
          <a:off x="611560" y="1700808"/>
          <a:ext cx="7903790" cy="46333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90622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BE"/>
          </a:p>
        </p:txBody>
      </p:sp>
      <p:pic>
        <p:nvPicPr>
          <p:cNvPr id="7" name="Espace réservé du contenu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0" y="2147520"/>
            <a:ext cx="9186898" cy="4710480"/>
          </a:xfrm>
        </p:spPr>
      </p:pic>
    </p:spTree>
    <p:extLst>
      <p:ext uri="{BB962C8B-B14F-4D97-AF65-F5344CB8AC3E}">
        <p14:creationId xmlns:p14="http://schemas.microsoft.com/office/powerpoint/2010/main" val="23986807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4653136"/>
            <a:ext cx="9144000" cy="2439129"/>
          </a:xfrm>
          <a:prstGeom prst="rect">
            <a:avLst/>
          </a:prstGeom>
        </p:spPr>
        <p:txBody>
          <a:bodyPr>
            <a:spAutoFit/>
          </a:bodyPr>
          <a:lstStyle/>
          <a:p>
            <a:pPr algn="ctr">
              <a:defRPr sz="1800" b="0" i="0" u="none" strike="noStrike" kern="0" cap="none" spc="0" baseline="0">
                <a:solidFill>
                  <a:srgbClr val="000000"/>
                </a:solidFill>
                <a:uFillTx/>
              </a:defRPr>
            </a:pPr>
            <a:endParaRPr lang="en-US" sz="1500" b="1" kern="0" cap="all" dirty="0">
              <a:solidFill>
                <a:srgbClr val="000000"/>
              </a:solidFill>
              <a:latin typeface="Arial" pitchFamily="34"/>
              <a:cs typeface="Arial" pitchFamily="34"/>
            </a:endParaRPr>
          </a:p>
          <a:p>
            <a:pPr marL="538160" indent="-272654" algn="just">
              <a:buSzPct val="100000"/>
              <a:buFont typeface="Arial" pitchFamily="34"/>
              <a:buChar char="•"/>
              <a:defRPr sz="1800" b="0" i="0" u="none" strike="noStrike" kern="0" cap="none" spc="0" baseline="0">
                <a:solidFill>
                  <a:srgbClr val="000000"/>
                </a:solidFill>
                <a:uFillTx/>
              </a:defRPr>
            </a:pPr>
            <a:endParaRPr lang="en-GB" sz="1350" b="1" kern="0" dirty="0">
              <a:solidFill>
                <a:srgbClr val="000000"/>
              </a:solidFill>
              <a:latin typeface="Arial" pitchFamily="34"/>
              <a:cs typeface="Arial" pitchFamily="34"/>
            </a:endParaRPr>
          </a:p>
          <a:p>
            <a:pPr marL="265506" algn="just">
              <a:buSzPct val="100000"/>
              <a:defRPr sz="1800" b="0" i="0" u="none" strike="noStrike" kern="0" cap="none" spc="0" baseline="0">
                <a:solidFill>
                  <a:srgbClr val="000000"/>
                </a:solidFill>
                <a:uFillTx/>
              </a:defRPr>
            </a:pPr>
            <a:endParaRPr lang="en-GB" sz="1600" b="1" kern="0" dirty="0">
              <a:solidFill>
                <a:srgbClr val="000000"/>
              </a:solidFill>
              <a:latin typeface="Arial" pitchFamily="34"/>
              <a:cs typeface="Arial" pitchFamily="34"/>
            </a:endParaRPr>
          </a:p>
          <a:p>
            <a:pPr algn="ctr" eaLnBrk="1" hangingPunct="1">
              <a:lnSpc>
                <a:spcPct val="90000"/>
              </a:lnSpc>
              <a:defRPr/>
            </a:pPr>
            <a:r>
              <a:rPr lang="en-GB" altLang="fr-FR" b="1" dirty="0"/>
              <a:t>EQUINET SECRETARIAT</a:t>
            </a:r>
          </a:p>
          <a:p>
            <a:pPr algn="ctr" eaLnBrk="1" hangingPunct="1">
              <a:lnSpc>
                <a:spcPct val="90000"/>
              </a:lnSpc>
              <a:defRPr/>
            </a:pPr>
            <a:r>
              <a:rPr lang="en-GB" altLang="fr-FR" dirty="0"/>
              <a:t>138 Rue Royale / </a:t>
            </a:r>
            <a:r>
              <a:rPr lang="en-GB" altLang="fr-FR" dirty="0" err="1"/>
              <a:t>Koningsstraat</a:t>
            </a:r>
            <a:r>
              <a:rPr lang="en-GB" altLang="fr-FR" dirty="0"/>
              <a:t> </a:t>
            </a:r>
          </a:p>
          <a:p>
            <a:pPr algn="ctr" eaLnBrk="1" hangingPunct="1">
              <a:lnSpc>
                <a:spcPct val="90000"/>
              </a:lnSpc>
              <a:defRPr/>
            </a:pPr>
            <a:r>
              <a:rPr lang="en-GB" altLang="fr-FR" dirty="0"/>
              <a:t>B-1000 Brussels, Belgium</a:t>
            </a:r>
          </a:p>
          <a:p>
            <a:pPr algn="ctr" eaLnBrk="1" hangingPunct="1">
              <a:lnSpc>
                <a:spcPct val="90000"/>
              </a:lnSpc>
              <a:defRPr/>
            </a:pPr>
            <a:r>
              <a:rPr lang="en-GB" altLang="fr-FR" b="1" dirty="0"/>
              <a:t>Tel: +32 (0)2 212 3182</a:t>
            </a:r>
          </a:p>
          <a:p>
            <a:pPr algn="ctr" eaLnBrk="1" hangingPunct="1">
              <a:lnSpc>
                <a:spcPct val="90000"/>
              </a:lnSpc>
              <a:defRPr/>
            </a:pPr>
            <a:r>
              <a:rPr lang="en-GB" altLang="fr-FR" u="sng" dirty="0">
                <a:hlinkClick r:id="rId2"/>
              </a:rPr>
              <a:t>info@equineteurope.org</a:t>
            </a:r>
            <a:endParaRPr lang="en-GB" altLang="fr-FR" u="sng" dirty="0"/>
          </a:p>
          <a:p>
            <a:pPr marL="538160" indent="-272654" algn="just">
              <a:buSzPct val="100000"/>
              <a:buFont typeface="Arial" pitchFamily="34"/>
              <a:buChar char="•"/>
              <a:defRPr sz="1800" b="0" i="0" u="none" strike="noStrike" kern="0" cap="none" spc="0" baseline="0">
                <a:solidFill>
                  <a:srgbClr val="000000"/>
                </a:solidFill>
                <a:uFillTx/>
              </a:defRPr>
            </a:pPr>
            <a:endParaRPr lang="en-GB" sz="1350" b="1" kern="0" dirty="0">
              <a:solidFill>
                <a:srgbClr val="000000"/>
              </a:solidFill>
              <a:latin typeface="Arial" pitchFamily="34"/>
              <a:cs typeface="Arial" pitchFamily="34"/>
            </a:endParaRPr>
          </a:p>
          <a:p>
            <a:pPr marL="265507" algn="just">
              <a:buSzPct val="100000"/>
              <a:defRPr sz="1800" b="0" i="0" u="none" strike="noStrike" kern="0" cap="none" spc="0" baseline="0">
                <a:solidFill>
                  <a:srgbClr val="000000"/>
                </a:solidFill>
                <a:uFillTx/>
              </a:defRPr>
            </a:pPr>
            <a:endParaRPr lang="en-GB" sz="1350" kern="0" dirty="0">
              <a:solidFill>
                <a:srgbClr val="000000"/>
              </a:solidFill>
              <a:latin typeface="Arial" pitchFamily="34"/>
              <a:cs typeface="Arial" pitchFamily="34"/>
            </a:endParaRPr>
          </a:p>
        </p:txBody>
      </p:sp>
      <p:sp>
        <p:nvSpPr>
          <p:cNvPr id="6" name="Rectangle 5"/>
          <p:cNvSpPr/>
          <p:nvPr/>
        </p:nvSpPr>
        <p:spPr>
          <a:xfrm>
            <a:off x="2267744" y="3216920"/>
            <a:ext cx="4431506" cy="508000"/>
          </a:xfrm>
          <a:prstGeom prst="rect">
            <a:avLst/>
          </a:prstGeom>
        </p:spPr>
        <p:txBody>
          <a:bodyPr wrap="square">
            <a:spAutoFit/>
          </a:bodyPr>
          <a:lstStyle/>
          <a:p>
            <a:pPr algn="ctr">
              <a:defRPr sz="1800" b="0" i="0" u="none" strike="noStrike" kern="0" cap="none" spc="0" baseline="0">
                <a:solidFill>
                  <a:srgbClr val="000000"/>
                </a:solidFill>
                <a:uFillTx/>
              </a:defRPr>
            </a:pPr>
            <a:r>
              <a:rPr lang="fr-BE" sz="2700" b="1" kern="0" dirty="0">
                <a:solidFill>
                  <a:srgbClr val="FF0000"/>
                </a:solidFill>
                <a:latin typeface="Arial" pitchFamily="34"/>
                <a:cs typeface="Arial" pitchFamily="34"/>
                <a:hlinkClick r:id="rId3"/>
              </a:rPr>
              <a:t>www.equineteurope.org</a:t>
            </a:r>
            <a:endParaRPr lang="fr-BE" sz="2700" b="1" kern="0" dirty="0">
              <a:solidFill>
                <a:srgbClr val="FF0000"/>
              </a:solidFill>
              <a:latin typeface="Arial" pitchFamily="34"/>
              <a:cs typeface="Arial" pitchFamily="34"/>
            </a:endParaRPr>
          </a:p>
        </p:txBody>
      </p:sp>
      <p:pic>
        <p:nvPicPr>
          <p:cNvPr id="37892" name="Picture 4" descr="http://img3.wikia.nocookie.net/__cb20130408215021/warframe/images/archive/7/78/20130408220026!Facebook_logo(2).pn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209675" y="4088633"/>
            <a:ext cx="731838" cy="71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p:cNvSpPr/>
          <p:nvPr/>
        </p:nvSpPr>
        <p:spPr>
          <a:xfrm>
            <a:off x="1941513" y="4190999"/>
            <a:ext cx="2101850" cy="415925"/>
          </a:xfrm>
          <a:prstGeom prst="rect">
            <a:avLst/>
          </a:prstGeom>
        </p:spPr>
        <p:txBody>
          <a:bodyPr wrap="none">
            <a:spAutoFit/>
          </a:bodyPr>
          <a:lstStyle/>
          <a:p>
            <a:pPr>
              <a:defRPr sz="1800" b="0" i="0" u="none" strike="noStrike" kern="0" cap="none" spc="0" baseline="0">
                <a:solidFill>
                  <a:srgbClr val="000000"/>
                </a:solidFill>
                <a:uFillTx/>
              </a:defRPr>
            </a:pPr>
            <a:r>
              <a:rPr lang="en-GB" sz="2100" b="1" kern="0" dirty="0" err="1">
                <a:solidFill>
                  <a:srgbClr val="000000"/>
                </a:solidFill>
                <a:latin typeface="Arial" pitchFamily="34"/>
                <a:cs typeface="Arial" pitchFamily="34"/>
              </a:rPr>
              <a:t>EquinetEurope</a:t>
            </a:r>
            <a:endParaRPr lang="fr-BE" sz="2100" kern="0" dirty="0">
              <a:solidFill>
                <a:srgbClr val="000000"/>
              </a:solidFill>
            </a:endParaRPr>
          </a:p>
        </p:txBody>
      </p:sp>
      <p:pic>
        <p:nvPicPr>
          <p:cNvPr id="37894" name="Picture 2" descr="http://www.usaha.org/Portals/6/Images/twitter-logo.jpg"/>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962416" y="4132289"/>
            <a:ext cx="642938" cy="628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5669744" y="4190999"/>
            <a:ext cx="2363787" cy="414337"/>
          </a:xfrm>
          <a:prstGeom prst="rect">
            <a:avLst/>
          </a:prstGeom>
        </p:spPr>
        <p:txBody>
          <a:bodyPr wrap="none">
            <a:spAutoFit/>
          </a:bodyPr>
          <a:lstStyle/>
          <a:p>
            <a:pPr>
              <a:defRPr sz="1800" b="0" i="0" u="none" strike="noStrike" kern="0" cap="none" spc="0" baseline="0">
                <a:solidFill>
                  <a:srgbClr val="000000"/>
                </a:solidFill>
                <a:uFillTx/>
              </a:defRPr>
            </a:pPr>
            <a:r>
              <a:rPr lang="en-GB" sz="2100" b="1" kern="0" dirty="0">
                <a:solidFill>
                  <a:srgbClr val="000000"/>
                </a:solidFill>
                <a:latin typeface="Arial" pitchFamily="34"/>
                <a:cs typeface="Arial" pitchFamily="34"/>
              </a:rPr>
              <a:t>@</a:t>
            </a:r>
            <a:r>
              <a:rPr lang="en-GB" sz="2100" b="1" kern="0" dirty="0" err="1">
                <a:solidFill>
                  <a:srgbClr val="000000"/>
                </a:solidFill>
                <a:latin typeface="Arial" pitchFamily="34"/>
                <a:cs typeface="Arial" pitchFamily="34"/>
              </a:rPr>
              <a:t>EquinetEurope</a:t>
            </a:r>
            <a:endParaRPr lang="fr-BE" sz="2100" kern="0" dirty="0">
              <a:solidFill>
                <a:srgbClr val="000000"/>
              </a:solidFill>
            </a:endParaRPr>
          </a:p>
        </p:txBody>
      </p:sp>
      <p:sp>
        <p:nvSpPr>
          <p:cNvPr id="2" name="TextBox 1"/>
          <p:cNvSpPr txBox="1"/>
          <p:nvPr/>
        </p:nvSpPr>
        <p:spPr>
          <a:xfrm>
            <a:off x="791580" y="2060848"/>
            <a:ext cx="7560840" cy="523220"/>
          </a:xfrm>
          <a:prstGeom prst="rect">
            <a:avLst/>
          </a:prstGeom>
          <a:noFill/>
        </p:spPr>
        <p:txBody>
          <a:bodyPr wrap="square" rtlCol="0">
            <a:spAutoFit/>
          </a:bodyPr>
          <a:lstStyle/>
          <a:p>
            <a:pPr algn="ctr"/>
            <a:r>
              <a:rPr lang="en-GB" altLang="fr-FR" sz="2800" b="1" dirty="0">
                <a:solidFill>
                  <a:srgbClr val="0D5597"/>
                </a:solidFill>
              </a:rPr>
              <a:t>Thank you for your attention! Questions?</a:t>
            </a:r>
            <a:endParaRPr lang="fr-BE" sz="2800" dirty="0"/>
          </a:p>
        </p:txBody>
      </p:sp>
    </p:spTree>
    <p:extLst>
      <p:ext uri="{BB962C8B-B14F-4D97-AF65-F5344CB8AC3E}">
        <p14:creationId xmlns:p14="http://schemas.microsoft.com/office/powerpoint/2010/main" val="1397959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QUINET TEMPLATE SLIDE 2014" id="{4FF21F0C-26FB-42D4-B7E0-78CC8AEB3488}" vid="{EC90B39B-D1C7-44E4-8E15-7F597FCFA34A}"/>
    </a:ext>
  </a:ext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QUINET TEMPLATE SLIDE 2014" id="{4FF21F0C-26FB-42D4-B7E0-78CC8AEB3488}" vid="{EC90B39B-D1C7-44E4-8E15-7F597FCFA34A}"/>
    </a:ext>
  </a:extLst>
</a:theme>
</file>

<file path=ppt/theme/theme3.xml><?xml version="1.0" encoding="utf-8"?>
<a:theme xmlns:a="http://schemas.openxmlformats.org/drawingml/2006/main" name="2_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QUINET TEMPLATE SLIDE 2014" id="{4FF21F0C-26FB-42D4-B7E0-78CC8AEB3488}" vid="{EC90B39B-D1C7-44E4-8E15-7F597FCFA34A}"/>
    </a:ext>
  </a:extLst>
</a:theme>
</file>

<file path=ppt/theme/theme4.xml><?xml version="1.0" encoding="utf-8"?>
<a:theme xmlns:a="http://schemas.openxmlformats.org/drawingml/2006/main" name="3_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QUINET TEMPLATE SLIDE 2014" id="{4FF21F0C-26FB-42D4-B7E0-78CC8AEB3488}" vid="{EC90B39B-D1C7-44E4-8E15-7F597FCFA34A}"/>
    </a:ext>
  </a:extLst>
</a:theme>
</file>

<file path=ppt/theme/theme5.xml><?xml version="1.0" encoding="utf-8"?>
<a:theme xmlns:a="http://schemas.openxmlformats.org/drawingml/2006/main" name="4_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QUINET TEMPLATE SLIDE 2014" id="{4FF21F0C-26FB-42D4-B7E0-78CC8AEB3488}" vid="{EC90B39B-D1C7-44E4-8E15-7F597FCFA34A}"/>
    </a:ext>
  </a:extLst>
</a:theme>
</file>

<file path=ppt/theme/theme6.xml><?xml version="1.0" encoding="utf-8"?>
<a:theme xmlns:a="http://schemas.openxmlformats.org/drawingml/2006/main" name="5_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QUINET TEMPLATE SLIDE 2014" id="{4FF21F0C-26FB-42D4-B7E0-78CC8AEB3488}" vid="{EC90B39B-D1C7-44E4-8E15-7F597FCFA34A}"/>
    </a:ext>
  </a:extLst>
</a:theme>
</file>

<file path=ppt/theme/theme7.xml><?xml version="1.0" encoding="utf-8"?>
<a:theme xmlns:a="http://schemas.openxmlformats.org/drawingml/2006/main" name="6_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QUINET TEMPLATE SLIDE 2014" id="{4FF21F0C-26FB-42D4-B7E0-78CC8AEB3488}" vid="{EC90B39B-D1C7-44E4-8E15-7F597FCFA34A}"/>
    </a:ext>
  </a:extLst>
</a:theme>
</file>

<file path=ppt/theme/theme8.xml><?xml version="1.0" encoding="utf-8"?>
<a:theme xmlns:a="http://schemas.openxmlformats.org/drawingml/2006/main" name="7_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QUINET TEMPLATE SLIDE 2014" id="{4FF21F0C-26FB-42D4-B7E0-78CC8AEB3488}" vid="{EC90B39B-D1C7-44E4-8E15-7F597FCFA34A}"/>
    </a:ext>
  </a:extLst>
</a:theme>
</file>

<file path=ppt/theme/theme9.xml><?xml version="1.0" encoding="utf-8"?>
<a:theme xmlns:a="http://schemas.openxmlformats.org/drawingml/2006/main" name="8_Equinet 2014">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EQUINET TEMPLATE SLIDE 2014" id="{4FF21F0C-26FB-42D4-B7E0-78CC8AEB3488}" vid="{EC90B39B-D1C7-44E4-8E15-7F597FCFA34A}"/>
    </a:ext>
  </a:extLst>
</a:theme>
</file>

<file path=docProps/app.xml><?xml version="1.0" encoding="utf-8"?>
<Properties xmlns="http://schemas.openxmlformats.org/officeDocument/2006/extended-properties" xmlns:vt="http://schemas.openxmlformats.org/officeDocument/2006/docPropsVTypes">
  <Template/>
  <TotalTime>7127</TotalTime>
  <Words>1245</Words>
  <Application>Microsoft Office PowerPoint</Application>
  <PresentationFormat>Affichage à l'écran (4:3)</PresentationFormat>
  <Paragraphs>87</Paragraphs>
  <Slides>9</Slides>
  <Notes>8</Notes>
  <HiddenSlides>0</HiddenSlides>
  <MMClips>0</MMClips>
  <ScaleCrop>false</ScaleCrop>
  <HeadingPairs>
    <vt:vector size="4" baseType="variant">
      <vt:variant>
        <vt:lpstr>Thème</vt:lpstr>
      </vt:variant>
      <vt:variant>
        <vt:i4>9</vt:i4>
      </vt:variant>
      <vt:variant>
        <vt:lpstr>Titres des diapositives</vt:lpstr>
      </vt:variant>
      <vt:variant>
        <vt:i4>9</vt:i4>
      </vt:variant>
    </vt:vector>
  </HeadingPairs>
  <TitlesOfParts>
    <vt:vector size="18" baseType="lpstr">
      <vt:lpstr>Equinet 2014</vt:lpstr>
      <vt:lpstr>1_Equinet 2014</vt:lpstr>
      <vt:lpstr>2_Equinet 2014</vt:lpstr>
      <vt:lpstr>3_Equinet 2014</vt:lpstr>
      <vt:lpstr>4_Equinet 2014</vt:lpstr>
      <vt:lpstr>5_Equinet 2014</vt:lpstr>
      <vt:lpstr>6_Equinet 2014</vt:lpstr>
      <vt:lpstr>7_Equinet 2014</vt:lpstr>
      <vt:lpstr>8_Equinet 2014</vt:lpstr>
      <vt:lpstr>Développer des standards pour les organes de promotion de l’égalité</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CECLR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CGKR</dc:creator>
  <cp:lastModifiedBy>Patrick Charlier</cp:lastModifiedBy>
  <cp:revision>736</cp:revision>
  <cp:lastPrinted>2015-04-14T08:31:36Z</cp:lastPrinted>
  <dcterms:created xsi:type="dcterms:W3CDTF">2008-04-03T10:42:01Z</dcterms:created>
  <dcterms:modified xsi:type="dcterms:W3CDTF">2016-06-16T05:11:25Z</dcterms:modified>
</cp:coreProperties>
</file>