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83" r:id="rId2"/>
    <p:sldId id="316" r:id="rId3"/>
    <p:sldId id="301" r:id="rId4"/>
    <p:sldId id="300" r:id="rId5"/>
    <p:sldId id="332" r:id="rId6"/>
    <p:sldId id="304" r:id="rId7"/>
    <p:sldId id="333" r:id="rId8"/>
    <p:sldId id="335" r:id="rId9"/>
    <p:sldId id="334" r:id="rId10"/>
    <p:sldId id="336" r:id="rId11"/>
    <p:sldId id="337" r:id="rId12"/>
    <p:sldId id="339" r:id="rId13"/>
    <p:sldId id="307" r:id="rId14"/>
    <p:sldId id="338" r:id="rId15"/>
    <p:sldId id="340" r:id="rId16"/>
    <p:sldId id="342" r:id="rId17"/>
    <p:sldId id="343" r:id="rId18"/>
    <p:sldId id="344" r:id="rId19"/>
    <p:sldId id="341" r:id="rId20"/>
    <p:sldId id="346" r:id="rId21"/>
    <p:sldId id="345" r:id="rId22"/>
    <p:sldId id="266" r:id="rId2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B"/>
    <a:srgbClr val="BB0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44" autoAdjust="0"/>
    <p:restoredTop sz="77321" autoAdjust="0"/>
  </p:normalViewPr>
  <p:slideViewPr>
    <p:cSldViewPr>
      <p:cViewPr>
        <p:scale>
          <a:sx n="93" d="100"/>
          <a:sy n="93" d="100"/>
        </p:scale>
        <p:origin x="-10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6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CF825-587D-4BDA-AF5B-E032A7264354}" type="datetimeFigureOut">
              <a:rPr lang="de-DE" smtClean="0"/>
              <a:t>07.06.2016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3ECF8-FA7D-4DDC-AAAB-ACDF202292EA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1902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57763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Results very similar when it comes to other grounds of discrimination 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 issues: lack of representation and diversity, wrong or negative representation and stereotypes, no focus on certain issues such as migration, fight; inflexible concepts of identity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5035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 examples, discuss material provided by the participants of the workshops,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E.g. what do we have to know about equal treatment?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 we know that work is not shared equally?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 we know about the female movement?</a:t>
            </a:r>
          </a:p>
          <a:p>
            <a:pPr marL="171450" indent="-171450">
              <a:buFontTx/>
              <a:buChar char="-"/>
            </a:pPr>
            <a:endParaRPr lang="en-GB" sz="1200" b="0" i="0" u="none" strike="noStrike" kern="1200" baseline="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Normalities: family roles, family forms, specific characteristics of men or women</a:t>
            </a:r>
          </a:p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I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about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women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lesbians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gay etc.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20425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I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about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women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lesbians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gay etc.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3433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7328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also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legal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requirements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e.g. in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law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equal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treatment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</a:t>
            </a: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belief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school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books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not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contain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gender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stereotpyes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anymore</a:t>
            </a: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Around 20 participants per workshop, 1 day 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Development of standards for school books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Counselling on expertise available in the field – list of external expertise</a:t>
            </a:r>
          </a:p>
          <a:p>
            <a:pPr marL="171450" indent="-171450">
              <a:buFontTx/>
              <a:buChar char="-"/>
            </a:pPr>
            <a:endParaRPr lang="en-GB" sz="1200" b="0" i="0" u="none" strike="noStrike" kern="1200" baseline="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en-GB" sz="1200" b="0" i="0" u="none" strike="noStrike" kern="1200" baseline="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write the publishing houses,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in our newsletter,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Website information,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Online Material</a:t>
            </a:r>
          </a:p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6550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Inforamtion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positive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discriminaiton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fear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could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discriminate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another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focus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e.g.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much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Individual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level</a:t>
            </a: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Insitutional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structural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level</a:t>
            </a: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Socialteal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level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pirctures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stereotypes,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hierachies</a:t>
            </a: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Othering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(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discriminiation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every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experience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–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characteristic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specific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girls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…. Boys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….</a:t>
            </a:r>
          </a:p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E.g. 23,7 per cent of persons with migration background have experienced discrimination in schools or </a:t>
            </a:r>
            <a:r>
              <a:rPr lang="en-GB" sz="1200" b="0" i="0" u="none" strike="noStrike" kern="1200" baseline="0" noProof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univerisiteis</a:t>
            </a: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(2012)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6 % of all disabled persons have experienced discrimination in school (2013, ADS)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68% of LGBT persons have experienced negative comments in school (2013, FRA)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data on sexual harassment and specific forms of gender discrimination</a:t>
            </a:r>
          </a:p>
          <a:p>
            <a:pPr marL="171450" indent="-171450">
              <a:buFontTx/>
              <a:buChar char="-"/>
            </a:pPr>
            <a:endParaRPr lang="en-GB" sz="1200" b="0" i="0" u="none" strike="noStrike" kern="1200" baseline="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E.g. a boy is not allowed to participate in a dancing group in school, as it is only for boys;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Muslim girl is not allowed to ware a head scarf</a:t>
            </a:r>
          </a:p>
          <a:p>
            <a:pPr marL="0" indent="0">
              <a:buFontTx/>
              <a:buNone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</a:p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Micro aggressions: continuously repeating experiences of exclusion and degradation (messages, pictures, etc.) </a:t>
            </a: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feeling of not being part of the groups, impact on well being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Stereotype threat – stereotypes that negatively influence school performance, self fulfilling prophecy, fear of fitting stereotype</a:t>
            </a: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Othering</a:t>
            </a: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 – feeling different </a:t>
            </a:r>
            <a:endParaRPr lang="en-GB" sz="1200" b="0" i="0" u="none" strike="noStrike" kern="1200" baseline="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GB" sz="12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3ECF8-FA7D-4DDC-AAAB-ACDF202292EA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893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179512" y="3078000"/>
            <a:ext cx="8784000" cy="3600000"/>
          </a:xfrm>
          <a:prstGeom prst="rect">
            <a:avLst/>
          </a:prstGeom>
          <a:solidFill>
            <a:srgbClr val="BB0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3861048"/>
            <a:ext cx="7272040" cy="1440161"/>
          </a:xfrm>
        </p:spPr>
        <p:txBody>
          <a:bodyPr tIns="54000" anchor="t" anchorCtr="0"/>
          <a:lstStyle>
            <a:lvl1pPr algn="l"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35" y="255960"/>
            <a:ext cx="2476394" cy="1296000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403648" y="5445224"/>
            <a:ext cx="7272040" cy="72008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00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Hell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179512" y="3078000"/>
            <a:ext cx="8784000" cy="3600000"/>
          </a:xfrm>
          <a:prstGeom prst="rect">
            <a:avLst/>
          </a:prstGeom>
          <a:solidFill>
            <a:srgbClr val="E03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3862800"/>
            <a:ext cx="7272808" cy="1440000"/>
          </a:xfrm>
        </p:spPr>
        <p:txBody>
          <a:bodyPr tIns="54000"/>
          <a:lstStyle>
            <a:lvl1pPr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35" y="255960"/>
            <a:ext cx="2476394" cy="1296000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403648" y="5445224"/>
            <a:ext cx="7272040" cy="72008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989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ra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179512" y="3078000"/>
            <a:ext cx="8784000" cy="3600000"/>
          </a:xfrm>
          <a:prstGeom prst="rect">
            <a:avLst/>
          </a:prstGeom>
          <a:solidFill>
            <a:srgbClr val="823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3861048"/>
            <a:ext cx="7272040" cy="1440161"/>
          </a:xfrm>
        </p:spPr>
        <p:txBody>
          <a:bodyPr tIns="54000" anchor="t" anchorCtr="0"/>
          <a:lstStyle>
            <a:lvl1pPr algn="l"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35" y="255960"/>
            <a:ext cx="2476394" cy="1296000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403648" y="5445224"/>
            <a:ext cx="7272040" cy="72008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034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000" y="3862800"/>
            <a:ext cx="7272000" cy="1440000"/>
          </a:xfrm>
        </p:spPr>
        <p:txBody>
          <a:bodyPr tIns="54000" anchor="t" anchorCtr="0"/>
          <a:lstStyle>
            <a:lvl1pPr>
              <a:lnSpc>
                <a:spcPct val="90000"/>
              </a:lnSpc>
              <a:defRPr sz="33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4000" y="5446800"/>
            <a:ext cx="7272000" cy="720000"/>
          </a:xfrm>
          <a:prstGeom prst="rect">
            <a:avLst/>
          </a:prstGeom>
        </p:spPr>
        <p:txBody>
          <a:bodyPr tIns="36000"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006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179512" y="180000"/>
            <a:ext cx="8784000" cy="6498000"/>
          </a:xfrm>
          <a:prstGeom prst="rect">
            <a:avLst/>
          </a:prstGeom>
          <a:solidFill>
            <a:srgbClr val="BB0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000" y="3862800"/>
            <a:ext cx="7272000" cy="1440000"/>
          </a:xfrm>
        </p:spPr>
        <p:txBody>
          <a:bodyPr tIns="54000" anchor="t" anchorCtr="0"/>
          <a:lstStyle>
            <a:lvl1pPr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4000" y="5446800"/>
            <a:ext cx="7272000" cy="72000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Textmasterformat bearbeiten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909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179512" y="180000"/>
            <a:ext cx="8784000" cy="6498000"/>
          </a:xfrm>
          <a:prstGeom prst="rect">
            <a:avLst/>
          </a:prstGeom>
          <a:solidFill>
            <a:srgbClr val="EC66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000" y="3862800"/>
            <a:ext cx="7272000" cy="1440000"/>
          </a:xfrm>
        </p:spPr>
        <p:txBody>
          <a:bodyPr tIns="54000" anchor="t" anchorCtr="0"/>
          <a:lstStyle>
            <a:lvl1pPr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4000" y="5446800"/>
            <a:ext cx="7272000" cy="72000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Textmasterformat bearbeiten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515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179512" y="180000"/>
            <a:ext cx="8784000" cy="6498000"/>
          </a:xfrm>
          <a:prstGeom prst="rect">
            <a:avLst/>
          </a:prstGeom>
          <a:solidFill>
            <a:srgbClr val="F0A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000" y="3862800"/>
            <a:ext cx="7272000" cy="1440000"/>
          </a:xfrm>
        </p:spPr>
        <p:txBody>
          <a:bodyPr tIns="54000" anchor="t" anchorCtr="0"/>
          <a:lstStyle>
            <a:lvl1pPr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4000" y="5446800"/>
            <a:ext cx="7272000" cy="72000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Textmasterformat bearbeiten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713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 Hell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179512" y="180000"/>
            <a:ext cx="8784000" cy="6498000"/>
          </a:xfrm>
          <a:prstGeom prst="rect">
            <a:avLst/>
          </a:prstGeom>
          <a:solidFill>
            <a:srgbClr val="E03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000" y="3862800"/>
            <a:ext cx="7272000" cy="1440000"/>
          </a:xfrm>
        </p:spPr>
        <p:txBody>
          <a:bodyPr tIns="54000" anchor="t" anchorCtr="0"/>
          <a:lstStyle>
            <a:lvl1pPr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4000" y="5446800"/>
            <a:ext cx="7272000" cy="72000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Textmasterformat bearbeiten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657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 Dunk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179512" y="180000"/>
            <a:ext cx="8784000" cy="6498000"/>
          </a:xfrm>
          <a:prstGeom prst="rect">
            <a:avLst/>
          </a:prstGeom>
          <a:solidFill>
            <a:srgbClr val="004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000" y="3862800"/>
            <a:ext cx="7272000" cy="1440000"/>
          </a:xfrm>
        </p:spPr>
        <p:txBody>
          <a:bodyPr tIns="54000" anchor="t" anchorCtr="0"/>
          <a:lstStyle>
            <a:lvl1pPr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4000" y="5446800"/>
            <a:ext cx="7272000" cy="72000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Textmasterformat bearbeiten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310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 Hel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179512" y="180000"/>
            <a:ext cx="8784000" cy="6498000"/>
          </a:xfrm>
          <a:prstGeom prst="rect">
            <a:avLst/>
          </a:prstGeom>
          <a:solidFill>
            <a:srgbClr val="63B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000" y="3862800"/>
            <a:ext cx="7272000" cy="1440000"/>
          </a:xfrm>
        </p:spPr>
        <p:txBody>
          <a:bodyPr tIns="54000" anchor="t" anchorCtr="0"/>
          <a:lstStyle>
            <a:lvl1pPr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4000" y="5446800"/>
            <a:ext cx="7272000" cy="72000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Textmasterformat bearbeiten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72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 Bra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179512" y="180000"/>
            <a:ext cx="8784000" cy="6498000"/>
          </a:xfrm>
          <a:prstGeom prst="rect">
            <a:avLst/>
          </a:prstGeom>
          <a:solidFill>
            <a:srgbClr val="823E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000" y="3862800"/>
            <a:ext cx="7272000" cy="1440000"/>
          </a:xfrm>
        </p:spPr>
        <p:txBody>
          <a:bodyPr tIns="54000" anchor="t" anchorCtr="0"/>
          <a:lstStyle>
            <a:lvl1pPr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4000" y="5446800"/>
            <a:ext cx="7272000" cy="72000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Textmasterformat bearbeiten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78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484784"/>
            <a:ext cx="8208144" cy="4248472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defRPr/>
            </a:lvl1pPr>
            <a:lvl3pPr>
              <a:defRPr sz="2000" b="0"/>
            </a:lvl3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0941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179512" y="1800000"/>
            <a:ext cx="8784000" cy="4878000"/>
          </a:xfrm>
          <a:prstGeom prst="rect">
            <a:avLst/>
          </a:prstGeom>
          <a:solidFill>
            <a:srgbClr val="BB0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2564968"/>
            <a:ext cx="7272040" cy="576000"/>
          </a:xfrm>
        </p:spPr>
        <p:txBody>
          <a:bodyPr tIns="32400" anchor="t" anchorCtr="0"/>
          <a:lstStyle>
            <a:lvl1pPr algn="l"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7272040" cy="3024000"/>
          </a:xfrm>
          <a:prstGeom prst="rect">
            <a:avLst/>
          </a:prstGeom>
        </p:spPr>
        <p:txBody>
          <a:bodyPr vert="horz" lIns="0" tIns="43200" rIns="0" bIns="0" rtlCol="0">
            <a:noAutofit/>
          </a:bodyPr>
          <a:lstStyle>
            <a:lvl1pPr>
              <a:defRPr lang="de-DE" sz="15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2303597"/>
            <a:ext cx="402337" cy="203302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35" y="255960"/>
            <a:ext cx="2476394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54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84784"/>
            <a:ext cx="3959671" cy="424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1484783"/>
            <a:ext cx="3959672" cy="424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4829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2" y="1484784"/>
            <a:ext cx="3959671" cy="864567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lang="de-DE" sz="2400" kern="1200" dirty="0">
                <a:solidFill>
                  <a:srgbClr val="823E28"/>
                </a:solidFill>
                <a:latin typeface="+mj-lt"/>
                <a:ea typeface="+mn-ea"/>
                <a:cs typeface="+mn-cs"/>
              </a:defRPr>
            </a:lvl1pPr>
            <a:lvl2pPr marL="0" indent="0">
              <a:buNone/>
              <a:defRPr lang="de-DE" sz="2000" b="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2pPr>
            <a:lvl3pPr marL="0" indent="0">
              <a:buNone/>
              <a:defRPr lang="de-DE" sz="170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de-DE" sz="1700" b="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lang="de-DE" sz="1700" b="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5pPr>
            <a:lvl6pPr marL="0" indent="0">
              <a:spcAft>
                <a:spcPts val="1000"/>
              </a:spcAft>
              <a:buNone/>
              <a:defRPr lang="de-DE" sz="1700" b="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6pPr>
            <a:lvl7pPr marL="0" indent="0">
              <a:buNone/>
              <a:tabLst/>
              <a:defRPr lang="de-DE" sz="1700" b="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7pPr>
            <a:lvl8pPr marL="0" indent="0">
              <a:buNone/>
              <a:defRPr lang="de-DE" sz="1700" b="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8pPr>
            <a:lvl9pPr marL="0" indent="0">
              <a:buNone/>
              <a:defRPr lang="de-DE" sz="1700" b="0" kern="1200" dirty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753" y="2420888"/>
            <a:ext cx="3959671" cy="3312008"/>
          </a:xfrm>
          <a:prstGeom prst="rect">
            <a:avLst/>
          </a:prstGeom>
        </p:spPr>
        <p:txBody>
          <a:bodyPr/>
          <a:lstStyle>
            <a:lvl2pPr>
              <a:defRPr sz="2400"/>
            </a:lvl2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16" y="1484784"/>
            <a:ext cx="3959672" cy="851337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lang="de-DE" sz="2400" kern="1200" dirty="0">
                <a:solidFill>
                  <a:srgbClr val="823E28"/>
                </a:solidFill>
                <a:latin typeface="+mj-lt"/>
                <a:ea typeface="+mn-ea"/>
                <a:cs typeface="+mn-cs"/>
              </a:defRPr>
            </a:lvl1pPr>
            <a:lvl2pPr marL="0" indent="0">
              <a:buNone/>
              <a:defRPr lang="de-DE" sz="2000" b="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2pPr>
            <a:lvl3pPr marL="0" indent="0">
              <a:buNone/>
              <a:defRPr lang="de-DE" sz="1700" b="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de-DE" sz="1700" b="0" kern="1200" dirty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sz="1600" b="1"/>
            </a:lvl5pPr>
            <a:lvl6pPr marL="0" indent="0">
              <a:buNone/>
              <a:defRPr sz="1600" b="1"/>
            </a:lvl6pPr>
            <a:lvl7pPr marL="0" indent="0">
              <a:buNone/>
              <a:tabLst/>
              <a:defRPr sz="1600" b="1"/>
            </a:lvl7pPr>
            <a:lvl8pPr marL="0" indent="0">
              <a:buNone/>
              <a:defRPr sz="1600" b="1"/>
            </a:lvl8pPr>
            <a:lvl9pPr marL="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16" y="2420888"/>
            <a:ext cx="3959672" cy="3311433"/>
          </a:xfrm>
          <a:prstGeom prst="rect">
            <a:avLst/>
          </a:prstGeom>
        </p:spPr>
        <p:txBody>
          <a:bodyPr/>
          <a:lstStyle>
            <a:lvl2pPr>
              <a:defRPr sz="2400"/>
            </a:lvl2pPr>
            <a:lvl5pPr>
              <a:defRPr/>
            </a:lvl5pPr>
            <a:lvl6pPr marL="179387" indent="0">
              <a:buNone/>
              <a:defRPr/>
            </a:lvl6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3034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2" y="2011390"/>
            <a:ext cx="8207375" cy="3672000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500"/>
            </a:lvl5pPr>
            <a:lvl6pPr>
              <a:defRPr sz="1500"/>
            </a:lvl6pPr>
            <a:lvl7pPr>
              <a:defRPr sz="12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2" y="1484313"/>
            <a:ext cx="8207376" cy="5112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0" indent="0">
              <a:buNone/>
              <a:defRPr lang="de-DE" sz="2800" kern="1200" dirty="0" smtClean="0">
                <a:solidFill>
                  <a:srgbClr val="823E28"/>
                </a:solidFill>
                <a:latin typeface="+mj-lt"/>
                <a:ea typeface="+mn-ea"/>
                <a:cs typeface="+mn-cs"/>
              </a:defRPr>
            </a:lvl2pPr>
            <a:lvl3pPr marL="0" indent="0">
              <a:buNone/>
              <a:defRPr lang="de-DE" sz="2000" b="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de-DE" sz="170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sz="1500"/>
            </a:lvl5pPr>
            <a:lvl6pPr marL="0" indent="0">
              <a:spcAft>
                <a:spcPts val="1000"/>
              </a:spcAft>
              <a:buNone/>
              <a:defRPr sz="1500"/>
            </a:lvl6pPr>
            <a:lvl7pPr marL="0" indent="0">
              <a:buNone/>
              <a:tabLst/>
              <a:defRPr sz="1500"/>
            </a:lvl7pPr>
            <a:lvl8pPr marL="0" indent="0">
              <a:buNone/>
              <a:defRPr sz="1500"/>
            </a:lvl8pPr>
            <a:lvl9pPr marL="0" indent="0">
              <a:buNone/>
              <a:defRPr lang="de-DE" sz="15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95374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8312" y="2060848"/>
            <a:ext cx="8207376" cy="360017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2" y="1484313"/>
            <a:ext cx="8207376" cy="5112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0" indent="0">
              <a:buNone/>
              <a:defRPr lang="de-DE" sz="2800" kern="1200" dirty="0" smtClean="0">
                <a:solidFill>
                  <a:srgbClr val="823E28"/>
                </a:solidFill>
                <a:latin typeface="+mj-lt"/>
                <a:ea typeface="+mn-ea"/>
                <a:cs typeface="+mn-cs"/>
              </a:defRPr>
            </a:lvl2pPr>
            <a:lvl3pPr marL="0" indent="0">
              <a:buNone/>
              <a:defRPr lang="de-DE" sz="2000" b="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de-DE" sz="1700" kern="1200" dirty="0" smtClean="0">
                <a:solidFill>
                  <a:srgbClr val="00498B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sz="1500"/>
            </a:lvl5pPr>
            <a:lvl6pPr marL="0" indent="0">
              <a:spcAft>
                <a:spcPts val="1000"/>
              </a:spcAft>
              <a:buNone/>
              <a:defRPr sz="1500"/>
            </a:lvl6pPr>
            <a:lvl7pPr marL="0" indent="0">
              <a:buNone/>
              <a:tabLst/>
              <a:defRPr sz="1500"/>
            </a:lvl7pPr>
            <a:lvl8pPr marL="0" indent="0">
              <a:buNone/>
              <a:defRPr sz="1500"/>
            </a:lvl8pPr>
            <a:lvl9pPr marL="0" indent="0">
              <a:buNone/>
              <a:defRPr lang="de-DE" sz="15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74221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468313" y="1484313"/>
            <a:ext cx="8207375" cy="115259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Diagrammplatzhalter 7"/>
          <p:cNvSpPr>
            <a:spLocks noGrp="1"/>
          </p:cNvSpPr>
          <p:nvPr>
            <p:ph type="chart" sz="quarter" idx="12"/>
          </p:nvPr>
        </p:nvSpPr>
        <p:spPr>
          <a:xfrm>
            <a:off x="468313" y="2700000"/>
            <a:ext cx="8207375" cy="266400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Diagramm durch Klicken auf Symbol hinzufügen</a:t>
            </a:r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74300" y="5517232"/>
            <a:ext cx="8207375" cy="143321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tx1"/>
                </a:solidFill>
                <a:latin typeface="+mn-lt"/>
              </a:defRPr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tx1"/>
                </a:solidFill>
                <a:latin typeface="+mn-lt"/>
              </a:defRPr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tx1"/>
                </a:solidFill>
                <a:latin typeface="+mn-lt"/>
              </a:defRPr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900"/>
            </a:lvl6pPr>
            <a:lvl7pPr>
              <a:spcAft>
                <a:spcPts val="0"/>
              </a:spcAft>
              <a:defRPr sz="900"/>
            </a:lvl7pPr>
            <a:lvl8pPr>
              <a:lnSpc>
                <a:spcPct val="100000"/>
              </a:lnSpc>
              <a:spcAft>
                <a:spcPts val="0"/>
              </a:spcAft>
              <a:defRPr sz="900"/>
            </a:lvl8pPr>
            <a:lvl9pPr>
              <a:lnSpc>
                <a:spcPct val="1000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907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798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742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79512" y="3078000"/>
            <a:ext cx="8784000" cy="3600000"/>
          </a:xfrm>
          <a:prstGeom prst="rect">
            <a:avLst/>
          </a:prstGeom>
          <a:solidFill>
            <a:srgbClr val="EC66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3861048"/>
            <a:ext cx="7272040" cy="1440161"/>
          </a:xfrm>
        </p:spPr>
        <p:txBody>
          <a:bodyPr tIns="54000" anchor="t" anchorCtr="0"/>
          <a:lstStyle>
            <a:lvl1pPr algn="l"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5445224"/>
            <a:ext cx="7272040" cy="720080"/>
          </a:xfrm>
          <a:prstGeom prst="rect">
            <a:avLst/>
          </a:prstGeom>
        </p:spPr>
        <p:txBody>
          <a:bodyPr tIns="36000"/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35" y="255960"/>
            <a:ext cx="2476394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96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179512" y="3078000"/>
            <a:ext cx="8784000" cy="3600000"/>
          </a:xfrm>
          <a:prstGeom prst="rect">
            <a:avLst/>
          </a:prstGeom>
          <a:solidFill>
            <a:srgbClr val="F0A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35" y="255960"/>
            <a:ext cx="2476394" cy="1296000"/>
          </a:xfrm>
          <a:prstGeom prst="rect">
            <a:avLst/>
          </a:prstGeom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404000" y="3862800"/>
            <a:ext cx="7270369" cy="1404000"/>
          </a:xfrm>
        </p:spPr>
        <p:txBody>
          <a:bodyPr tIns="54000"/>
          <a:lstStyle>
            <a:lvl1pPr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403648" y="5445224"/>
            <a:ext cx="7272040" cy="72008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61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unk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179512" y="3078000"/>
            <a:ext cx="8784000" cy="3600000"/>
          </a:xfrm>
          <a:prstGeom prst="rect">
            <a:avLst/>
          </a:prstGeom>
          <a:solidFill>
            <a:srgbClr val="004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3861048"/>
            <a:ext cx="7272040" cy="1440161"/>
          </a:xfrm>
        </p:spPr>
        <p:txBody>
          <a:bodyPr tIns="54000" anchor="t" anchorCtr="0"/>
          <a:lstStyle>
            <a:lvl1pPr algn="l"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35" y="255960"/>
            <a:ext cx="2476394" cy="1296000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403648" y="5445224"/>
            <a:ext cx="7272040" cy="72008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6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Hel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179512" y="3078000"/>
            <a:ext cx="8784000" cy="3600000"/>
          </a:xfrm>
          <a:prstGeom prst="rect">
            <a:avLst/>
          </a:prstGeom>
          <a:solidFill>
            <a:srgbClr val="63B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3861048"/>
            <a:ext cx="7272040" cy="1440161"/>
          </a:xfrm>
        </p:spPr>
        <p:txBody>
          <a:bodyPr tIns="54000" anchor="t" anchorCtr="0"/>
          <a:lstStyle>
            <a:lvl1pPr algn="l">
              <a:lnSpc>
                <a:spcPct val="900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4" y="3587041"/>
            <a:ext cx="402337" cy="203302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35" y="255960"/>
            <a:ext cx="2476394" cy="1296000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403648" y="5445224"/>
            <a:ext cx="7272040" cy="720080"/>
          </a:xfrm>
          <a:prstGeom prst="rect">
            <a:avLst/>
          </a:prstGeom>
        </p:spPr>
        <p:txBody>
          <a:bodyPr vert="horz" lIns="0" tIns="36000" rIns="0" bIns="0" rtlCol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de-DE" sz="2000" dirty="0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003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3.w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2" y="404664"/>
            <a:ext cx="8207376" cy="1008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7442" y="6453336"/>
            <a:ext cx="919014" cy="144000"/>
          </a:xfrm>
          <a:prstGeom prst="rect">
            <a:avLst/>
          </a:prstGeom>
        </p:spPr>
        <p:txBody>
          <a:bodyPr vert="horz" lIns="0" tIns="32400" rIns="0" bIns="0" rtlCol="0" anchor="t" anchorCtr="0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Seite</a:t>
            </a:r>
            <a:r>
              <a:rPr lang="en-GB" dirty="0"/>
              <a:t> </a:t>
            </a:r>
            <a:fld id="{8F49AD41-6F2E-493B-AB70-915CD445E1C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07" y="5926503"/>
            <a:ext cx="1609657" cy="842400"/>
          </a:xfrm>
          <a:prstGeom prst="rect">
            <a:avLst/>
          </a:prstGeom>
        </p:spPr>
      </p:pic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468312" y="1485007"/>
            <a:ext cx="8207376" cy="41762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Siebente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26685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5" r:id="rId3"/>
    <p:sldLayoutId id="2147483666" r:id="rId4"/>
    <p:sldLayoutId id="2147483667" r:id="rId5"/>
    <p:sldLayoutId id="2147483672" r:id="rId6"/>
    <p:sldLayoutId id="2147483687" r:id="rId7"/>
    <p:sldLayoutId id="2147483675" r:id="rId8"/>
    <p:sldLayoutId id="2147483676" r:id="rId9"/>
    <p:sldLayoutId id="2147483690" r:id="rId10"/>
    <p:sldLayoutId id="2147483677" r:id="rId11"/>
    <p:sldLayoutId id="2147483663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  <p:sldLayoutId id="2147483684" r:id="rId19"/>
    <p:sldLayoutId id="2147483686" r:id="rId20"/>
    <p:sldLayoutId id="2147483664" r:id="rId21"/>
    <p:sldLayoutId id="2147483665" r:id="rId22"/>
    <p:sldLayoutId id="2147483668" r:id="rId23"/>
    <p:sldLayoutId id="2147483669" r:id="rId24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3000" kern="1200" dirty="0">
          <a:solidFill>
            <a:srgbClr val="BB0B2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defRPr lang="de-DE" sz="2600" kern="1200" dirty="0">
          <a:solidFill>
            <a:srgbClr val="823E28"/>
          </a:solidFill>
          <a:latin typeface="+mj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defRPr lang="de-DE" sz="2000" b="0" kern="1200" dirty="0">
          <a:solidFill>
            <a:srgbClr val="00498B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defRPr lang="de-DE" sz="1700" kern="1200" dirty="0">
          <a:solidFill>
            <a:srgbClr val="00498B"/>
          </a:solidFill>
          <a:latin typeface="+mn-lt"/>
          <a:ea typeface="+mn-ea"/>
          <a:cs typeface="+mn-cs"/>
        </a:defRPr>
      </a:lvl4pPr>
      <a:lvl5pPr marL="193675" indent="-180975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FontTx/>
        <a:buBlip>
          <a:blip r:embed="rId27"/>
        </a:buBlip>
        <a:defRPr lang="de-DE" sz="15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304800" indent="-125413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Tx/>
        <a:buBlip>
          <a:blip r:embed="rId28"/>
        </a:buBlip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7200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tabLst>
          <a:tab pos="108000" algn="l"/>
        </a:tabLst>
        <a:defRPr lang="en-US" sz="900" kern="1200" dirty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93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4" pos="5465" userDrawn="1">
          <p15:clr>
            <a:srgbClr val="F26B43"/>
          </p15:clr>
        </p15:guide>
        <p15:guide id="5" orient="horz" pos="3566" userDrawn="1">
          <p15:clr>
            <a:srgbClr val="F26B43"/>
          </p15:clr>
        </p15:guide>
        <p15:guide id="6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400" dirty="0" err="1" smtClean="0"/>
              <a:t>How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cooperate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textbook</a:t>
            </a:r>
            <a:r>
              <a:rPr lang="de-DE" sz="2400" dirty="0" smtClean="0"/>
              <a:t> </a:t>
            </a:r>
            <a:r>
              <a:rPr lang="de-DE" sz="2400" dirty="0" err="1" smtClean="0"/>
              <a:t>publishers</a:t>
            </a:r>
            <a:r>
              <a:rPr lang="de-DE" sz="2400" dirty="0" smtClean="0"/>
              <a:t>?</a:t>
            </a:r>
            <a:endParaRPr lang="de-DE" sz="2400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03648" y="5157192"/>
            <a:ext cx="7272040" cy="864096"/>
          </a:xfrm>
        </p:spPr>
        <p:txBody>
          <a:bodyPr/>
          <a:lstStyle/>
          <a:p>
            <a:r>
              <a:rPr lang="de-DE" dirty="0" smtClean="0"/>
              <a:t>Input </a:t>
            </a:r>
            <a:r>
              <a:rPr lang="de-DE" dirty="0" err="1" smtClean="0"/>
              <a:t>Equinet</a:t>
            </a:r>
            <a:r>
              <a:rPr lang="de-DE" dirty="0" smtClean="0"/>
              <a:t> </a:t>
            </a:r>
            <a:r>
              <a:rPr lang="de-DE" dirty="0" err="1" smtClean="0"/>
              <a:t>Sminar</a:t>
            </a:r>
            <a:r>
              <a:rPr lang="de-DE" dirty="0" smtClean="0"/>
              <a:t>: Gender </a:t>
            </a:r>
            <a:r>
              <a:rPr lang="de-DE" dirty="0" err="1" smtClean="0"/>
              <a:t>Equality</a:t>
            </a:r>
            <a:r>
              <a:rPr lang="de-DE" dirty="0" smtClean="0"/>
              <a:t> in Education</a:t>
            </a:r>
          </a:p>
          <a:p>
            <a:r>
              <a:rPr lang="de-DE" dirty="0" smtClean="0"/>
              <a:t>Nathalie Schlenzka, </a:t>
            </a:r>
            <a:r>
              <a:rPr lang="de-DE" dirty="0" err="1" smtClean="0"/>
              <a:t>Policy</a:t>
            </a:r>
            <a:r>
              <a:rPr lang="de-DE" dirty="0" smtClean="0"/>
              <a:t> Officer Federal-</a:t>
            </a:r>
            <a:r>
              <a:rPr lang="de-DE" dirty="0" err="1" smtClean="0"/>
              <a:t>Antidiscrimination</a:t>
            </a:r>
            <a:r>
              <a:rPr lang="de-DE" dirty="0" smtClean="0"/>
              <a:t> Agency (FADA)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-254000" y="-25400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"/>
              <a:t>496233948</a:t>
            </a:r>
          </a:p>
        </p:txBody>
      </p:sp>
    </p:spTree>
    <p:extLst>
      <p:ext uri="{BB962C8B-B14F-4D97-AF65-F5344CB8AC3E}">
        <p14:creationId xmlns:p14="http://schemas.microsoft.com/office/powerpoint/2010/main" val="5085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Background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484784"/>
            <a:ext cx="8208144" cy="4320480"/>
          </a:xfrm>
        </p:spPr>
        <p:txBody>
          <a:bodyPr/>
          <a:lstStyle/>
          <a:p>
            <a:pPr lvl="2"/>
            <a:r>
              <a:rPr lang="en-GB" dirty="0" smtClean="0"/>
              <a:t>Role/potential of textbooks and teaching material:</a:t>
            </a:r>
          </a:p>
          <a:p>
            <a:pPr lvl="4"/>
            <a:r>
              <a:rPr lang="en-GB" sz="1800" dirty="0" smtClean="0"/>
              <a:t>Textbooks as instruments to prevent discrimination and reduce stereotypes: </a:t>
            </a:r>
          </a:p>
          <a:p>
            <a:pPr lvl="5"/>
            <a:r>
              <a:rPr lang="en-GB" sz="1800" dirty="0" smtClean="0"/>
              <a:t>Awareness raising on gender-related socialisation; </a:t>
            </a:r>
          </a:p>
          <a:p>
            <a:pPr lvl="5"/>
            <a:r>
              <a:rPr lang="en-GB" sz="1800" dirty="0" smtClean="0"/>
              <a:t>Deconstruction and definition of gender/gender identities;</a:t>
            </a:r>
          </a:p>
          <a:p>
            <a:pPr lvl="5"/>
            <a:r>
              <a:rPr lang="en-GB" sz="1800" dirty="0" smtClean="0"/>
              <a:t>Recognition of causes and forms of gender-related division of work;</a:t>
            </a:r>
          </a:p>
          <a:p>
            <a:pPr lvl="5"/>
            <a:r>
              <a:rPr lang="en-GB" sz="1800" dirty="0" smtClean="0"/>
              <a:t>Reflection of gender stereotypes and roles;</a:t>
            </a:r>
          </a:p>
          <a:p>
            <a:pPr lvl="5"/>
            <a:r>
              <a:rPr lang="en-GB" sz="1800" dirty="0" smtClean="0"/>
              <a:t>Raise consciousness on everyday forms of violence and sexism;</a:t>
            </a:r>
          </a:p>
          <a:p>
            <a:pPr lvl="5"/>
            <a:r>
              <a:rPr lang="en-GB" sz="1800" dirty="0" smtClean="0"/>
              <a:t>Inclusion and representation of different gender identities;</a:t>
            </a:r>
          </a:p>
          <a:p>
            <a:pPr lvl="5"/>
            <a:r>
              <a:rPr lang="en-GB" sz="1800" dirty="0" smtClean="0"/>
              <a:t>Model  different concepts of life.</a:t>
            </a:r>
          </a:p>
          <a:p>
            <a:pPr lvl="5"/>
            <a:endParaRPr lang="en-GB" sz="1800" dirty="0"/>
          </a:p>
          <a:p>
            <a:pPr marL="179387" lvl="5" indent="0">
              <a:buNone/>
            </a:pPr>
            <a:r>
              <a:rPr lang="en-GB" sz="1800" dirty="0" smtClean="0">
                <a:sym typeface="Wingdings" panose="05000000000000000000" pitchFamily="2" charset="2"/>
              </a:rPr>
              <a:t> Diversity, equality and equal treatment as positive elements of our society.</a:t>
            </a:r>
            <a:endParaRPr lang="en-GB" sz="1800" dirty="0" smtClean="0"/>
          </a:p>
          <a:p>
            <a:pPr marL="179387" lvl="5" indent="0">
              <a:buNone/>
            </a:pPr>
            <a:endParaRPr lang="en-GB" sz="1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100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Background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196752"/>
            <a:ext cx="8208144" cy="4608512"/>
          </a:xfrm>
        </p:spPr>
        <p:txBody>
          <a:bodyPr/>
          <a:lstStyle/>
          <a:p>
            <a:pPr lvl="2"/>
            <a:r>
              <a:rPr lang="en-GB" dirty="0" smtClean="0"/>
              <a:t>Example:</a:t>
            </a:r>
          </a:p>
          <a:p>
            <a:pPr lvl="2"/>
            <a:endParaRPr lang="en-GB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11</a:t>
            </a:fld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908720"/>
            <a:ext cx="4392488" cy="594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20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Background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196752"/>
            <a:ext cx="8208144" cy="4608512"/>
          </a:xfrm>
        </p:spPr>
        <p:txBody>
          <a:bodyPr/>
          <a:lstStyle/>
          <a:p>
            <a:pPr lvl="2"/>
            <a:r>
              <a:rPr lang="en-GB" dirty="0" smtClean="0"/>
              <a:t>Results of studies/analysis of textbooks concerning gender:</a:t>
            </a:r>
          </a:p>
          <a:p>
            <a:pPr lvl="4"/>
            <a:r>
              <a:rPr lang="en-GB" sz="1800" dirty="0" smtClean="0"/>
              <a:t>Pictures of  children: equal number of pictures, but girls typically long-haired, wearing skirts and dresses, nice looking;</a:t>
            </a:r>
          </a:p>
          <a:p>
            <a:pPr lvl="4"/>
            <a:r>
              <a:rPr lang="en-GB" sz="1800" dirty="0" smtClean="0"/>
              <a:t>Pictures of adults: </a:t>
            </a:r>
            <a:r>
              <a:rPr lang="en-GB" sz="1800" dirty="0"/>
              <a:t>S</a:t>
            </a:r>
            <a:r>
              <a:rPr lang="en-GB" sz="1800" dirty="0" smtClean="0"/>
              <a:t>till more men represented than women;</a:t>
            </a:r>
          </a:p>
          <a:p>
            <a:pPr lvl="4"/>
            <a:r>
              <a:rPr lang="en-GB" sz="1800" dirty="0" smtClean="0"/>
              <a:t>Nearly no pictures of persons who are not easily identified as being “feminine” or “masculine”</a:t>
            </a:r>
            <a:r>
              <a:rPr lang="en-GB" sz="1800" dirty="0" smtClean="0">
                <a:sym typeface="Wingdings" panose="05000000000000000000" pitchFamily="2" charset="2"/>
              </a:rPr>
              <a:t> gender as binary system (men/women)</a:t>
            </a:r>
            <a:r>
              <a:rPr lang="en-GB" sz="1800" dirty="0" smtClean="0"/>
              <a:t>;</a:t>
            </a:r>
          </a:p>
          <a:p>
            <a:pPr lvl="4"/>
            <a:r>
              <a:rPr lang="en-GB" sz="1800" dirty="0" smtClean="0"/>
              <a:t>Usage/interest of/in technique and natural sciences linked to both sexes;</a:t>
            </a:r>
          </a:p>
          <a:p>
            <a:pPr lvl="4"/>
            <a:r>
              <a:rPr lang="en-GB" sz="1800" dirty="0" smtClean="0"/>
              <a:t>Sports and free time activities fit a gender stereotyped representation;</a:t>
            </a:r>
          </a:p>
          <a:p>
            <a:pPr lvl="4"/>
            <a:r>
              <a:rPr lang="en-GB" sz="1800" dirty="0" smtClean="0"/>
              <a:t>Stereotypes concerning typical female and male characteristics; </a:t>
            </a:r>
          </a:p>
          <a:p>
            <a:pPr lvl="4"/>
            <a:r>
              <a:rPr lang="en-GB" sz="1800" dirty="0" smtClean="0"/>
              <a:t>Nearly no focus on gender specific reproductive work and labour;</a:t>
            </a:r>
          </a:p>
          <a:p>
            <a:pPr lvl="4"/>
            <a:r>
              <a:rPr lang="en-GB" sz="1800" dirty="0" smtClean="0"/>
              <a:t>Nearly no discussion on the topics of gender violence and sexual harassment.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687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Perspectives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analysing</a:t>
            </a:r>
            <a:r>
              <a:rPr lang="de-DE" dirty="0" smtClean="0"/>
              <a:t> </a:t>
            </a:r>
            <a:r>
              <a:rPr lang="de-DE" dirty="0" err="1" smtClean="0"/>
              <a:t>textbooks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665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Perspectives for analysing textbooks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628800"/>
            <a:ext cx="8208144" cy="4176464"/>
          </a:xfrm>
        </p:spPr>
        <p:txBody>
          <a:bodyPr/>
          <a:lstStyle/>
          <a:p>
            <a:pPr lvl="2"/>
            <a:r>
              <a:rPr lang="en-GB" dirty="0" smtClean="0"/>
              <a:t>Different frames of analysis concerning textbooks:</a:t>
            </a:r>
          </a:p>
          <a:p>
            <a:pPr lvl="4"/>
            <a:r>
              <a:rPr lang="en-GB" sz="1800" dirty="0" smtClean="0"/>
              <a:t>Production of </a:t>
            </a:r>
            <a:r>
              <a:rPr lang="en-GB" sz="1800" dirty="0"/>
              <a:t>knowledge; </a:t>
            </a:r>
            <a:endParaRPr lang="en-GB" sz="1800" dirty="0" smtClean="0"/>
          </a:p>
          <a:p>
            <a:pPr lvl="4"/>
            <a:r>
              <a:rPr lang="en-GB" sz="1800" dirty="0" smtClean="0"/>
              <a:t>Linguistic </a:t>
            </a:r>
            <a:r>
              <a:rPr lang="en-GB" sz="1800" dirty="0"/>
              <a:t>level</a:t>
            </a:r>
            <a:r>
              <a:rPr lang="en-GB" sz="1800" dirty="0" smtClean="0"/>
              <a:t>;</a:t>
            </a:r>
          </a:p>
          <a:p>
            <a:pPr lvl="4"/>
            <a:r>
              <a:rPr lang="en-GB" sz="1800" dirty="0" smtClean="0"/>
              <a:t>Visual level;</a:t>
            </a:r>
          </a:p>
          <a:p>
            <a:pPr lvl="4"/>
            <a:r>
              <a:rPr lang="en-GB" sz="1800" dirty="0" smtClean="0"/>
              <a:t>Content based level; </a:t>
            </a:r>
          </a:p>
          <a:p>
            <a:pPr lvl="4"/>
            <a:r>
              <a:rPr lang="en-GB" sz="1800" dirty="0" smtClean="0"/>
              <a:t>Level of assignments / tasks;  </a:t>
            </a:r>
          </a:p>
          <a:p>
            <a:pPr lvl="4"/>
            <a:endParaRPr lang="en-GB" sz="1800" dirty="0"/>
          </a:p>
          <a:p>
            <a:pPr marL="12700" lvl="4" indent="0">
              <a:buNone/>
            </a:pPr>
            <a:endParaRPr lang="en-GB" sz="1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90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Perspectives for analysing textbooks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484784"/>
            <a:ext cx="8208144" cy="4320480"/>
          </a:xfrm>
        </p:spPr>
        <p:txBody>
          <a:bodyPr/>
          <a:lstStyle/>
          <a:p>
            <a:pPr lvl="2"/>
            <a:r>
              <a:rPr lang="en-GB" dirty="0" smtClean="0"/>
              <a:t>Production of knowledge:</a:t>
            </a:r>
          </a:p>
          <a:p>
            <a:pPr lvl="4"/>
            <a:r>
              <a:rPr lang="en-GB" sz="1800" dirty="0" smtClean="0"/>
              <a:t>Who is writing the textbooks?</a:t>
            </a:r>
            <a:endParaRPr lang="en-GB" sz="1800" dirty="0"/>
          </a:p>
          <a:p>
            <a:pPr lvl="4"/>
            <a:r>
              <a:rPr lang="en-GB" sz="1800" dirty="0" smtClean="0"/>
              <a:t>What sources are used for the textbooks?</a:t>
            </a:r>
          </a:p>
          <a:p>
            <a:pPr lvl="4"/>
            <a:r>
              <a:rPr lang="en-GB" sz="1800" dirty="0" smtClean="0"/>
              <a:t>Is a gendered perspective reflected? </a:t>
            </a:r>
            <a:r>
              <a:rPr lang="en-GB" sz="1800" dirty="0" smtClean="0">
                <a:sym typeface="Wingdings" panose="05000000000000000000" pitchFamily="2" charset="2"/>
              </a:rPr>
              <a:t> mainstreaming</a:t>
            </a:r>
            <a:endParaRPr lang="en-GB" sz="1800" dirty="0" smtClean="0"/>
          </a:p>
          <a:p>
            <a:pPr lvl="4"/>
            <a:r>
              <a:rPr lang="en-GB" sz="1800" dirty="0" smtClean="0"/>
              <a:t>Are new debates and ideas on gender reflected?</a:t>
            </a:r>
          </a:p>
          <a:p>
            <a:pPr lvl="4"/>
            <a:endParaRPr lang="en-GB" sz="1800" dirty="0" smtClean="0"/>
          </a:p>
          <a:p>
            <a:pPr marL="12700" lvl="4" indent="0">
              <a:buNone/>
            </a:pPr>
            <a:r>
              <a:rPr lang="en-GB" sz="1800" dirty="0" smtClean="0"/>
              <a:t>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799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Perspectives for analysing textbooks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196752"/>
            <a:ext cx="8208144" cy="4608512"/>
          </a:xfrm>
        </p:spPr>
        <p:txBody>
          <a:bodyPr/>
          <a:lstStyle/>
          <a:p>
            <a:pPr lvl="2"/>
            <a:r>
              <a:rPr lang="en-GB" dirty="0" smtClean="0"/>
              <a:t>Linguistic level:</a:t>
            </a:r>
          </a:p>
          <a:p>
            <a:pPr lvl="4"/>
            <a:r>
              <a:rPr lang="en-GB" sz="1800" dirty="0" smtClean="0"/>
              <a:t>Gender sensitive language – gender neutral wordings;</a:t>
            </a:r>
          </a:p>
          <a:p>
            <a:pPr lvl="4"/>
            <a:r>
              <a:rPr lang="en-GB" sz="1800" dirty="0" smtClean="0"/>
              <a:t>Avoid usage of words that reproduce stereotypes;</a:t>
            </a:r>
          </a:p>
          <a:p>
            <a:pPr lvl="5"/>
            <a:r>
              <a:rPr lang="en-GB" sz="1800" dirty="0" smtClean="0"/>
              <a:t>In the context of families focus not only on mothers, but not on parents;</a:t>
            </a:r>
          </a:p>
          <a:p>
            <a:pPr lvl="5"/>
            <a:r>
              <a:rPr lang="en-GB" sz="1800" dirty="0" smtClean="0"/>
              <a:t>Formulation: e.g. </a:t>
            </a:r>
            <a:r>
              <a:rPr lang="en-GB" sz="1800" dirty="0"/>
              <a:t>w</a:t>
            </a:r>
            <a:r>
              <a:rPr lang="en-GB" sz="1800" dirty="0" smtClean="0"/>
              <a:t>eak sex.</a:t>
            </a:r>
          </a:p>
          <a:p>
            <a:pPr marL="179387" lvl="5" indent="0">
              <a:buNone/>
            </a:pPr>
            <a:endParaRPr lang="en-GB" sz="1800" dirty="0" smtClean="0"/>
          </a:p>
          <a:p>
            <a:pPr lvl="4"/>
            <a:r>
              <a:rPr lang="en-GB" sz="1800" dirty="0" smtClean="0"/>
              <a:t>Who is speaking?</a:t>
            </a:r>
          </a:p>
          <a:p>
            <a:pPr lvl="4"/>
            <a:r>
              <a:rPr lang="en-GB" sz="1800" dirty="0" smtClean="0"/>
              <a:t>How do textbooks speak about gender?</a:t>
            </a:r>
          </a:p>
          <a:p>
            <a:pPr lvl="4"/>
            <a:endParaRPr lang="en-GB" sz="1800" dirty="0" smtClean="0"/>
          </a:p>
          <a:p>
            <a:pPr marL="12700" lvl="4" indent="0">
              <a:buNone/>
            </a:pPr>
            <a:r>
              <a:rPr lang="en-GB" sz="1800" dirty="0" smtClean="0"/>
              <a:t>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13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Perspectives for analysing textbooks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196752"/>
            <a:ext cx="8208144" cy="4608512"/>
          </a:xfrm>
        </p:spPr>
        <p:txBody>
          <a:bodyPr/>
          <a:lstStyle/>
          <a:p>
            <a:pPr lvl="2"/>
            <a:r>
              <a:rPr lang="en-GB" dirty="0" smtClean="0"/>
              <a:t>Visual level:</a:t>
            </a:r>
          </a:p>
          <a:p>
            <a:pPr lvl="4"/>
            <a:r>
              <a:rPr lang="en-GB" sz="1800" dirty="0" smtClean="0"/>
              <a:t>Equal representation of all gender groups;</a:t>
            </a:r>
          </a:p>
          <a:p>
            <a:pPr lvl="4"/>
            <a:r>
              <a:rPr lang="en-GB" sz="1800" dirty="0" smtClean="0"/>
              <a:t>Differentiated presentation of gender groups;</a:t>
            </a:r>
          </a:p>
          <a:p>
            <a:pPr lvl="4"/>
            <a:r>
              <a:rPr lang="en-GB" sz="1800" dirty="0" smtClean="0"/>
              <a:t> Who is not represented?</a:t>
            </a:r>
          </a:p>
          <a:p>
            <a:pPr lvl="4"/>
            <a:r>
              <a:rPr lang="en-GB" sz="1800" dirty="0" smtClean="0"/>
              <a:t>Avoiding gender stereotypes and allow for</a:t>
            </a:r>
          </a:p>
          <a:p>
            <a:pPr marL="12700" lvl="4" indent="0">
              <a:buNone/>
            </a:pPr>
            <a:r>
              <a:rPr lang="en-GB" sz="1800" dirty="0" smtClean="0"/>
              <a:t>new perspectives.</a:t>
            </a:r>
          </a:p>
          <a:p>
            <a:pPr lvl="4"/>
            <a:r>
              <a:rPr lang="en-GB" sz="1800" dirty="0"/>
              <a:t>Who or what is seen as </a:t>
            </a:r>
            <a:r>
              <a:rPr lang="en-GB" sz="1800" dirty="0" smtClean="0"/>
              <a:t>normal?</a:t>
            </a:r>
          </a:p>
          <a:p>
            <a:pPr lvl="4"/>
            <a:r>
              <a:rPr lang="en-GB" sz="1800" dirty="0" smtClean="0"/>
              <a:t>People outside of typical gender roles represented?</a:t>
            </a:r>
          </a:p>
          <a:p>
            <a:pPr lvl="4"/>
            <a:r>
              <a:rPr lang="en-GB" sz="1800" dirty="0" smtClean="0"/>
              <a:t>Are all gender groups represented equally, or is there a hierarchy?  </a:t>
            </a:r>
          </a:p>
          <a:p>
            <a:pPr lvl="4"/>
            <a:endParaRPr lang="en-GB" sz="1800" dirty="0" smtClean="0"/>
          </a:p>
          <a:p>
            <a:pPr lvl="4"/>
            <a:endParaRPr lang="en-GB" sz="1800" dirty="0" smtClean="0"/>
          </a:p>
          <a:p>
            <a:pPr marL="12700" lvl="4" indent="0">
              <a:buNone/>
            </a:pPr>
            <a:r>
              <a:rPr lang="en-GB" sz="1800" dirty="0" smtClean="0"/>
              <a:t>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17</a:t>
            </a:fld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340768"/>
            <a:ext cx="14573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34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Perspectives for analysing textbooks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196752"/>
            <a:ext cx="8208144" cy="4608512"/>
          </a:xfrm>
        </p:spPr>
        <p:txBody>
          <a:bodyPr/>
          <a:lstStyle/>
          <a:p>
            <a:pPr lvl="2"/>
            <a:r>
              <a:rPr lang="en-GB" dirty="0" smtClean="0"/>
              <a:t>Content based level:</a:t>
            </a:r>
          </a:p>
          <a:p>
            <a:pPr lvl="4"/>
            <a:r>
              <a:rPr lang="en-GB" sz="1800" dirty="0" smtClean="0"/>
              <a:t>Which knowledge is seen as relevant;</a:t>
            </a:r>
          </a:p>
          <a:p>
            <a:pPr lvl="4"/>
            <a:r>
              <a:rPr lang="en-GB" sz="1800" dirty="0" smtClean="0"/>
              <a:t>Are implicit norms and roles depicted?</a:t>
            </a:r>
          </a:p>
          <a:p>
            <a:pPr lvl="4"/>
            <a:r>
              <a:rPr lang="en-GB" sz="1800" dirty="0" smtClean="0"/>
              <a:t>Are traditional gender roles challenged?</a:t>
            </a:r>
          </a:p>
          <a:p>
            <a:pPr lvl="4"/>
            <a:r>
              <a:rPr lang="en-GB" sz="1800" dirty="0" smtClean="0"/>
              <a:t>Are there approaches to discuss gender roles and gender identities?</a:t>
            </a:r>
          </a:p>
          <a:p>
            <a:pPr lvl="4"/>
            <a:r>
              <a:rPr lang="en-GB" sz="1800" dirty="0" smtClean="0"/>
              <a:t>Are differences between men/women and boys/girls avoided?</a:t>
            </a:r>
          </a:p>
          <a:p>
            <a:pPr lvl="4"/>
            <a:r>
              <a:rPr lang="en-GB" sz="1800" dirty="0" smtClean="0"/>
              <a:t>Are differences in the group of women/men, boys/girls are made? Avoid generalisations. </a:t>
            </a:r>
          </a:p>
          <a:p>
            <a:pPr lvl="4"/>
            <a:r>
              <a:rPr lang="en-GB" sz="1800" dirty="0" smtClean="0"/>
              <a:t>Are gender discrimination and sexual harassment addressed?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690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Perspectives for analysing textbooks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700808"/>
            <a:ext cx="8208144" cy="4104456"/>
          </a:xfrm>
        </p:spPr>
        <p:txBody>
          <a:bodyPr/>
          <a:lstStyle/>
          <a:p>
            <a:pPr lvl="2"/>
            <a:r>
              <a:rPr lang="en-GB" dirty="0" smtClean="0"/>
              <a:t>Level of assignments / tasks:</a:t>
            </a:r>
          </a:p>
          <a:p>
            <a:pPr lvl="4"/>
            <a:r>
              <a:rPr lang="en-GB" sz="1800" dirty="0" smtClean="0"/>
              <a:t>Does the task/assignment allow for:</a:t>
            </a:r>
          </a:p>
          <a:p>
            <a:pPr lvl="5"/>
            <a:r>
              <a:rPr lang="en-GB" sz="1800" dirty="0" smtClean="0"/>
              <a:t>Critical examination?</a:t>
            </a:r>
          </a:p>
          <a:p>
            <a:pPr lvl="5"/>
            <a:r>
              <a:rPr lang="en-GB" sz="1800" dirty="0" smtClean="0"/>
              <a:t>Critical and reflexive thinking? -&gt; How do I think about …</a:t>
            </a:r>
            <a:endParaRPr lang="en-GB" sz="1800" dirty="0"/>
          </a:p>
          <a:p>
            <a:pPr lvl="5"/>
            <a:r>
              <a:rPr lang="en-GB" sz="1800" dirty="0" smtClean="0"/>
              <a:t>Capacity building of teacher and students?</a:t>
            </a:r>
          </a:p>
          <a:p>
            <a:pPr lvl="5"/>
            <a:r>
              <a:rPr lang="en-GB" sz="1800" dirty="0" smtClean="0"/>
              <a:t>Reflection of pupils own perspectives? </a:t>
            </a:r>
            <a:r>
              <a:rPr lang="en-GB" sz="1800" dirty="0" smtClean="0">
                <a:sym typeface="Wingdings" panose="05000000000000000000" pitchFamily="2" charset="2"/>
              </a:rPr>
              <a:t> Do I like to be …</a:t>
            </a:r>
            <a:endParaRPr lang="en-GB" sz="1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187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el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16" name="Inhaltsplatzhalter 2"/>
          <p:cNvSpPr>
            <a:spLocks noGrp="1"/>
          </p:cNvSpPr>
          <p:nvPr>
            <p:ph idx="1"/>
          </p:nvPr>
        </p:nvSpPr>
        <p:spPr>
          <a:xfrm>
            <a:off x="467545" y="1484784"/>
            <a:ext cx="8208144" cy="4320480"/>
          </a:xfrm>
        </p:spPr>
        <p:txBody>
          <a:bodyPr/>
          <a:lstStyle/>
          <a:p>
            <a:pPr marL="342900" lvl="2" indent="-342900">
              <a:buFont typeface="Arial" panose="020B0604020202020204" pitchFamily="34" charset="0"/>
              <a:buAutoNum type="arabicPeriod"/>
            </a:pPr>
            <a:r>
              <a:rPr lang="en-GB" sz="2400" dirty="0" smtClean="0"/>
              <a:t>General approach to our work with publishers</a:t>
            </a:r>
          </a:p>
          <a:p>
            <a:pPr marL="342900" lvl="2" indent="-342900">
              <a:buFont typeface="Arial" panose="020B0604020202020204" pitchFamily="34" charset="0"/>
              <a:buAutoNum type="arabicPeriod"/>
            </a:pPr>
            <a:r>
              <a:rPr lang="en-GB" sz="2400" dirty="0" smtClean="0"/>
              <a:t>Theoretical background</a:t>
            </a:r>
          </a:p>
          <a:p>
            <a:pPr marL="342900" lvl="2" indent="-342900">
              <a:buFont typeface="Arial" panose="020B0604020202020204" pitchFamily="34" charset="0"/>
              <a:buAutoNum type="arabicPeriod"/>
            </a:pPr>
            <a:r>
              <a:rPr lang="en-GB" sz="2400" dirty="0" smtClean="0"/>
              <a:t>Perspectives for analysing textbooks</a:t>
            </a:r>
          </a:p>
          <a:p>
            <a:pPr marL="342900" lvl="2" indent="-342900">
              <a:buFont typeface="Arial" panose="020B0604020202020204" pitchFamily="34" charset="0"/>
              <a:buAutoNum type="arabicPeriod"/>
            </a:pPr>
            <a:endParaRPr lang="de-DE" sz="1600" dirty="0" smtClean="0"/>
          </a:p>
          <a:p>
            <a:pPr marL="342900" lvl="2" indent="-342900">
              <a:buAutoNum type="arabicPeriod"/>
            </a:pP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26944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Questions</a:t>
            </a:r>
            <a:r>
              <a:rPr lang="de-DE" dirty="0" smtClean="0"/>
              <a:t> - </a:t>
            </a:r>
            <a:r>
              <a:rPr lang="de-DE" dirty="0" err="1" smtClean="0"/>
              <a:t>Discussion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170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- Discussion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196752"/>
            <a:ext cx="8208144" cy="4608512"/>
          </a:xfrm>
        </p:spPr>
        <p:txBody>
          <a:bodyPr/>
          <a:lstStyle/>
          <a:p>
            <a:pPr lvl="2"/>
            <a:r>
              <a:rPr lang="en-GB" dirty="0" smtClean="0"/>
              <a:t>Questions - Discussion:</a:t>
            </a:r>
          </a:p>
          <a:p>
            <a:pPr lvl="4"/>
            <a:r>
              <a:rPr lang="en-GB" sz="1800" dirty="0" smtClean="0"/>
              <a:t>What do you do in your country to avoid discrimination in textbooks?</a:t>
            </a:r>
          </a:p>
          <a:p>
            <a:pPr lvl="4"/>
            <a:r>
              <a:rPr lang="en-GB" sz="1800" dirty="0" smtClean="0"/>
              <a:t>Is the topic of discrimination in textbooks discussed in your country?</a:t>
            </a:r>
          </a:p>
          <a:p>
            <a:pPr lvl="4"/>
            <a:r>
              <a:rPr lang="en-GB" sz="1800" dirty="0" smtClean="0"/>
              <a:t>Have you ever worked on this topic?</a:t>
            </a:r>
          </a:p>
          <a:p>
            <a:pPr lvl="4"/>
            <a:r>
              <a:rPr lang="en-GB" sz="1800" dirty="0" smtClean="0"/>
              <a:t>Do you know of existing best practices concerning textbooks?</a:t>
            </a:r>
          </a:p>
          <a:p>
            <a:pPr lvl="4"/>
            <a:r>
              <a:rPr lang="en-GB" sz="1800" dirty="0" smtClean="0"/>
              <a:t>How could equality bodies become more active in this context?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076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Vielen Dank für </a:t>
            </a:r>
            <a:r>
              <a:rPr lang="de-DE" dirty="0" smtClean="0"/>
              <a:t>Ihre Aufmerksamkeit</a:t>
            </a:r>
            <a:r>
              <a:rPr lang="de-DE" dirty="0"/>
              <a:t>!</a:t>
            </a:r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Antidiskriminierungsstelle des Bundes</a:t>
            </a:r>
            <a:br>
              <a:rPr lang="de-DE" dirty="0"/>
            </a:br>
            <a:r>
              <a:rPr lang="de-DE" dirty="0" err="1"/>
              <a:t>Glinkastraße</a:t>
            </a:r>
            <a:r>
              <a:rPr lang="de-DE" dirty="0"/>
              <a:t> 24</a:t>
            </a:r>
            <a:br>
              <a:rPr lang="de-DE" dirty="0"/>
            </a:br>
            <a:r>
              <a:rPr lang="de-DE" dirty="0"/>
              <a:t>10117Berlin</a:t>
            </a:r>
          </a:p>
          <a:p>
            <a:r>
              <a:rPr lang="de-DE" b="1" dirty="0" smtClean="0"/>
              <a:t>Nathalie Schlenzka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Tel. 03018 555 </a:t>
            </a:r>
            <a:r>
              <a:rPr lang="de-DE" dirty="0" smtClean="0"/>
              <a:t>1813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E-Mail: </a:t>
            </a:r>
            <a:r>
              <a:rPr lang="de-DE" dirty="0" smtClean="0"/>
              <a:t>Nathalie.Schlenzka@ads.bund.de</a:t>
            </a:r>
            <a:endParaRPr lang="de-DE" dirty="0"/>
          </a:p>
          <a:p>
            <a:r>
              <a:rPr lang="de-DE" b="1" dirty="0"/>
              <a:t>Zentrale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Tel. 03018 555 1855</a:t>
            </a:r>
            <a:br>
              <a:rPr lang="de-DE" dirty="0"/>
            </a:br>
            <a:r>
              <a:rPr lang="de-DE" dirty="0"/>
              <a:t>E-Mail: poststelle@ads.bund.de</a:t>
            </a:r>
          </a:p>
          <a:p>
            <a:r>
              <a:rPr lang="de-DE" b="1" dirty="0"/>
              <a:t>www.antidiskriminierungsstelle.de</a:t>
            </a:r>
          </a:p>
        </p:txBody>
      </p:sp>
    </p:spTree>
    <p:extLst>
      <p:ext uri="{BB962C8B-B14F-4D97-AF65-F5344CB8AC3E}">
        <p14:creationId xmlns:p14="http://schemas.microsoft.com/office/powerpoint/2010/main" val="128402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General </a:t>
            </a:r>
            <a:r>
              <a:rPr lang="de-DE" dirty="0" err="1" smtClean="0"/>
              <a:t>approach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publishers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87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approach to our work with publishers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484784"/>
            <a:ext cx="8208144" cy="4320480"/>
          </a:xfrm>
        </p:spPr>
        <p:txBody>
          <a:bodyPr/>
          <a:lstStyle/>
          <a:p>
            <a:pPr lvl="2"/>
            <a:r>
              <a:rPr lang="en-GB" dirty="0" smtClean="0"/>
              <a:t>Motivation and aim:</a:t>
            </a:r>
          </a:p>
          <a:p>
            <a:pPr lvl="4"/>
            <a:r>
              <a:rPr lang="en-GB" sz="1800" dirty="0" smtClean="0"/>
              <a:t>Several studies show that textbooks and teaching materials contain gender stereotypes despite legal requirements banning them (e.g. school curriculum laws)</a:t>
            </a:r>
          </a:p>
          <a:p>
            <a:pPr lvl="4"/>
            <a:r>
              <a:rPr lang="en-GB" sz="1800" dirty="0" smtClean="0"/>
              <a:t>Need to continue to raise awareness on this issue</a:t>
            </a:r>
          </a:p>
          <a:p>
            <a:pPr lvl="4"/>
            <a:r>
              <a:rPr lang="en-GB" sz="1800" dirty="0" smtClean="0"/>
              <a:t>Lack of explicit standards in publishing houses</a:t>
            </a:r>
          </a:p>
          <a:p>
            <a:pPr lvl="4"/>
            <a:r>
              <a:rPr lang="en-GB" sz="1800" dirty="0" smtClean="0"/>
              <a:t>Lack of expertise among publishing houses and textbook / teaching material authors</a:t>
            </a:r>
          </a:p>
          <a:p>
            <a:pPr lvl="4"/>
            <a:r>
              <a:rPr lang="en-GB" sz="1800" dirty="0" smtClean="0"/>
              <a:t>Improve textbooks to make them more gender sensitive and free of discrimination and bias</a:t>
            </a:r>
          </a:p>
          <a:p>
            <a:pPr marL="12700" lvl="4" indent="0">
              <a:buNone/>
            </a:pPr>
            <a:endParaRPr lang="en-GB" sz="1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365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approach in our work with publishers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484784"/>
            <a:ext cx="8208144" cy="4320480"/>
          </a:xfrm>
        </p:spPr>
        <p:txBody>
          <a:bodyPr/>
          <a:lstStyle/>
          <a:p>
            <a:pPr lvl="2"/>
            <a:r>
              <a:rPr lang="en-GB" dirty="0" smtClean="0"/>
              <a:t>Format of work:</a:t>
            </a:r>
          </a:p>
          <a:p>
            <a:pPr lvl="4"/>
            <a:r>
              <a:rPr lang="en-GB" sz="1800" dirty="0" smtClean="0"/>
              <a:t>Target groups:</a:t>
            </a:r>
          </a:p>
          <a:p>
            <a:pPr lvl="5"/>
            <a:r>
              <a:rPr lang="en-GB" sz="1800" dirty="0" smtClean="0"/>
              <a:t>Management in publishing houses</a:t>
            </a:r>
          </a:p>
          <a:p>
            <a:pPr lvl="5"/>
            <a:r>
              <a:rPr lang="en-GB" sz="1800" dirty="0" smtClean="0"/>
              <a:t>Editors of textbooks (all subjects)</a:t>
            </a:r>
          </a:p>
          <a:p>
            <a:pPr lvl="5"/>
            <a:r>
              <a:rPr lang="en-GB" sz="1800" dirty="0" smtClean="0"/>
              <a:t>Authors of textbooks (all subjects)</a:t>
            </a:r>
          </a:p>
          <a:p>
            <a:pPr lvl="5"/>
            <a:endParaRPr lang="en-GB" sz="1800" dirty="0" smtClean="0"/>
          </a:p>
          <a:p>
            <a:pPr lvl="4"/>
            <a:r>
              <a:rPr lang="en-GB" sz="1800" dirty="0" smtClean="0"/>
              <a:t>Workshops with editors of textbooks</a:t>
            </a:r>
          </a:p>
          <a:p>
            <a:pPr lvl="4"/>
            <a:r>
              <a:rPr lang="en-GB" sz="1800" dirty="0" smtClean="0"/>
              <a:t>Development of internal rules and standards for publishing houses concerning discrimination and stereotypes </a:t>
            </a:r>
            <a:r>
              <a:rPr lang="en-GB" sz="1800" dirty="0" smtClean="0">
                <a:sym typeface="Wingdings" panose="05000000000000000000" pitchFamily="2" charset="2"/>
              </a:rPr>
              <a:t> horizontal approach</a:t>
            </a:r>
            <a:endParaRPr lang="en-GB" sz="1800" dirty="0" smtClean="0"/>
          </a:p>
          <a:p>
            <a:pPr lvl="4"/>
            <a:r>
              <a:rPr lang="en-GB" sz="1800" dirty="0" smtClean="0"/>
              <a:t>Improvement of information sharing and network building with external experts</a:t>
            </a:r>
          </a:p>
          <a:p>
            <a:pPr lvl="4"/>
            <a:r>
              <a:rPr lang="en-GB" sz="1800" dirty="0" smtClean="0"/>
              <a:t>Provision of information materials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44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Theoretical</a:t>
            </a:r>
            <a:r>
              <a:rPr lang="de-DE" dirty="0" smtClean="0"/>
              <a:t> </a:t>
            </a:r>
            <a:r>
              <a:rPr lang="de-DE" dirty="0" err="1" smtClean="0"/>
              <a:t>background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42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Background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484784"/>
            <a:ext cx="8208144" cy="4320480"/>
          </a:xfrm>
        </p:spPr>
        <p:txBody>
          <a:bodyPr/>
          <a:lstStyle/>
          <a:p>
            <a:pPr lvl="2"/>
            <a:r>
              <a:rPr lang="en-GB" dirty="0" smtClean="0"/>
              <a:t>What is discrimination:</a:t>
            </a:r>
          </a:p>
          <a:p>
            <a:pPr lvl="4"/>
            <a:r>
              <a:rPr lang="en-GB" sz="1800" b="1" dirty="0" smtClean="0"/>
              <a:t>Definition</a:t>
            </a:r>
            <a:r>
              <a:rPr lang="en-GB" sz="1800" dirty="0" smtClean="0"/>
              <a:t> based on human rights and equality law</a:t>
            </a:r>
          </a:p>
          <a:p>
            <a:pPr lvl="4"/>
            <a:r>
              <a:rPr lang="en-GB" sz="1800" b="1" dirty="0" smtClean="0"/>
              <a:t>Categories</a:t>
            </a:r>
            <a:r>
              <a:rPr lang="en-GB" sz="1800" dirty="0" smtClean="0"/>
              <a:t> as basis for discrimination</a:t>
            </a:r>
          </a:p>
          <a:p>
            <a:pPr lvl="5"/>
            <a:r>
              <a:rPr lang="en-GB" sz="1800" dirty="0" smtClean="0"/>
              <a:t>Gender and gender identity</a:t>
            </a:r>
          </a:p>
          <a:p>
            <a:pPr marL="179387" lvl="5" indent="0">
              <a:buNone/>
            </a:pPr>
            <a:endParaRPr lang="en-GB" sz="1800" dirty="0" smtClean="0"/>
          </a:p>
          <a:p>
            <a:pPr lvl="4"/>
            <a:r>
              <a:rPr lang="en-GB" sz="1800" b="1" dirty="0" smtClean="0"/>
              <a:t>Forms </a:t>
            </a:r>
            <a:r>
              <a:rPr lang="en-GB" sz="1800" dirty="0" smtClean="0"/>
              <a:t>of discrimination</a:t>
            </a:r>
          </a:p>
          <a:p>
            <a:pPr lvl="5"/>
            <a:r>
              <a:rPr lang="en-GB" sz="1800" dirty="0" smtClean="0"/>
              <a:t>Importance of indirect discrimination</a:t>
            </a:r>
          </a:p>
          <a:p>
            <a:pPr lvl="5"/>
            <a:r>
              <a:rPr lang="en-GB" sz="1800" dirty="0" smtClean="0"/>
              <a:t>Definition of sexual harassment </a:t>
            </a:r>
          </a:p>
          <a:p>
            <a:pPr marL="179387" lvl="5" indent="0">
              <a:buNone/>
            </a:pPr>
            <a:endParaRPr lang="en-GB" sz="1800" dirty="0" smtClean="0"/>
          </a:p>
          <a:p>
            <a:pPr lvl="4"/>
            <a:r>
              <a:rPr lang="en-GB" sz="1800" b="1" dirty="0" smtClean="0"/>
              <a:t>Levels</a:t>
            </a:r>
            <a:r>
              <a:rPr lang="en-GB" sz="1800" dirty="0" smtClean="0"/>
              <a:t> of discrimination</a:t>
            </a:r>
          </a:p>
          <a:p>
            <a:pPr lvl="5"/>
            <a:r>
              <a:rPr lang="en-GB" sz="1800" dirty="0" smtClean="0"/>
              <a:t>Societal level, gender norms</a:t>
            </a:r>
          </a:p>
          <a:p>
            <a:pPr lvl="5"/>
            <a:r>
              <a:rPr lang="en-GB" sz="1800" dirty="0" smtClean="0"/>
              <a:t>Discrimination as an everyday experience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760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Background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980728"/>
            <a:ext cx="8208144" cy="4824536"/>
          </a:xfrm>
        </p:spPr>
        <p:txBody>
          <a:bodyPr/>
          <a:lstStyle/>
          <a:p>
            <a:pPr lvl="2"/>
            <a:r>
              <a:rPr lang="en-GB" dirty="0" smtClean="0"/>
              <a:t>Discrimination in schools:</a:t>
            </a:r>
          </a:p>
          <a:p>
            <a:pPr lvl="4"/>
            <a:r>
              <a:rPr lang="en-GB" sz="1800" b="1" dirty="0" smtClean="0"/>
              <a:t>Data on the extent of discrimination experiences in schools;</a:t>
            </a:r>
            <a:endParaRPr lang="en-GB" sz="1800" dirty="0" smtClean="0"/>
          </a:p>
          <a:p>
            <a:pPr lvl="4"/>
            <a:r>
              <a:rPr lang="en-GB" sz="1800" b="1" dirty="0" smtClean="0"/>
              <a:t>Typical cases of discrimination experienced in schools;</a:t>
            </a:r>
          </a:p>
          <a:p>
            <a:pPr lvl="5"/>
            <a:r>
              <a:rPr lang="en-GB" sz="1800" dirty="0" smtClean="0"/>
              <a:t>Homogeneity is seen as an “ideal” and heterogeneity as a “problem”</a:t>
            </a:r>
          </a:p>
          <a:p>
            <a:pPr lvl="5"/>
            <a:r>
              <a:rPr lang="en-GB" sz="1800" dirty="0" smtClean="0"/>
              <a:t>Expectations on what is perceived as normal</a:t>
            </a:r>
          </a:p>
          <a:p>
            <a:pPr marL="179387" lvl="5" indent="0">
              <a:buNone/>
            </a:pPr>
            <a:endParaRPr lang="en-GB" sz="1800" dirty="0" smtClean="0"/>
          </a:p>
          <a:p>
            <a:pPr lvl="4"/>
            <a:r>
              <a:rPr lang="en-GB" sz="1800" b="1" dirty="0" smtClean="0"/>
              <a:t>Heterogeneity in the class room;</a:t>
            </a:r>
            <a:r>
              <a:rPr lang="en-GB" sz="1800" dirty="0"/>
              <a:t> </a:t>
            </a:r>
          </a:p>
          <a:p>
            <a:pPr lvl="5"/>
            <a:r>
              <a:rPr lang="en-GB" sz="1800" dirty="0" smtClean="0"/>
              <a:t>(</a:t>
            </a:r>
            <a:r>
              <a:rPr lang="en-GB" sz="1800" dirty="0"/>
              <a:t>Gender, social background, sexual orientation, disability, religion</a:t>
            </a:r>
            <a:r>
              <a:rPr lang="en-GB" sz="1800" dirty="0" smtClean="0"/>
              <a:t>)</a:t>
            </a:r>
          </a:p>
          <a:p>
            <a:pPr marL="179387" lvl="5" indent="0">
              <a:buNone/>
            </a:pPr>
            <a:endParaRPr lang="en-GB" sz="1800" b="1" dirty="0" smtClean="0"/>
          </a:p>
          <a:p>
            <a:pPr lvl="4"/>
            <a:r>
              <a:rPr lang="en-GB" sz="1800" b="1" dirty="0" smtClean="0"/>
              <a:t>Legal background (CEDAW, basic law, school laws);</a:t>
            </a:r>
            <a:endParaRPr lang="en-GB" sz="1800" dirty="0"/>
          </a:p>
          <a:p>
            <a:pPr lvl="5"/>
            <a:r>
              <a:rPr lang="en-GB" sz="1800" dirty="0" smtClean="0"/>
              <a:t>Textbooks are not allowed to discriminate;</a:t>
            </a:r>
          </a:p>
          <a:p>
            <a:pPr lvl="5"/>
            <a:r>
              <a:rPr lang="en-GB" sz="1800" dirty="0" smtClean="0"/>
              <a:t>Textbooks shall promote the equal treatment and the reduction of stereotypes. </a:t>
            </a:r>
          </a:p>
          <a:p>
            <a:pPr lvl="5"/>
            <a:endParaRPr lang="en-GB" sz="1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084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Background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5" y="1484784"/>
            <a:ext cx="8208144" cy="4320480"/>
          </a:xfrm>
        </p:spPr>
        <p:txBody>
          <a:bodyPr/>
          <a:lstStyle/>
          <a:p>
            <a:pPr lvl="2"/>
            <a:r>
              <a:rPr lang="en-GB" dirty="0" smtClean="0"/>
              <a:t>Impact of textbooks and teaching material:</a:t>
            </a:r>
          </a:p>
          <a:p>
            <a:pPr lvl="4"/>
            <a:r>
              <a:rPr lang="en-GB" sz="1800" dirty="0" smtClean="0"/>
              <a:t>Textbooks create a reality. Those depictions, accurate or not, </a:t>
            </a:r>
            <a:r>
              <a:rPr lang="en-GB" sz="1800" dirty="0" smtClean="0">
                <a:sym typeface="Wingdings" panose="05000000000000000000" pitchFamily="2" charset="2"/>
              </a:rPr>
              <a:t>are seen as being objective and neutral</a:t>
            </a:r>
            <a:r>
              <a:rPr lang="en-GB" sz="1800" dirty="0">
                <a:sym typeface="Wingdings" panose="05000000000000000000" pitchFamily="2" charset="2"/>
              </a:rPr>
              <a:t> </a:t>
            </a:r>
            <a:r>
              <a:rPr lang="en-GB" sz="1800" dirty="0" smtClean="0">
                <a:sym typeface="Wingdings" panose="05000000000000000000" pitchFamily="2" charset="2"/>
              </a:rPr>
              <a:t>by students</a:t>
            </a:r>
            <a:endParaRPr lang="en-GB" sz="1800" dirty="0" smtClean="0"/>
          </a:p>
          <a:p>
            <a:pPr lvl="4"/>
            <a:r>
              <a:rPr lang="en-GB" sz="1800" dirty="0" smtClean="0"/>
              <a:t>Textbooks define what is seen as “normal” (normative power);</a:t>
            </a:r>
          </a:p>
          <a:p>
            <a:pPr lvl="4"/>
            <a:r>
              <a:rPr lang="en-GB" sz="1800" dirty="0" smtClean="0"/>
              <a:t>Knowledge in textbooks is not scrutinised; taken as fact.</a:t>
            </a:r>
          </a:p>
          <a:p>
            <a:pPr marL="12700" lvl="4" indent="0">
              <a:buNone/>
            </a:pPr>
            <a:endParaRPr lang="en-GB" sz="2000" dirty="0" smtClean="0">
              <a:solidFill>
                <a:srgbClr val="00498B"/>
              </a:solidFill>
            </a:endParaRPr>
          </a:p>
          <a:p>
            <a:pPr marL="12700" lvl="4" indent="0">
              <a:buNone/>
            </a:pPr>
            <a:r>
              <a:rPr lang="en-GB" sz="2000" dirty="0" smtClean="0">
                <a:solidFill>
                  <a:srgbClr val="00498B"/>
                </a:solidFill>
              </a:rPr>
              <a:t>Impact on pupils:</a:t>
            </a:r>
            <a:endParaRPr lang="en-GB" sz="1800" dirty="0" smtClean="0"/>
          </a:p>
          <a:p>
            <a:pPr lvl="4"/>
            <a:r>
              <a:rPr lang="en-GB" sz="1800" dirty="0" smtClean="0"/>
              <a:t>Micro aggressions;</a:t>
            </a:r>
          </a:p>
          <a:p>
            <a:pPr lvl="4"/>
            <a:r>
              <a:rPr lang="en-GB" sz="1800" dirty="0" smtClean="0"/>
              <a:t>Stereotype threat;</a:t>
            </a:r>
          </a:p>
          <a:p>
            <a:pPr lvl="4"/>
            <a:r>
              <a:rPr lang="en-GB" sz="1800" dirty="0" err="1" smtClean="0"/>
              <a:t>Othering</a:t>
            </a:r>
            <a:r>
              <a:rPr lang="en-GB" sz="1800" dirty="0" smtClean="0"/>
              <a:t>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757442" y="6453336"/>
            <a:ext cx="919014" cy="144000"/>
          </a:xfrm>
        </p:spPr>
        <p:txBody>
          <a:bodyPr/>
          <a:lstStyle/>
          <a:p>
            <a:r>
              <a:rPr lang="de-DE" dirty="0"/>
              <a:t>Seite </a:t>
            </a:r>
            <a:fld id="{8F49AD41-6F2E-493B-AB70-915CD445E1C4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034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S_PowerPoint">
  <a:themeElements>
    <a:clrScheme name="ADS - Colors">
      <a:dk1>
        <a:sysClr val="windowText" lastClr="000000"/>
      </a:dk1>
      <a:lt1>
        <a:sysClr val="window" lastClr="FFFFFF"/>
      </a:lt1>
      <a:dk2>
        <a:srgbClr val="E0334C"/>
      </a:dk2>
      <a:lt2>
        <a:srgbClr val="E7E6E6"/>
      </a:lt2>
      <a:accent1>
        <a:srgbClr val="EC6602"/>
      </a:accent1>
      <a:accent2>
        <a:srgbClr val="63B1C9"/>
      </a:accent2>
      <a:accent3>
        <a:srgbClr val="E0334C"/>
      </a:accent3>
      <a:accent4>
        <a:srgbClr val="F0AC32"/>
      </a:accent4>
      <a:accent5>
        <a:srgbClr val="4D80AE"/>
      </a:accent5>
      <a:accent6>
        <a:srgbClr val="823E28"/>
      </a:accent6>
      <a:hlink>
        <a:srgbClr val="0563C1"/>
      </a:hlink>
      <a:folHlink>
        <a:srgbClr val="954F72"/>
      </a:folHlink>
    </a:clrScheme>
    <a:fontScheme name="ADSdB - Fonts">
      <a:majorFont>
        <a:latin typeface="BundesSerif Office"/>
        <a:ea typeface=""/>
        <a:cs typeface=""/>
      </a:majorFont>
      <a:minorFont>
        <a:latin typeface="BundesSans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DS_PowerPoint_001-000-001.potx" id="{DB3A24CE-93D7-4A53-B337-A73E3A27038A}" vid="{38FCCACD-9470-4BEC-A7D4-E1DCC72CF7A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ADS_PowerPoint</Template>
  <TotalTime>0</TotalTime>
  <Words>1483</Words>
  <Application>Microsoft Office PowerPoint</Application>
  <PresentationFormat>On-screen Show (4:3)</PresentationFormat>
  <Paragraphs>236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ADS_PowerPoint</vt:lpstr>
      <vt:lpstr>How to cooperate with textbook publishers?</vt:lpstr>
      <vt:lpstr>Agenda</vt:lpstr>
      <vt:lpstr>General approach to our work with publishers</vt:lpstr>
      <vt:lpstr>General approach to our work with publishers</vt:lpstr>
      <vt:lpstr>General approach in our work with publishers</vt:lpstr>
      <vt:lpstr>Theoretical background</vt:lpstr>
      <vt:lpstr>Theoretical Background</vt:lpstr>
      <vt:lpstr>Theoretical Background</vt:lpstr>
      <vt:lpstr>Theoretical Background</vt:lpstr>
      <vt:lpstr>Theoretical Background</vt:lpstr>
      <vt:lpstr>Theoretical Background</vt:lpstr>
      <vt:lpstr>Theoretical Background</vt:lpstr>
      <vt:lpstr>Perspectives for analysing textbooks</vt:lpstr>
      <vt:lpstr>Perspectives for analysing textbooks</vt:lpstr>
      <vt:lpstr>Perspectives for analysing textbooks</vt:lpstr>
      <vt:lpstr>Perspectives for analysing textbooks</vt:lpstr>
      <vt:lpstr>Perspectives for analysing textbooks</vt:lpstr>
      <vt:lpstr>Perspectives for analysing textbooks</vt:lpstr>
      <vt:lpstr>Perspectives for analysing textbooks</vt:lpstr>
      <vt:lpstr>Questions - Discussion</vt:lpstr>
      <vt:lpstr>Questions - Discussion</vt:lpstr>
      <vt:lpstr>Vielen Dank für Ihre Aufmerksamkeit!</vt:lpstr>
    </vt:vector>
  </TitlesOfParts>
  <Company>BMFSFJ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Präsentationstitel,  Bundes Serif Offce Regular, 33pt,  max. dreizeilig</dc:title>
  <dc:creator>Stocker, Rainer</dc:creator>
  <cp:keywords>Vorlage Template</cp:keywords>
  <dc:description>PowerPoint-Vorlage</dc:description>
  <cp:lastModifiedBy>Sarah Cooke O’Dowd</cp:lastModifiedBy>
  <cp:revision>118</cp:revision>
  <cp:lastPrinted>2016-04-21T11:05:16Z</cp:lastPrinted>
  <dcterms:created xsi:type="dcterms:W3CDTF">2016-04-18T06:10:44Z</dcterms:created>
  <dcterms:modified xsi:type="dcterms:W3CDTF">2016-06-07T07:43:38Z</dcterms:modified>
  <cp:category>Vorlage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1.0.0</vt:lpwstr>
  </property>
  <property fmtid="{D5CDD505-2E9C-101B-9397-08002B2CF9AE}" pid="3" name="Build">
    <vt:lpwstr>001-000-001</vt:lpwstr>
  </property>
  <property fmtid="{D5CDD505-2E9C-101B-9397-08002B2CF9AE}" pid="4" name="Erstellt von">
    <vt:lpwstr>office network</vt:lpwstr>
  </property>
  <property fmtid="{D5CDD505-2E9C-101B-9397-08002B2CF9AE}" pid="5" name="Erstellt am">
    <vt:lpwstr>08.04.2016</vt:lpwstr>
  </property>
  <property fmtid="{D5CDD505-2E9C-101B-9397-08002B2CF9AE}" pid="6" name="Autor">
    <vt:lpwstr>clemens morfeld</vt:lpwstr>
  </property>
  <property fmtid="{D5CDD505-2E9C-101B-9397-08002B2CF9AE}" pid="7" name="Stand">
    <vt:lpwstr>08.04.2016</vt:lpwstr>
  </property>
</Properties>
</file>