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3" r:id="rId2"/>
    <p:sldId id="316" r:id="rId3"/>
    <p:sldId id="301" r:id="rId4"/>
    <p:sldId id="300" r:id="rId5"/>
    <p:sldId id="347" r:id="rId6"/>
    <p:sldId id="348" r:id="rId7"/>
    <p:sldId id="332" r:id="rId8"/>
    <p:sldId id="304" r:id="rId9"/>
    <p:sldId id="333" r:id="rId10"/>
    <p:sldId id="349" r:id="rId11"/>
    <p:sldId id="350" r:id="rId12"/>
    <p:sldId id="352" r:id="rId13"/>
    <p:sldId id="307" r:id="rId14"/>
    <p:sldId id="338" r:id="rId15"/>
    <p:sldId id="351" r:id="rId16"/>
    <p:sldId id="353" r:id="rId17"/>
    <p:sldId id="354" r:id="rId18"/>
    <p:sldId id="355" r:id="rId19"/>
    <p:sldId id="358" r:id="rId20"/>
    <p:sldId id="356" r:id="rId21"/>
    <p:sldId id="346" r:id="rId22"/>
    <p:sldId id="345" r:id="rId23"/>
    <p:sldId id="357" r:id="rId24"/>
    <p:sldId id="266" r:id="rId2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B"/>
    <a:srgbClr val="BB0B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44" autoAdjust="0"/>
    <p:restoredTop sz="77321" autoAdjust="0"/>
  </p:normalViewPr>
  <p:slideViewPr>
    <p:cSldViewPr>
      <p:cViewPr>
        <p:scale>
          <a:sx n="93" d="100"/>
          <a:sy n="93" d="100"/>
        </p:scale>
        <p:origin x="-1038" y="504"/>
      </p:cViewPr>
      <p:guideLst>
        <p:guide orient="horz" pos="2160"/>
        <p:guide pos="2880"/>
      </p:guideLst>
    </p:cSldViewPr>
  </p:slideViewPr>
  <p:outlineViewPr>
    <p:cViewPr>
      <p:scale>
        <a:sx n="33" d="100"/>
        <a:sy n="33" d="100"/>
      </p:scale>
      <p:origin x="0" y="-8634"/>
    </p:cViewPr>
  </p:outlin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52149-E73B-4BA0-BC94-75F1F7143432}"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de-DE"/>
        </a:p>
      </dgm:t>
    </dgm:pt>
    <dgm:pt modelId="{895AD3AB-3CAB-4B22-971B-74FF16D54232}">
      <dgm:prSet/>
      <dgm:spPr/>
      <dgm:t>
        <a:bodyPr/>
        <a:lstStyle/>
        <a:p>
          <a:pPr rtl="0"/>
          <a:r>
            <a:rPr lang="en-GB" b="0" dirty="0" smtClean="0"/>
            <a:t>Complaints commission (pupils, parents, teachers, social worker, external counselling):</a:t>
          </a:r>
          <a:endParaRPr lang="de-DE" dirty="0"/>
        </a:p>
      </dgm:t>
    </dgm:pt>
    <dgm:pt modelId="{70281CFE-4E53-41AD-9591-947BFD0DFB6B}" type="parTrans" cxnId="{82B3F4B8-AA94-4261-A0EB-ADA05A35344F}">
      <dgm:prSet/>
      <dgm:spPr/>
      <dgm:t>
        <a:bodyPr/>
        <a:lstStyle/>
        <a:p>
          <a:endParaRPr lang="de-DE"/>
        </a:p>
      </dgm:t>
    </dgm:pt>
    <dgm:pt modelId="{0F0B2DD6-8C33-4314-B01A-63D116F60E49}" type="sibTrans" cxnId="{82B3F4B8-AA94-4261-A0EB-ADA05A35344F}">
      <dgm:prSet/>
      <dgm:spPr/>
      <dgm:t>
        <a:bodyPr/>
        <a:lstStyle/>
        <a:p>
          <a:endParaRPr lang="de-DE"/>
        </a:p>
      </dgm:t>
    </dgm:pt>
    <dgm:pt modelId="{FD342243-E05E-42AF-AF74-214230351149}">
      <dgm:prSet/>
      <dgm:spPr>
        <a:solidFill>
          <a:schemeClr val="accent2"/>
        </a:solidFill>
        <a:ln>
          <a:solidFill>
            <a:schemeClr val="accent2"/>
          </a:solidFill>
        </a:ln>
      </dgm:spPr>
      <dgm:t>
        <a:bodyPr/>
        <a:lstStyle/>
        <a:p>
          <a:pPr rtl="0"/>
          <a:r>
            <a:rPr lang="en-GB" dirty="0" smtClean="0"/>
            <a:t>Pupils board </a:t>
          </a:r>
          <a:endParaRPr lang="de-DE" dirty="0"/>
        </a:p>
      </dgm:t>
    </dgm:pt>
    <dgm:pt modelId="{2B2D93CC-10AD-4F2F-9D94-4530DD06B4C6}" type="parTrans" cxnId="{1CD0868E-E531-43A1-B765-FBA427A428F7}">
      <dgm:prSet/>
      <dgm:spPr/>
      <dgm:t>
        <a:bodyPr/>
        <a:lstStyle/>
        <a:p>
          <a:endParaRPr lang="de-DE"/>
        </a:p>
      </dgm:t>
    </dgm:pt>
    <dgm:pt modelId="{8E972601-6EBE-48F1-B346-0AF43BBEEA9F}" type="sibTrans" cxnId="{1CD0868E-E531-43A1-B765-FBA427A428F7}">
      <dgm:prSet/>
      <dgm:spPr/>
      <dgm:t>
        <a:bodyPr/>
        <a:lstStyle/>
        <a:p>
          <a:endParaRPr lang="de-DE"/>
        </a:p>
      </dgm:t>
    </dgm:pt>
    <dgm:pt modelId="{507C5DF7-4514-421E-826C-28B69E7ADBE4}">
      <dgm:prSet custT="1"/>
      <dgm:spPr>
        <a:solidFill>
          <a:schemeClr val="accent4"/>
        </a:solidFill>
        <a:ln>
          <a:solidFill>
            <a:schemeClr val="accent4"/>
          </a:solidFill>
        </a:ln>
      </dgm:spPr>
      <dgm:t>
        <a:bodyPr/>
        <a:lstStyle/>
        <a:p>
          <a:pPr rtl="0"/>
          <a:r>
            <a:rPr lang="en-GB" sz="1200" dirty="0" smtClean="0"/>
            <a:t>Parent representation</a:t>
          </a:r>
          <a:r>
            <a:rPr lang="en-GB" sz="900" dirty="0" smtClean="0"/>
            <a:t>;</a:t>
          </a:r>
          <a:endParaRPr lang="de-DE" sz="900" dirty="0"/>
        </a:p>
      </dgm:t>
    </dgm:pt>
    <dgm:pt modelId="{6E61747E-23BA-428F-A095-B73FC3E907DE}" type="parTrans" cxnId="{1F6549ED-50F4-4818-8855-7841B058851A}">
      <dgm:prSet/>
      <dgm:spPr/>
      <dgm:t>
        <a:bodyPr/>
        <a:lstStyle/>
        <a:p>
          <a:endParaRPr lang="de-DE"/>
        </a:p>
      </dgm:t>
    </dgm:pt>
    <dgm:pt modelId="{88E75F5E-61FB-409E-9710-4829BD6311F3}" type="sibTrans" cxnId="{1F6549ED-50F4-4818-8855-7841B058851A}">
      <dgm:prSet/>
      <dgm:spPr/>
      <dgm:t>
        <a:bodyPr/>
        <a:lstStyle/>
        <a:p>
          <a:endParaRPr lang="de-DE"/>
        </a:p>
      </dgm:t>
    </dgm:pt>
    <dgm:pt modelId="{6C328728-5457-40D2-BAF9-CB967327EAB5}">
      <dgm:prSet custT="1"/>
      <dgm:spPr>
        <a:solidFill>
          <a:srgbClr val="00B0F0"/>
        </a:solidFill>
      </dgm:spPr>
      <dgm:t>
        <a:bodyPr/>
        <a:lstStyle/>
        <a:p>
          <a:pPr rtl="0"/>
          <a:r>
            <a:rPr lang="en-GB" sz="1300" baseline="0" noProof="0" dirty="0" smtClean="0"/>
            <a:t>School administration, school management</a:t>
          </a:r>
          <a:endParaRPr lang="en-GB" sz="1300" baseline="0" noProof="0" dirty="0"/>
        </a:p>
      </dgm:t>
    </dgm:pt>
    <dgm:pt modelId="{E976D6A9-E889-4ADA-8C09-0B576D146C12}" type="parTrans" cxnId="{A94649E8-7064-4333-8064-534630757673}">
      <dgm:prSet/>
      <dgm:spPr/>
      <dgm:t>
        <a:bodyPr/>
        <a:lstStyle/>
        <a:p>
          <a:endParaRPr lang="de-DE"/>
        </a:p>
      </dgm:t>
    </dgm:pt>
    <dgm:pt modelId="{B0E34A70-10CC-40B0-95CA-C098DB9D7305}" type="sibTrans" cxnId="{A94649E8-7064-4333-8064-534630757673}">
      <dgm:prSet/>
      <dgm:spPr/>
      <dgm:t>
        <a:bodyPr/>
        <a:lstStyle/>
        <a:p>
          <a:endParaRPr lang="de-DE"/>
        </a:p>
      </dgm:t>
    </dgm:pt>
    <dgm:pt modelId="{B2DCF694-34D7-4776-A4A4-DA3A7EAF8E23}">
      <dgm:prSet custT="1"/>
      <dgm:spPr>
        <a:solidFill>
          <a:srgbClr val="92D050"/>
        </a:solidFill>
      </dgm:spPr>
      <dgm:t>
        <a:bodyPr/>
        <a:lstStyle/>
        <a:p>
          <a:pPr rtl="0"/>
          <a:r>
            <a:rPr lang="en-GB" sz="1200" noProof="0" dirty="0" smtClean="0"/>
            <a:t>External </a:t>
          </a:r>
          <a:r>
            <a:rPr lang="en-GB" sz="1400" noProof="0" dirty="0" smtClean="0"/>
            <a:t>counselling</a:t>
          </a:r>
          <a:r>
            <a:rPr lang="en-GB" sz="1200" noProof="0" dirty="0" smtClean="0"/>
            <a:t> body</a:t>
          </a:r>
          <a:endParaRPr lang="en-GB" sz="1200" noProof="0" dirty="0"/>
        </a:p>
      </dgm:t>
    </dgm:pt>
    <dgm:pt modelId="{FF85C37C-73B5-421F-A9BE-467F7970DAEC}" type="parTrans" cxnId="{00039D5B-C898-40DC-BE01-D998AB7774EA}">
      <dgm:prSet/>
      <dgm:spPr/>
      <dgm:t>
        <a:bodyPr/>
        <a:lstStyle/>
        <a:p>
          <a:endParaRPr lang="de-DE"/>
        </a:p>
      </dgm:t>
    </dgm:pt>
    <dgm:pt modelId="{B859094B-8BE5-4F4F-9810-D66AD93620C9}" type="sibTrans" cxnId="{00039D5B-C898-40DC-BE01-D998AB7774EA}">
      <dgm:prSet/>
      <dgm:spPr/>
      <dgm:t>
        <a:bodyPr/>
        <a:lstStyle/>
        <a:p>
          <a:endParaRPr lang="de-DE"/>
        </a:p>
      </dgm:t>
    </dgm:pt>
    <dgm:pt modelId="{9A08925A-8396-46A5-8250-CEEDE6159DA4}">
      <dgm:prSet/>
      <dgm:spPr>
        <a:solidFill>
          <a:schemeClr val="tx2">
            <a:lumMod val="60000"/>
            <a:lumOff val="40000"/>
          </a:schemeClr>
        </a:solidFill>
      </dgm:spPr>
      <dgm:t>
        <a:bodyPr/>
        <a:lstStyle/>
        <a:p>
          <a:pPr rtl="0"/>
          <a:r>
            <a:rPr lang="en-GB" dirty="0" smtClean="0"/>
            <a:t>Liaison Teacher / Social worker </a:t>
          </a:r>
          <a:endParaRPr lang="de-DE" dirty="0"/>
        </a:p>
      </dgm:t>
    </dgm:pt>
    <dgm:pt modelId="{4B754F15-0484-497F-8CF4-744C1E748492}" type="parTrans" cxnId="{7F1F266C-9238-4584-B59B-302DBF303984}">
      <dgm:prSet/>
      <dgm:spPr/>
      <dgm:t>
        <a:bodyPr/>
        <a:lstStyle/>
        <a:p>
          <a:endParaRPr lang="de-DE"/>
        </a:p>
      </dgm:t>
    </dgm:pt>
    <dgm:pt modelId="{0A3B7D20-E976-442F-963E-32BFCE852D35}" type="sibTrans" cxnId="{7F1F266C-9238-4584-B59B-302DBF303984}">
      <dgm:prSet/>
      <dgm:spPr/>
      <dgm:t>
        <a:bodyPr/>
        <a:lstStyle/>
        <a:p>
          <a:endParaRPr lang="de-DE"/>
        </a:p>
      </dgm:t>
    </dgm:pt>
    <dgm:pt modelId="{47FCA877-A773-4BFB-B952-6B9B7616A1BA}" type="pres">
      <dgm:prSet presAssocID="{E4C52149-E73B-4BA0-BC94-75F1F7143432}" presName="Name0" presStyleCnt="0">
        <dgm:presLayoutVars>
          <dgm:chMax val="1"/>
          <dgm:chPref val="1"/>
          <dgm:dir/>
          <dgm:animOne val="branch"/>
          <dgm:animLvl val="lvl"/>
        </dgm:presLayoutVars>
      </dgm:prSet>
      <dgm:spPr/>
      <dgm:t>
        <a:bodyPr/>
        <a:lstStyle/>
        <a:p>
          <a:endParaRPr lang="de-DE"/>
        </a:p>
      </dgm:t>
    </dgm:pt>
    <dgm:pt modelId="{77E7A7AA-41A9-4CF4-B1D8-F5E5DD61F6E6}" type="pres">
      <dgm:prSet presAssocID="{895AD3AB-3CAB-4B22-971B-74FF16D54232}" presName="singleCycle" presStyleCnt="0"/>
      <dgm:spPr/>
    </dgm:pt>
    <dgm:pt modelId="{ED623BAB-7F21-41C2-8ECF-F1C382C7206A}" type="pres">
      <dgm:prSet presAssocID="{895AD3AB-3CAB-4B22-971B-74FF16D54232}" presName="singleCenter" presStyleLbl="node1" presStyleIdx="0" presStyleCnt="6" custScaleX="133388">
        <dgm:presLayoutVars>
          <dgm:chMax val="7"/>
          <dgm:chPref val="7"/>
        </dgm:presLayoutVars>
      </dgm:prSet>
      <dgm:spPr/>
      <dgm:t>
        <a:bodyPr/>
        <a:lstStyle/>
        <a:p>
          <a:endParaRPr lang="de-DE"/>
        </a:p>
      </dgm:t>
    </dgm:pt>
    <dgm:pt modelId="{5DC63AA9-B467-4C9F-A9AA-06A3B31EB62C}" type="pres">
      <dgm:prSet presAssocID="{2B2D93CC-10AD-4F2F-9D94-4530DD06B4C6}" presName="Name56" presStyleLbl="parChTrans1D2" presStyleIdx="0" presStyleCnt="5"/>
      <dgm:spPr/>
      <dgm:t>
        <a:bodyPr/>
        <a:lstStyle/>
        <a:p>
          <a:endParaRPr lang="de-DE"/>
        </a:p>
      </dgm:t>
    </dgm:pt>
    <dgm:pt modelId="{82D1EF25-4226-424A-830F-E05294559FE4}" type="pres">
      <dgm:prSet presAssocID="{FD342243-E05E-42AF-AF74-214230351149}" presName="text0" presStyleLbl="node1" presStyleIdx="1" presStyleCnt="6">
        <dgm:presLayoutVars>
          <dgm:bulletEnabled val="1"/>
        </dgm:presLayoutVars>
      </dgm:prSet>
      <dgm:spPr/>
      <dgm:t>
        <a:bodyPr/>
        <a:lstStyle/>
        <a:p>
          <a:endParaRPr lang="de-DE"/>
        </a:p>
      </dgm:t>
    </dgm:pt>
    <dgm:pt modelId="{85905704-791B-4125-8D63-E71D24967636}" type="pres">
      <dgm:prSet presAssocID="{6E61747E-23BA-428F-A095-B73FC3E907DE}" presName="Name56" presStyleLbl="parChTrans1D2" presStyleIdx="1" presStyleCnt="5"/>
      <dgm:spPr/>
      <dgm:t>
        <a:bodyPr/>
        <a:lstStyle/>
        <a:p>
          <a:endParaRPr lang="de-DE"/>
        </a:p>
      </dgm:t>
    </dgm:pt>
    <dgm:pt modelId="{5339A50B-8D4A-482D-840A-AC8AB1BAE449}" type="pres">
      <dgm:prSet presAssocID="{507C5DF7-4514-421E-826C-28B69E7ADBE4}" presName="text0" presStyleLbl="node1" presStyleIdx="2" presStyleCnt="6" custScaleX="138482" custScaleY="112180">
        <dgm:presLayoutVars>
          <dgm:bulletEnabled val="1"/>
        </dgm:presLayoutVars>
      </dgm:prSet>
      <dgm:spPr/>
      <dgm:t>
        <a:bodyPr/>
        <a:lstStyle/>
        <a:p>
          <a:endParaRPr lang="de-DE"/>
        </a:p>
      </dgm:t>
    </dgm:pt>
    <dgm:pt modelId="{313C3D6F-00D0-487F-A26E-766A9F68EF20}" type="pres">
      <dgm:prSet presAssocID="{E976D6A9-E889-4ADA-8C09-0B576D146C12}" presName="Name56" presStyleLbl="parChTrans1D2" presStyleIdx="2" presStyleCnt="5"/>
      <dgm:spPr/>
      <dgm:t>
        <a:bodyPr/>
        <a:lstStyle/>
        <a:p>
          <a:endParaRPr lang="de-DE"/>
        </a:p>
      </dgm:t>
    </dgm:pt>
    <dgm:pt modelId="{7F72190E-2C46-4800-A131-A79C6F65EDE9}" type="pres">
      <dgm:prSet presAssocID="{6C328728-5457-40D2-BAF9-CB967327EAB5}" presName="text0" presStyleLbl="node1" presStyleIdx="3" presStyleCnt="6" custScaleX="152496">
        <dgm:presLayoutVars>
          <dgm:bulletEnabled val="1"/>
        </dgm:presLayoutVars>
      </dgm:prSet>
      <dgm:spPr/>
      <dgm:t>
        <a:bodyPr/>
        <a:lstStyle/>
        <a:p>
          <a:endParaRPr lang="de-DE"/>
        </a:p>
      </dgm:t>
    </dgm:pt>
    <dgm:pt modelId="{1940A9C0-0957-4D52-A674-87DD324765B5}" type="pres">
      <dgm:prSet presAssocID="{FF85C37C-73B5-421F-A9BE-467F7970DAEC}" presName="Name56" presStyleLbl="parChTrans1D2" presStyleIdx="3" presStyleCnt="5"/>
      <dgm:spPr/>
      <dgm:t>
        <a:bodyPr/>
        <a:lstStyle/>
        <a:p>
          <a:endParaRPr lang="de-DE"/>
        </a:p>
      </dgm:t>
    </dgm:pt>
    <dgm:pt modelId="{DDB9E876-054A-4986-9B41-5462C4C6346B}" type="pres">
      <dgm:prSet presAssocID="{B2DCF694-34D7-4776-A4A4-DA3A7EAF8E23}" presName="text0" presStyleLbl="node1" presStyleIdx="4" presStyleCnt="6" custScaleX="133091">
        <dgm:presLayoutVars>
          <dgm:bulletEnabled val="1"/>
        </dgm:presLayoutVars>
      </dgm:prSet>
      <dgm:spPr/>
      <dgm:t>
        <a:bodyPr/>
        <a:lstStyle/>
        <a:p>
          <a:endParaRPr lang="de-DE"/>
        </a:p>
      </dgm:t>
    </dgm:pt>
    <dgm:pt modelId="{D51B9D8F-C9E5-4EF4-A481-C52CF28667DE}" type="pres">
      <dgm:prSet presAssocID="{4B754F15-0484-497F-8CF4-744C1E748492}" presName="Name56" presStyleLbl="parChTrans1D2" presStyleIdx="4" presStyleCnt="5"/>
      <dgm:spPr/>
      <dgm:t>
        <a:bodyPr/>
        <a:lstStyle/>
        <a:p>
          <a:endParaRPr lang="de-DE"/>
        </a:p>
      </dgm:t>
    </dgm:pt>
    <dgm:pt modelId="{24B6F4E0-CDDA-45F3-BF1A-AD91ADF197BD}" type="pres">
      <dgm:prSet presAssocID="{9A08925A-8396-46A5-8250-CEEDE6159DA4}" presName="text0" presStyleLbl="node1" presStyleIdx="5" presStyleCnt="6">
        <dgm:presLayoutVars>
          <dgm:bulletEnabled val="1"/>
        </dgm:presLayoutVars>
      </dgm:prSet>
      <dgm:spPr/>
      <dgm:t>
        <a:bodyPr/>
        <a:lstStyle/>
        <a:p>
          <a:endParaRPr lang="de-DE"/>
        </a:p>
      </dgm:t>
    </dgm:pt>
  </dgm:ptLst>
  <dgm:cxnLst>
    <dgm:cxn modelId="{1F6549ED-50F4-4818-8855-7841B058851A}" srcId="{895AD3AB-3CAB-4B22-971B-74FF16D54232}" destId="{507C5DF7-4514-421E-826C-28B69E7ADBE4}" srcOrd="1" destOrd="0" parTransId="{6E61747E-23BA-428F-A095-B73FC3E907DE}" sibTransId="{88E75F5E-61FB-409E-9710-4829BD6311F3}"/>
    <dgm:cxn modelId="{8B184F24-44E2-4633-B3FE-C142086401AC}" type="presOf" srcId="{E4C52149-E73B-4BA0-BC94-75F1F7143432}" destId="{47FCA877-A773-4BFB-B952-6B9B7616A1BA}" srcOrd="0" destOrd="0" presId="urn:microsoft.com/office/officeart/2008/layout/RadialCluster"/>
    <dgm:cxn modelId="{7F1F266C-9238-4584-B59B-302DBF303984}" srcId="{895AD3AB-3CAB-4B22-971B-74FF16D54232}" destId="{9A08925A-8396-46A5-8250-CEEDE6159DA4}" srcOrd="4" destOrd="0" parTransId="{4B754F15-0484-497F-8CF4-744C1E748492}" sibTransId="{0A3B7D20-E976-442F-963E-32BFCE852D35}"/>
    <dgm:cxn modelId="{70A6DAD3-114F-410A-8500-144B16F6C2AE}" type="presOf" srcId="{507C5DF7-4514-421E-826C-28B69E7ADBE4}" destId="{5339A50B-8D4A-482D-840A-AC8AB1BAE449}" srcOrd="0" destOrd="0" presId="urn:microsoft.com/office/officeart/2008/layout/RadialCluster"/>
    <dgm:cxn modelId="{C2183491-208D-4D54-BB55-303EBAED6381}" type="presOf" srcId="{2B2D93CC-10AD-4F2F-9D94-4530DD06B4C6}" destId="{5DC63AA9-B467-4C9F-A9AA-06A3B31EB62C}" srcOrd="0" destOrd="0" presId="urn:microsoft.com/office/officeart/2008/layout/RadialCluster"/>
    <dgm:cxn modelId="{EE6E43A3-F5FF-4C7D-9D0D-00EC2203EBB8}" type="presOf" srcId="{FF85C37C-73B5-421F-A9BE-467F7970DAEC}" destId="{1940A9C0-0957-4D52-A674-87DD324765B5}" srcOrd="0" destOrd="0" presId="urn:microsoft.com/office/officeart/2008/layout/RadialCluster"/>
    <dgm:cxn modelId="{33E8BCA6-05C5-4D71-AFA9-8C482306F3A5}" type="presOf" srcId="{FD342243-E05E-42AF-AF74-214230351149}" destId="{82D1EF25-4226-424A-830F-E05294559FE4}" srcOrd="0" destOrd="0" presId="urn:microsoft.com/office/officeart/2008/layout/RadialCluster"/>
    <dgm:cxn modelId="{D5647C7C-AE63-4993-86F4-9B6733162426}" type="presOf" srcId="{B2DCF694-34D7-4776-A4A4-DA3A7EAF8E23}" destId="{DDB9E876-054A-4986-9B41-5462C4C6346B}" srcOrd="0" destOrd="0" presId="urn:microsoft.com/office/officeart/2008/layout/RadialCluster"/>
    <dgm:cxn modelId="{A94649E8-7064-4333-8064-534630757673}" srcId="{895AD3AB-3CAB-4B22-971B-74FF16D54232}" destId="{6C328728-5457-40D2-BAF9-CB967327EAB5}" srcOrd="2" destOrd="0" parTransId="{E976D6A9-E889-4ADA-8C09-0B576D146C12}" sibTransId="{B0E34A70-10CC-40B0-95CA-C098DB9D7305}"/>
    <dgm:cxn modelId="{82B3F4B8-AA94-4261-A0EB-ADA05A35344F}" srcId="{E4C52149-E73B-4BA0-BC94-75F1F7143432}" destId="{895AD3AB-3CAB-4B22-971B-74FF16D54232}" srcOrd="0" destOrd="0" parTransId="{70281CFE-4E53-41AD-9591-947BFD0DFB6B}" sibTransId="{0F0B2DD6-8C33-4314-B01A-63D116F60E49}"/>
    <dgm:cxn modelId="{E01B3510-6A96-4F21-AA0E-29238BBE8E03}" type="presOf" srcId="{895AD3AB-3CAB-4B22-971B-74FF16D54232}" destId="{ED623BAB-7F21-41C2-8ECF-F1C382C7206A}" srcOrd="0" destOrd="0" presId="urn:microsoft.com/office/officeart/2008/layout/RadialCluster"/>
    <dgm:cxn modelId="{00039D5B-C898-40DC-BE01-D998AB7774EA}" srcId="{895AD3AB-3CAB-4B22-971B-74FF16D54232}" destId="{B2DCF694-34D7-4776-A4A4-DA3A7EAF8E23}" srcOrd="3" destOrd="0" parTransId="{FF85C37C-73B5-421F-A9BE-467F7970DAEC}" sibTransId="{B859094B-8BE5-4F4F-9810-D66AD93620C9}"/>
    <dgm:cxn modelId="{1CD0868E-E531-43A1-B765-FBA427A428F7}" srcId="{895AD3AB-3CAB-4B22-971B-74FF16D54232}" destId="{FD342243-E05E-42AF-AF74-214230351149}" srcOrd="0" destOrd="0" parTransId="{2B2D93CC-10AD-4F2F-9D94-4530DD06B4C6}" sibTransId="{8E972601-6EBE-48F1-B346-0AF43BBEEA9F}"/>
    <dgm:cxn modelId="{8B168AEA-6897-42F1-897F-24FB8E4C1F4C}" type="presOf" srcId="{4B754F15-0484-497F-8CF4-744C1E748492}" destId="{D51B9D8F-C9E5-4EF4-A481-C52CF28667DE}" srcOrd="0" destOrd="0" presId="urn:microsoft.com/office/officeart/2008/layout/RadialCluster"/>
    <dgm:cxn modelId="{6A16F590-D685-4B4D-9777-D7457E979472}" type="presOf" srcId="{6C328728-5457-40D2-BAF9-CB967327EAB5}" destId="{7F72190E-2C46-4800-A131-A79C6F65EDE9}" srcOrd="0" destOrd="0" presId="urn:microsoft.com/office/officeart/2008/layout/RadialCluster"/>
    <dgm:cxn modelId="{356C4ED3-F8FC-45D1-BBC6-6CEEB2A6D548}" type="presOf" srcId="{6E61747E-23BA-428F-A095-B73FC3E907DE}" destId="{85905704-791B-4125-8D63-E71D24967636}" srcOrd="0" destOrd="0" presId="urn:microsoft.com/office/officeart/2008/layout/RadialCluster"/>
    <dgm:cxn modelId="{D2FC60EC-7B1A-4893-B679-E53FBDAE9FE8}" type="presOf" srcId="{E976D6A9-E889-4ADA-8C09-0B576D146C12}" destId="{313C3D6F-00D0-487F-A26E-766A9F68EF20}" srcOrd="0" destOrd="0" presId="urn:microsoft.com/office/officeart/2008/layout/RadialCluster"/>
    <dgm:cxn modelId="{6229CB91-6E5D-4334-AB4D-A189A9246C59}" type="presOf" srcId="{9A08925A-8396-46A5-8250-CEEDE6159DA4}" destId="{24B6F4E0-CDDA-45F3-BF1A-AD91ADF197BD}" srcOrd="0" destOrd="0" presId="urn:microsoft.com/office/officeart/2008/layout/RadialCluster"/>
    <dgm:cxn modelId="{E94A9AB7-BF15-4399-94AF-3CD59EBC882B}" type="presParOf" srcId="{47FCA877-A773-4BFB-B952-6B9B7616A1BA}" destId="{77E7A7AA-41A9-4CF4-B1D8-F5E5DD61F6E6}" srcOrd="0" destOrd="0" presId="urn:microsoft.com/office/officeart/2008/layout/RadialCluster"/>
    <dgm:cxn modelId="{4C2DAF7C-4496-4388-B2E4-A2487ECF5F40}" type="presParOf" srcId="{77E7A7AA-41A9-4CF4-B1D8-F5E5DD61F6E6}" destId="{ED623BAB-7F21-41C2-8ECF-F1C382C7206A}" srcOrd="0" destOrd="0" presId="urn:microsoft.com/office/officeart/2008/layout/RadialCluster"/>
    <dgm:cxn modelId="{F5A2FEFC-B379-4F0A-87AE-6E285D80CFCE}" type="presParOf" srcId="{77E7A7AA-41A9-4CF4-B1D8-F5E5DD61F6E6}" destId="{5DC63AA9-B467-4C9F-A9AA-06A3B31EB62C}" srcOrd="1" destOrd="0" presId="urn:microsoft.com/office/officeart/2008/layout/RadialCluster"/>
    <dgm:cxn modelId="{DD5C5F08-9D71-42FC-9939-A62083FF6317}" type="presParOf" srcId="{77E7A7AA-41A9-4CF4-B1D8-F5E5DD61F6E6}" destId="{82D1EF25-4226-424A-830F-E05294559FE4}" srcOrd="2" destOrd="0" presId="urn:microsoft.com/office/officeart/2008/layout/RadialCluster"/>
    <dgm:cxn modelId="{22FA1125-A6F5-46FC-B73D-92237EEC7D73}" type="presParOf" srcId="{77E7A7AA-41A9-4CF4-B1D8-F5E5DD61F6E6}" destId="{85905704-791B-4125-8D63-E71D24967636}" srcOrd="3" destOrd="0" presId="urn:microsoft.com/office/officeart/2008/layout/RadialCluster"/>
    <dgm:cxn modelId="{AB50AAA7-3416-4307-9D0A-9C1D6359AD91}" type="presParOf" srcId="{77E7A7AA-41A9-4CF4-B1D8-F5E5DD61F6E6}" destId="{5339A50B-8D4A-482D-840A-AC8AB1BAE449}" srcOrd="4" destOrd="0" presId="urn:microsoft.com/office/officeart/2008/layout/RadialCluster"/>
    <dgm:cxn modelId="{EF470674-C4BB-4CA0-8C57-74D4AE792D6E}" type="presParOf" srcId="{77E7A7AA-41A9-4CF4-B1D8-F5E5DD61F6E6}" destId="{313C3D6F-00D0-487F-A26E-766A9F68EF20}" srcOrd="5" destOrd="0" presId="urn:microsoft.com/office/officeart/2008/layout/RadialCluster"/>
    <dgm:cxn modelId="{66067D27-7598-460F-8558-C2F88A48759C}" type="presParOf" srcId="{77E7A7AA-41A9-4CF4-B1D8-F5E5DD61F6E6}" destId="{7F72190E-2C46-4800-A131-A79C6F65EDE9}" srcOrd="6" destOrd="0" presId="urn:microsoft.com/office/officeart/2008/layout/RadialCluster"/>
    <dgm:cxn modelId="{7917D434-5118-4422-8F41-18E9F0963CBD}" type="presParOf" srcId="{77E7A7AA-41A9-4CF4-B1D8-F5E5DD61F6E6}" destId="{1940A9C0-0957-4D52-A674-87DD324765B5}" srcOrd="7" destOrd="0" presId="urn:microsoft.com/office/officeart/2008/layout/RadialCluster"/>
    <dgm:cxn modelId="{90636927-5C60-4FDA-9D40-D1FC5A0E6E33}" type="presParOf" srcId="{77E7A7AA-41A9-4CF4-B1D8-F5E5DD61F6E6}" destId="{DDB9E876-054A-4986-9B41-5462C4C6346B}" srcOrd="8" destOrd="0" presId="urn:microsoft.com/office/officeart/2008/layout/RadialCluster"/>
    <dgm:cxn modelId="{8F4032CA-88EF-49B0-A784-0A5344954D81}" type="presParOf" srcId="{77E7A7AA-41A9-4CF4-B1D8-F5E5DD61F6E6}" destId="{D51B9D8F-C9E5-4EF4-A481-C52CF28667DE}" srcOrd="9" destOrd="0" presId="urn:microsoft.com/office/officeart/2008/layout/RadialCluster"/>
    <dgm:cxn modelId="{1ADFE52D-EFC6-4273-BD9A-56568DBBB147}" type="presParOf" srcId="{77E7A7AA-41A9-4CF4-B1D8-F5E5DD61F6E6}" destId="{24B6F4E0-CDDA-45F3-BF1A-AD91ADF197BD}" srcOrd="10"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513014-86BE-4480-B555-79D2A3E020B4}"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de-DE"/>
        </a:p>
      </dgm:t>
    </dgm:pt>
    <dgm:pt modelId="{1A54984A-C699-43D7-8C5E-A2ED218CB2F3}">
      <dgm:prSet phldrT="[Text]" custT="1"/>
      <dgm:spPr/>
      <dgm:t>
        <a:bodyPr/>
        <a:lstStyle/>
        <a:p>
          <a:r>
            <a:rPr lang="en-GB" sz="1600" noProof="0" dirty="0" smtClean="0"/>
            <a:t>Ombudsman/</a:t>
          </a:r>
        </a:p>
        <a:p>
          <a:r>
            <a:rPr lang="en-GB" sz="1600" noProof="0" dirty="0" smtClean="0"/>
            <a:t>Complaint structure</a:t>
          </a:r>
          <a:endParaRPr lang="en-GB" sz="1600" noProof="0" dirty="0"/>
        </a:p>
      </dgm:t>
    </dgm:pt>
    <dgm:pt modelId="{62AA1486-7AB1-4EB7-ADBD-5CC950E5625D}" type="parTrans" cxnId="{2868F44A-1E88-46D1-87FD-919D805E053B}">
      <dgm:prSet/>
      <dgm:spPr/>
      <dgm:t>
        <a:bodyPr/>
        <a:lstStyle/>
        <a:p>
          <a:endParaRPr lang="de-DE"/>
        </a:p>
      </dgm:t>
    </dgm:pt>
    <dgm:pt modelId="{038107F4-4756-4C90-B0E8-82E16C9DD12C}" type="sibTrans" cxnId="{2868F44A-1E88-46D1-87FD-919D805E053B}">
      <dgm:prSet/>
      <dgm:spPr/>
      <dgm:t>
        <a:bodyPr/>
        <a:lstStyle/>
        <a:p>
          <a:endParaRPr lang="de-DE"/>
        </a:p>
      </dgm:t>
    </dgm:pt>
    <dgm:pt modelId="{A9EA3BB0-941E-491B-A511-87D14B0D3746}">
      <dgm:prSet phldrT="[Text]"/>
      <dgm:spPr>
        <a:solidFill>
          <a:srgbClr val="92D050"/>
        </a:solidFill>
      </dgm:spPr>
      <dgm:t>
        <a:bodyPr/>
        <a:lstStyle/>
        <a:p>
          <a:r>
            <a:rPr lang="de-DE" dirty="0" smtClean="0"/>
            <a:t>School</a:t>
          </a:r>
          <a:endParaRPr lang="de-DE" dirty="0"/>
        </a:p>
      </dgm:t>
    </dgm:pt>
    <dgm:pt modelId="{D20769FD-C12A-47B6-B79D-7BC41CCDAA64}" type="parTrans" cxnId="{8EFC2868-A940-4C0D-BC2E-231C7E26BA0A}">
      <dgm:prSet/>
      <dgm:spPr/>
      <dgm:t>
        <a:bodyPr/>
        <a:lstStyle/>
        <a:p>
          <a:endParaRPr lang="de-DE"/>
        </a:p>
      </dgm:t>
    </dgm:pt>
    <dgm:pt modelId="{CDA736DA-05A9-42E8-AB27-CAC6C318A26D}" type="sibTrans" cxnId="{8EFC2868-A940-4C0D-BC2E-231C7E26BA0A}">
      <dgm:prSet/>
      <dgm:spPr/>
      <dgm:t>
        <a:bodyPr/>
        <a:lstStyle/>
        <a:p>
          <a:endParaRPr lang="de-DE"/>
        </a:p>
      </dgm:t>
    </dgm:pt>
    <dgm:pt modelId="{8F33CDCD-28C4-491A-BC25-B82B938B05CE}">
      <dgm:prSet phldrT="[Text]" custT="1"/>
      <dgm:spPr>
        <a:solidFill>
          <a:srgbClr val="00B0F0"/>
        </a:solidFill>
        <a:ln>
          <a:solidFill>
            <a:srgbClr val="FFFF00"/>
          </a:solidFill>
        </a:ln>
      </dgm:spPr>
      <dgm:t>
        <a:bodyPr/>
        <a:lstStyle/>
        <a:p>
          <a:r>
            <a:rPr lang="en-GB" sz="1600" noProof="0" dirty="0" smtClean="0"/>
            <a:t>claimant</a:t>
          </a:r>
          <a:endParaRPr lang="en-GB" sz="1600" noProof="0" dirty="0"/>
        </a:p>
      </dgm:t>
    </dgm:pt>
    <dgm:pt modelId="{9C33377B-0858-4746-85E9-5D36E239556C}" type="parTrans" cxnId="{9AEBA108-97E1-4E62-9AAB-0D3409011438}">
      <dgm:prSet/>
      <dgm:spPr/>
      <dgm:t>
        <a:bodyPr/>
        <a:lstStyle/>
        <a:p>
          <a:endParaRPr lang="de-DE"/>
        </a:p>
      </dgm:t>
    </dgm:pt>
    <dgm:pt modelId="{04235053-5167-4A7F-83A2-F4AD58A3AF0F}" type="sibTrans" cxnId="{9AEBA108-97E1-4E62-9AAB-0D3409011438}">
      <dgm:prSet/>
      <dgm:spPr/>
      <dgm:t>
        <a:bodyPr/>
        <a:lstStyle/>
        <a:p>
          <a:endParaRPr lang="de-DE"/>
        </a:p>
      </dgm:t>
    </dgm:pt>
    <dgm:pt modelId="{6386CC93-03E1-470F-82F2-9B57E6413472}">
      <dgm:prSet phldrT="[Text]"/>
      <dgm:spPr>
        <a:solidFill>
          <a:schemeClr val="accent5">
            <a:lumMod val="40000"/>
            <a:lumOff val="60000"/>
          </a:schemeClr>
        </a:solidFill>
      </dgm:spPr>
      <dgm:t>
        <a:bodyPr/>
        <a:lstStyle/>
        <a:p>
          <a:r>
            <a:rPr lang="en-GB" noProof="0" dirty="0" smtClean="0"/>
            <a:t>School authority</a:t>
          </a:r>
          <a:endParaRPr lang="en-GB" noProof="0" dirty="0"/>
        </a:p>
      </dgm:t>
    </dgm:pt>
    <dgm:pt modelId="{D131F6F9-DE0B-4845-93BC-093A0EC3AC94}" type="parTrans" cxnId="{E1E51E6E-590E-45BF-A13F-46570E4DB611}">
      <dgm:prSet/>
      <dgm:spPr/>
      <dgm:t>
        <a:bodyPr/>
        <a:lstStyle/>
        <a:p>
          <a:endParaRPr lang="de-DE"/>
        </a:p>
      </dgm:t>
    </dgm:pt>
    <dgm:pt modelId="{85B3E1E2-35F4-4DF7-9C7F-0BC5393A6EEB}" type="sibTrans" cxnId="{E1E51E6E-590E-45BF-A13F-46570E4DB611}">
      <dgm:prSet/>
      <dgm:spPr/>
      <dgm:t>
        <a:bodyPr/>
        <a:lstStyle/>
        <a:p>
          <a:endParaRPr lang="de-DE"/>
        </a:p>
      </dgm:t>
    </dgm:pt>
    <dgm:pt modelId="{4CEBFE3E-2D37-425B-9582-DD654C2DFD13}">
      <dgm:prSet phldrT="[Text]" custT="1"/>
      <dgm:spPr>
        <a:solidFill>
          <a:srgbClr val="FFC000"/>
        </a:solidFill>
      </dgm:spPr>
      <dgm:t>
        <a:bodyPr/>
        <a:lstStyle/>
        <a:p>
          <a:r>
            <a:rPr lang="en-GB" sz="1600" noProof="0" dirty="0" smtClean="0"/>
            <a:t>Counselling service</a:t>
          </a:r>
          <a:endParaRPr lang="en-GB" sz="1600" noProof="0" dirty="0"/>
        </a:p>
      </dgm:t>
    </dgm:pt>
    <dgm:pt modelId="{CCA5D113-7DC3-4C0A-9DA3-DB75E62BF24A}" type="parTrans" cxnId="{2CBB54FF-56C2-490A-BE03-76339847B04D}">
      <dgm:prSet/>
      <dgm:spPr/>
      <dgm:t>
        <a:bodyPr/>
        <a:lstStyle/>
        <a:p>
          <a:endParaRPr lang="de-DE"/>
        </a:p>
      </dgm:t>
    </dgm:pt>
    <dgm:pt modelId="{39396AFB-62BA-4375-A728-61FFFE36C313}" type="sibTrans" cxnId="{2CBB54FF-56C2-490A-BE03-76339847B04D}">
      <dgm:prSet/>
      <dgm:spPr/>
      <dgm:t>
        <a:bodyPr/>
        <a:lstStyle/>
        <a:p>
          <a:endParaRPr lang="de-DE"/>
        </a:p>
      </dgm:t>
    </dgm:pt>
    <dgm:pt modelId="{66894290-7728-4C68-9C3D-B57805F0369E}" type="pres">
      <dgm:prSet presAssocID="{7F513014-86BE-4480-B555-79D2A3E020B4}" presName="Name0" presStyleCnt="0">
        <dgm:presLayoutVars>
          <dgm:chMax val="1"/>
          <dgm:dir/>
          <dgm:animLvl val="ctr"/>
          <dgm:resizeHandles val="exact"/>
        </dgm:presLayoutVars>
      </dgm:prSet>
      <dgm:spPr/>
    </dgm:pt>
    <dgm:pt modelId="{9EA965B5-E6F1-417A-80E6-24FE4F6EBAC0}" type="pres">
      <dgm:prSet presAssocID="{1A54984A-C699-43D7-8C5E-A2ED218CB2F3}" presName="centerShape" presStyleLbl="node0" presStyleIdx="0" presStyleCnt="1" custScaleX="223249" custScaleY="134773" custLinFactNeighborX="7572" custLinFactNeighborY="0"/>
      <dgm:spPr/>
      <dgm:t>
        <a:bodyPr/>
        <a:lstStyle/>
        <a:p>
          <a:endParaRPr lang="de-DE"/>
        </a:p>
      </dgm:t>
    </dgm:pt>
    <dgm:pt modelId="{F25602EE-DC64-491F-BCAC-3E3CE6BB4F35}" type="pres">
      <dgm:prSet presAssocID="{D20769FD-C12A-47B6-B79D-7BC41CCDAA64}" presName="parTrans" presStyleLbl="sibTrans2D1" presStyleIdx="0" presStyleCnt="4"/>
      <dgm:spPr/>
    </dgm:pt>
    <dgm:pt modelId="{7D986066-175D-49E1-9A38-FBC30557719A}" type="pres">
      <dgm:prSet presAssocID="{D20769FD-C12A-47B6-B79D-7BC41CCDAA64}" presName="connectorText" presStyleLbl="sibTrans2D1" presStyleIdx="0" presStyleCnt="4"/>
      <dgm:spPr/>
    </dgm:pt>
    <dgm:pt modelId="{E0980A52-0C03-4B83-9552-A179E241DF33}" type="pres">
      <dgm:prSet presAssocID="{A9EA3BB0-941E-491B-A511-87D14B0D3746}" presName="node" presStyleLbl="node1" presStyleIdx="0" presStyleCnt="4">
        <dgm:presLayoutVars>
          <dgm:bulletEnabled val="1"/>
        </dgm:presLayoutVars>
      </dgm:prSet>
      <dgm:spPr/>
    </dgm:pt>
    <dgm:pt modelId="{DF658C8C-2124-4DE2-83F6-0314A09B7BF8}" type="pres">
      <dgm:prSet presAssocID="{9C33377B-0858-4746-85E9-5D36E239556C}" presName="parTrans" presStyleLbl="sibTrans2D1" presStyleIdx="1" presStyleCnt="4" custAng="10406030" custScaleX="216960"/>
      <dgm:spPr/>
    </dgm:pt>
    <dgm:pt modelId="{9CFF6862-9F7E-4958-9DF5-A8FF607F4003}" type="pres">
      <dgm:prSet presAssocID="{9C33377B-0858-4746-85E9-5D36E239556C}" presName="connectorText" presStyleLbl="sibTrans2D1" presStyleIdx="1" presStyleCnt="4"/>
      <dgm:spPr/>
    </dgm:pt>
    <dgm:pt modelId="{6F9A38BF-FC55-4749-BAFC-97EF220BB1FD}" type="pres">
      <dgm:prSet presAssocID="{8F33CDCD-28C4-491A-BC25-B82B938B05CE}" presName="node" presStyleLbl="node1" presStyleIdx="1" presStyleCnt="4" custScaleX="129115" custScaleY="102159" custRadScaleRad="154880" custRadScaleInc="2296">
        <dgm:presLayoutVars>
          <dgm:bulletEnabled val="1"/>
        </dgm:presLayoutVars>
      </dgm:prSet>
      <dgm:spPr/>
      <dgm:t>
        <a:bodyPr/>
        <a:lstStyle/>
        <a:p>
          <a:endParaRPr lang="de-DE"/>
        </a:p>
      </dgm:t>
    </dgm:pt>
    <dgm:pt modelId="{127C20D6-6954-413A-976F-5D828364457C}" type="pres">
      <dgm:prSet presAssocID="{D131F6F9-DE0B-4845-93BC-093A0EC3AC94}" presName="parTrans" presStyleLbl="sibTrans2D1" presStyleIdx="2" presStyleCnt="4"/>
      <dgm:spPr/>
    </dgm:pt>
    <dgm:pt modelId="{02FFAC35-37B5-43F6-8D2C-973FC80BE7B1}" type="pres">
      <dgm:prSet presAssocID="{D131F6F9-DE0B-4845-93BC-093A0EC3AC94}" presName="connectorText" presStyleLbl="sibTrans2D1" presStyleIdx="2" presStyleCnt="4"/>
      <dgm:spPr/>
    </dgm:pt>
    <dgm:pt modelId="{23E20B42-BDFE-42AF-A3E8-C99D738F263F}" type="pres">
      <dgm:prSet presAssocID="{6386CC93-03E1-470F-82F2-9B57E6413472}" presName="node" presStyleLbl="node1" presStyleIdx="2" presStyleCnt="4" custScaleX="156069">
        <dgm:presLayoutVars>
          <dgm:bulletEnabled val="1"/>
        </dgm:presLayoutVars>
      </dgm:prSet>
      <dgm:spPr/>
      <dgm:t>
        <a:bodyPr/>
        <a:lstStyle/>
        <a:p>
          <a:endParaRPr lang="de-DE"/>
        </a:p>
      </dgm:t>
    </dgm:pt>
    <dgm:pt modelId="{302B2307-E42C-4B6B-9886-551ED1636AA5}" type="pres">
      <dgm:prSet presAssocID="{CCA5D113-7DC3-4C0A-9DA3-DB75E62BF24A}" presName="parTrans" presStyleLbl="sibTrans2D1" presStyleIdx="3" presStyleCnt="4"/>
      <dgm:spPr/>
    </dgm:pt>
    <dgm:pt modelId="{9C04BA74-440C-49CD-86C7-084C325E7B4A}" type="pres">
      <dgm:prSet presAssocID="{CCA5D113-7DC3-4C0A-9DA3-DB75E62BF24A}" presName="connectorText" presStyleLbl="sibTrans2D1" presStyleIdx="3" presStyleCnt="4"/>
      <dgm:spPr/>
    </dgm:pt>
    <dgm:pt modelId="{FFD8DCA2-0AC9-4221-8C03-C6290937C22A}" type="pres">
      <dgm:prSet presAssocID="{4CEBFE3E-2D37-425B-9582-DD654C2DFD13}" presName="node" presStyleLbl="node1" presStyleIdx="3" presStyleCnt="4" custScaleX="167386" custScaleY="113476" custRadScaleRad="146874" custRadScaleInc="-1752">
        <dgm:presLayoutVars>
          <dgm:bulletEnabled val="1"/>
        </dgm:presLayoutVars>
      </dgm:prSet>
      <dgm:spPr/>
      <dgm:t>
        <a:bodyPr/>
        <a:lstStyle/>
        <a:p>
          <a:endParaRPr lang="de-DE"/>
        </a:p>
      </dgm:t>
    </dgm:pt>
  </dgm:ptLst>
  <dgm:cxnLst>
    <dgm:cxn modelId="{32A6AAF8-91D1-4DD0-A61E-0D792DF03CD7}" type="presOf" srcId="{7F513014-86BE-4480-B555-79D2A3E020B4}" destId="{66894290-7728-4C68-9C3D-B57805F0369E}" srcOrd="0" destOrd="0" presId="urn:microsoft.com/office/officeart/2005/8/layout/radial5"/>
    <dgm:cxn modelId="{399B7827-04BE-468A-BB2F-EA02357BCD34}" type="presOf" srcId="{D131F6F9-DE0B-4845-93BC-093A0EC3AC94}" destId="{127C20D6-6954-413A-976F-5D828364457C}" srcOrd="0" destOrd="0" presId="urn:microsoft.com/office/officeart/2005/8/layout/radial5"/>
    <dgm:cxn modelId="{78912A7F-BA28-4BBD-8D59-E45068EC04C9}" type="presOf" srcId="{9C33377B-0858-4746-85E9-5D36E239556C}" destId="{DF658C8C-2124-4DE2-83F6-0314A09B7BF8}" srcOrd="0" destOrd="0" presId="urn:microsoft.com/office/officeart/2005/8/layout/radial5"/>
    <dgm:cxn modelId="{7DA5F99E-1A7A-47FF-9231-3FAD870DDBD3}" type="presOf" srcId="{6386CC93-03E1-470F-82F2-9B57E6413472}" destId="{23E20B42-BDFE-42AF-A3E8-C99D738F263F}" srcOrd="0" destOrd="0" presId="urn:microsoft.com/office/officeart/2005/8/layout/radial5"/>
    <dgm:cxn modelId="{06E3CAC6-0B3D-42BE-B579-A94E68436F8F}" type="presOf" srcId="{A9EA3BB0-941E-491B-A511-87D14B0D3746}" destId="{E0980A52-0C03-4B83-9552-A179E241DF33}" srcOrd="0" destOrd="0" presId="urn:microsoft.com/office/officeart/2005/8/layout/radial5"/>
    <dgm:cxn modelId="{2CBB54FF-56C2-490A-BE03-76339847B04D}" srcId="{1A54984A-C699-43D7-8C5E-A2ED218CB2F3}" destId="{4CEBFE3E-2D37-425B-9582-DD654C2DFD13}" srcOrd="3" destOrd="0" parTransId="{CCA5D113-7DC3-4C0A-9DA3-DB75E62BF24A}" sibTransId="{39396AFB-62BA-4375-A728-61FFFE36C313}"/>
    <dgm:cxn modelId="{A744F3E8-968E-48C7-BEED-4DD67614665F}" type="presOf" srcId="{CCA5D113-7DC3-4C0A-9DA3-DB75E62BF24A}" destId="{302B2307-E42C-4B6B-9886-551ED1636AA5}" srcOrd="0" destOrd="0" presId="urn:microsoft.com/office/officeart/2005/8/layout/radial5"/>
    <dgm:cxn modelId="{0F00BFDA-D3C5-4600-9044-9F44D590CD2C}" type="presOf" srcId="{8F33CDCD-28C4-491A-BC25-B82B938B05CE}" destId="{6F9A38BF-FC55-4749-BAFC-97EF220BB1FD}" srcOrd="0" destOrd="0" presId="urn:microsoft.com/office/officeart/2005/8/layout/radial5"/>
    <dgm:cxn modelId="{B3A7EC88-FA69-4633-B5A9-67E80809AAE4}" type="presOf" srcId="{4CEBFE3E-2D37-425B-9582-DD654C2DFD13}" destId="{FFD8DCA2-0AC9-4221-8C03-C6290937C22A}" srcOrd="0" destOrd="0" presId="urn:microsoft.com/office/officeart/2005/8/layout/radial5"/>
    <dgm:cxn modelId="{FC6D9027-4ECE-4BA8-A25C-E0162C012DB5}" type="presOf" srcId="{D20769FD-C12A-47B6-B79D-7BC41CCDAA64}" destId="{7D986066-175D-49E1-9A38-FBC30557719A}" srcOrd="1" destOrd="0" presId="urn:microsoft.com/office/officeart/2005/8/layout/radial5"/>
    <dgm:cxn modelId="{8B2BFAD9-1DFB-4A97-BDE8-D0B890EB710D}" type="presOf" srcId="{D20769FD-C12A-47B6-B79D-7BC41CCDAA64}" destId="{F25602EE-DC64-491F-BCAC-3E3CE6BB4F35}" srcOrd="0" destOrd="0" presId="urn:microsoft.com/office/officeart/2005/8/layout/radial5"/>
    <dgm:cxn modelId="{19CD54AE-6CB6-4DCD-B6FD-FF6840D2FAEE}" type="presOf" srcId="{CCA5D113-7DC3-4C0A-9DA3-DB75E62BF24A}" destId="{9C04BA74-440C-49CD-86C7-084C325E7B4A}" srcOrd="1" destOrd="0" presId="urn:microsoft.com/office/officeart/2005/8/layout/radial5"/>
    <dgm:cxn modelId="{8EFC2868-A940-4C0D-BC2E-231C7E26BA0A}" srcId="{1A54984A-C699-43D7-8C5E-A2ED218CB2F3}" destId="{A9EA3BB0-941E-491B-A511-87D14B0D3746}" srcOrd="0" destOrd="0" parTransId="{D20769FD-C12A-47B6-B79D-7BC41CCDAA64}" sibTransId="{CDA736DA-05A9-42E8-AB27-CAC6C318A26D}"/>
    <dgm:cxn modelId="{E1E51E6E-590E-45BF-A13F-46570E4DB611}" srcId="{1A54984A-C699-43D7-8C5E-A2ED218CB2F3}" destId="{6386CC93-03E1-470F-82F2-9B57E6413472}" srcOrd="2" destOrd="0" parTransId="{D131F6F9-DE0B-4845-93BC-093A0EC3AC94}" sibTransId="{85B3E1E2-35F4-4DF7-9C7F-0BC5393A6EEB}"/>
    <dgm:cxn modelId="{2868F44A-1E88-46D1-87FD-919D805E053B}" srcId="{7F513014-86BE-4480-B555-79D2A3E020B4}" destId="{1A54984A-C699-43D7-8C5E-A2ED218CB2F3}" srcOrd="0" destOrd="0" parTransId="{62AA1486-7AB1-4EB7-ADBD-5CC950E5625D}" sibTransId="{038107F4-4756-4C90-B0E8-82E16C9DD12C}"/>
    <dgm:cxn modelId="{51DDD6E4-2078-4A62-931E-3A421D6585B1}" type="presOf" srcId="{9C33377B-0858-4746-85E9-5D36E239556C}" destId="{9CFF6862-9F7E-4958-9DF5-A8FF607F4003}" srcOrd="1" destOrd="0" presId="urn:microsoft.com/office/officeart/2005/8/layout/radial5"/>
    <dgm:cxn modelId="{422312F6-D029-4777-97E5-BC1B56984A08}" type="presOf" srcId="{D131F6F9-DE0B-4845-93BC-093A0EC3AC94}" destId="{02FFAC35-37B5-43F6-8D2C-973FC80BE7B1}" srcOrd="1" destOrd="0" presId="urn:microsoft.com/office/officeart/2005/8/layout/radial5"/>
    <dgm:cxn modelId="{9AEBA108-97E1-4E62-9AAB-0D3409011438}" srcId="{1A54984A-C699-43D7-8C5E-A2ED218CB2F3}" destId="{8F33CDCD-28C4-491A-BC25-B82B938B05CE}" srcOrd="1" destOrd="0" parTransId="{9C33377B-0858-4746-85E9-5D36E239556C}" sibTransId="{04235053-5167-4A7F-83A2-F4AD58A3AF0F}"/>
    <dgm:cxn modelId="{401EB4E8-15EE-46A2-A6A0-6B166F499BA2}" type="presOf" srcId="{1A54984A-C699-43D7-8C5E-A2ED218CB2F3}" destId="{9EA965B5-E6F1-417A-80E6-24FE4F6EBAC0}" srcOrd="0" destOrd="0" presId="urn:microsoft.com/office/officeart/2005/8/layout/radial5"/>
    <dgm:cxn modelId="{F45EADFE-4E3E-4DCE-B1C3-D7777A98F40F}" type="presParOf" srcId="{66894290-7728-4C68-9C3D-B57805F0369E}" destId="{9EA965B5-E6F1-417A-80E6-24FE4F6EBAC0}" srcOrd="0" destOrd="0" presId="urn:microsoft.com/office/officeart/2005/8/layout/radial5"/>
    <dgm:cxn modelId="{00C7518E-C4DD-49E1-A1B6-9EDB39E897D6}" type="presParOf" srcId="{66894290-7728-4C68-9C3D-B57805F0369E}" destId="{F25602EE-DC64-491F-BCAC-3E3CE6BB4F35}" srcOrd="1" destOrd="0" presId="urn:microsoft.com/office/officeart/2005/8/layout/radial5"/>
    <dgm:cxn modelId="{325EDC51-ABAF-4C32-AB8D-8CEF83FBFC40}" type="presParOf" srcId="{F25602EE-DC64-491F-BCAC-3E3CE6BB4F35}" destId="{7D986066-175D-49E1-9A38-FBC30557719A}" srcOrd="0" destOrd="0" presId="urn:microsoft.com/office/officeart/2005/8/layout/radial5"/>
    <dgm:cxn modelId="{E8EF7861-0E1B-4C89-8C8F-1C032ED66661}" type="presParOf" srcId="{66894290-7728-4C68-9C3D-B57805F0369E}" destId="{E0980A52-0C03-4B83-9552-A179E241DF33}" srcOrd="2" destOrd="0" presId="urn:microsoft.com/office/officeart/2005/8/layout/radial5"/>
    <dgm:cxn modelId="{AA1B9391-2BFF-4E74-A1CF-0F4982436787}" type="presParOf" srcId="{66894290-7728-4C68-9C3D-B57805F0369E}" destId="{DF658C8C-2124-4DE2-83F6-0314A09B7BF8}" srcOrd="3" destOrd="0" presId="urn:microsoft.com/office/officeart/2005/8/layout/radial5"/>
    <dgm:cxn modelId="{32284411-804C-4E41-87FD-B24F41180333}" type="presParOf" srcId="{DF658C8C-2124-4DE2-83F6-0314A09B7BF8}" destId="{9CFF6862-9F7E-4958-9DF5-A8FF607F4003}" srcOrd="0" destOrd="0" presId="urn:microsoft.com/office/officeart/2005/8/layout/radial5"/>
    <dgm:cxn modelId="{DCE90669-744F-41F1-B968-28941C12C331}" type="presParOf" srcId="{66894290-7728-4C68-9C3D-B57805F0369E}" destId="{6F9A38BF-FC55-4749-BAFC-97EF220BB1FD}" srcOrd="4" destOrd="0" presId="urn:microsoft.com/office/officeart/2005/8/layout/radial5"/>
    <dgm:cxn modelId="{8CDD3516-599F-4133-96EB-623429942CBC}" type="presParOf" srcId="{66894290-7728-4C68-9C3D-B57805F0369E}" destId="{127C20D6-6954-413A-976F-5D828364457C}" srcOrd="5" destOrd="0" presId="urn:microsoft.com/office/officeart/2005/8/layout/radial5"/>
    <dgm:cxn modelId="{E2454833-412B-4811-A22C-06200C44296A}" type="presParOf" srcId="{127C20D6-6954-413A-976F-5D828364457C}" destId="{02FFAC35-37B5-43F6-8D2C-973FC80BE7B1}" srcOrd="0" destOrd="0" presId="urn:microsoft.com/office/officeart/2005/8/layout/radial5"/>
    <dgm:cxn modelId="{675DC92A-880C-4CC2-BC27-DE700B0334D5}" type="presParOf" srcId="{66894290-7728-4C68-9C3D-B57805F0369E}" destId="{23E20B42-BDFE-42AF-A3E8-C99D738F263F}" srcOrd="6" destOrd="0" presId="urn:microsoft.com/office/officeart/2005/8/layout/radial5"/>
    <dgm:cxn modelId="{9AA89D92-0E5C-4916-97CA-D8298276A636}" type="presParOf" srcId="{66894290-7728-4C68-9C3D-B57805F0369E}" destId="{302B2307-E42C-4B6B-9886-551ED1636AA5}" srcOrd="7" destOrd="0" presId="urn:microsoft.com/office/officeart/2005/8/layout/radial5"/>
    <dgm:cxn modelId="{B76389F9-CE8D-4C7A-9353-82A493AC14EE}" type="presParOf" srcId="{302B2307-E42C-4B6B-9886-551ED1636AA5}" destId="{9C04BA74-440C-49CD-86C7-084C325E7B4A}" srcOrd="0" destOrd="0" presId="urn:microsoft.com/office/officeart/2005/8/layout/radial5"/>
    <dgm:cxn modelId="{E5B1C6FB-DC6B-4787-B1D0-E1B04044A61D}" type="presParOf" srcId="{66894290-7728-4C68-9C3D-B57805F0369E}" destId="{FFD8DCA2-0AC9-4221-8C03-C6290937C22A}"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23BAB-7F21-41C2-8ECF-F1C382C7206A}">
      <dsp:nvSpPr>
        <dsp:cNvPr id="0" name=""/>
        <dsp:cNvSpPr/>
      </dsp:nvSpPr>
      <dsp:spPr>
        <a:xfrm>
          <a:off x="3077076" y="1825866"/>
          <a:ext cx="1872975" cy="14041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GB" sz="1400" b="0" kern="1200" dirty="0" smtClean="0"/>
            <a:t>Complaints commission (pupils, parents, teachers, social worker, external counselling):</a:t>
          </a:r>
          <a:endParaRPr lang="de-DE" sz="1400" kern="1200" dirty="0"/>
        </a:p>
      </dsp:txBody>
      <dsp:txXfrm>
        <a:off x="3145621" y="1894411"/>
        <a:ext cx="1735885" cy="1267066"/>
      </dsp:txXfrm>
    </dsp:sp>
    <dsp:sp modelId="{5DC63AA9-B467-4C9F-A9AA-06A3B31EB62C}">
      <dsp:nvSpPr>
        <dsp:cNvPr id="0" name=""/>
        <dsp:cNvSpPr/>
      </dsp:nvSpPr>
      <dsp:spPr>
        <a:xfrm rot="16200000">
          <a:off x="3617072" y="1429374"/>
          <a:ext cx="792982" cy="0"/>
        </a:xfrm>
        <a:custGeom>
          <a:avLst/>
          <a:gdLst/>
          <a:ahLst/>
          <a:cxnLst/>
          <a:rect l="0" t="0" r="0" b="0"/>
          <a:pathLst>
            <a:path>
              <a:moveTo>
                <a:pt x="0" y="0"/>
              </a:moveTo>
              <a:lnTo>
                <a:pt x="79298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D1EF25-4226-424A-830F-E05294559FE4}">
      <dsp:nvSpPr>
        <dsp:cNvPr id="0" name=""/>
        <dsp:cNvSpPr/>
      </dsp:nvSpPr>
      <dsp:spPr>
        <a:xfrm>
          <a:off x="3543171" y="92099"/>
          <a:ext cx="940784" cy="940784"/>
        </a:xfrm>
        <a:prstGeom prst="roundRect">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rtl="0">
            <a:lnSpc>
              <a:spcPct val="90000"/>
            </a:lnSpc>
            <a:spcBef>
              <a:spcPct val="0"/>
            </a:spcBef>
            <a:spcAft>
              <a:spcPct val="35000"/>
            </a:spcAft>
          </a:pPr>
          <a:r>
            <a:rPr lang="en-GB" sz="2100" kern="1200" dirty="0" smtClean="0"/>
            <a:t>Pupils board </a:t>
          </a:r>
          <a:endParaRPr lang="de-DE" sz="2100" kern="1200" dirty="0"/>
        </a:p>
      </dsp:txBody>
      <dsp:txXfrm>
        <a:off x="3589096" y="138024"/>
        <a:ext cx="848934" cy="848934"/>
      </dsp:txXfrm>
    </dsp:sp>
    <dsp:sp modelId="{85905704-791B-4125-8D63-E71D24967636}">
      <dsp:nvSpPr>
        <dsp:cNvPr id="0" name=""/>
        <dsp:cNvSpPr/>
      </dsp:nvSpPr>
      <dsp:spPr>
        <a:xfrm rot="20520000">
          <a:off x="4942811" y="2177950"/>
          <a:ext cx="295839" cy="0"/>
        </a:xfrm>
        <a:custGeom>
          <a:avLst/>
          <a:gdLst/>
          <a:ahLst/>
          <a:cxnLst/>
          <a:rect l="0" t="0" r="0" b="0"/>
          <a:pathLst>
            <a:path>
              <a:moveTo>
                <a:pt x="0" y="0"/>
              </a:moveTo>
              <a:lnTo>
                <a:pt x="29583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39A50B-8D4A-482D-840A-AC8AB1BAE449}">
      <dsp:nvSpPr>
        <dsp:cNvPr id="0" name=""/>
        <dsp:cNvSpPr/>
      </dsp:nvSpPr>
      <dsp:spPr>
        <a:xfrm>
          <a:off x="5231411" y="1392899"/>
          <a:ext cx="1302817" cy="1055372"/>
        </a:xfrm>
        <a:prstGeom prst="roundRect">
          <a:avLst/>
        </a:prstGeom>
        <a:solidFill>
          <a:schemeClr val="accent4"/>
        </a:solidFill>
        <a:ln w="12700" cap="flat" cmpd="sng" algn="ctr">
          <a:solidFill>
            <a:schemeClr val="accent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533400" rtl="0">
            <a:lnSpc>
              <a:spcPct val="90000"/>
            </a:lnSpc>
            <a:spcBef>
              <a:spcPct val="0"/>
            </a:spcBef>
            <a:spcAft>
              <a:spcPct val="35000"/>
            </a:spcAft>
          </a:pPr>
          <a:r>
            <a:rPr lang="en-GB" sz="1200" kern="1200" dirty="0" smtClean="0"/>
            <a:t>Parent representation</a:t>
          </a:r>
          <a:r>
            <a:rPr lang="en-GB" sz="900" kern="1200" dirty="0" smtClean="0"/>
            <a:t>;</a:t>
          </a:r>
          <a:endParaRPr lang="de-DE" sz="900" kern="1200" dirty="0"/>
        </a:p>
      </dsp:txBody>
      <dsp:txXfrm>
        <a:off x="5282930" y="1444418"/>
        <a:ext cx="1199779" cy="952334"/>
      </dsp:txXfrm>
    </dsp:sp>
    <dsp:sp modelId="{313C3D6F-00D0-487F-A26E-766A9F68EF20}">
      <dsp:nvSpPr>
        <dsp:cNvPr id="0" name=""/>
        <dsp:cNvSpPr/>
      </dsp:nvSpPr>
      <dsp:spPr>
        <a:xfrm rot="3240000">
          <a:off x="4417260" y="3438829"/>
          <a:ext cx="516199" cy="0"/>
        </a:xfrm>
        <a:custGeom>
          <a:avLst/>
          <a:gdLst/>
          <a:ahLst/>
          <a:cxnLst/>
          <a:rect l="0" t="0" r="0" b="0"/>
          <a:pathLst>
            <a:path>
              <a:moveTo>
                <a:pt x="0" y="0"/>
              </a:moveTo>
              <a:lnTo>
                <a:pt x="51619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72190E-2C46-4800-A131-A79C6F65EDE9}">
      <dsp:nvSpPr>
        <dsp:cNvPr id="0" name=""/>
        <dsp:cNvSpPr/>
      </dsp:nvSpPr>
      <dsp:spPr>
        <a:xfrm>
          <a:off x="4451498" y="3647636"/>
          <a:ext cx="1434658" cy="940784"/>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rtl="0">
            <a:lnSpc>
              <a:spcPct val="90000"/>
            </a:lnSpc>
            <a:spcBef>
              <a:spcPct val="0"/>
            </a:spcBef>
            <a:spcAft>
              <a:spcPct val="35000"/>
            </a:spcAft>
          </a:pPr>
          <a:r>
            <a:rPr lang="en-GB" sz="1300" kern="1200" baseline="0" noProof="0" dirty="0" smtClean="0"/>
            <a:t>School administration, school management</a:t>
          </a:r>
          <a:endParaRPr lang="en-GB" sz="1300" kern="1200" baseline="0" noProof="0" dirty="0"/>
        </a:p>
      </dsp:txBody>
      <dsp:txXfrm>
        <a:off x="4497423" y="3693561"/>
        <a:ext cx="1342808" cy="848934"/>
      </dsp:txXfrm>
    </dsp:sp>
    <dsp:sp modelId="{1940A9C0-0957-4D52-A674-87DD324765B5}">
      <dsp:nvSpPr>
        <dsp:cNvPr id="0" name=""/>
        <dsp:cNvSpPr/>
      </dsp:nvSpPr>
      <dsp:spPr>
        <a:xfrm rot="7560000">
          <a:off x="3093667" y="3438829"/>
          <a:ext cx="516199" cy="0"/>
        </a:xfrm>
        <a:custGeom>
          <a:avLst/>
          <a:gdLst/>
          <a:ahLst/>
          <a:cxnLst/>
          <a:rect l="0" t="0" r="0" b="0"/>
          <a:pathLst>
            <a:path>
              <a:moveTo>
                <a:pt x="0" y="0"/>
              </a:moveTo>
              <a:lnTo>
                <a:pt x="51619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B9E876-054A-4986-9B41-5462C4C6346B}">
      <dsp:nvSpPr>
        <dsp:cNvPr id="0" name=""/>
        <dsp:cNvSpPr/>
      </dsp:nvSpPr>
      <dsp:spPr>
        <a:xfrm>
          <a:off x="2232249" y="3647636"/>
          <a:ext cx="1252099" cy="940784"/>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533400" rtl="0">
            <a:lnSpc>
              <a:spcPct val="90000"/>
            </a:lnSpc>
            <a:spcBef>
              <a:spcPct val="0"/>
            </a:spcBef>
            <a:spcAft>
              <a:spcPct val="35000"/>
            </a:spcAft>
          </a:pPr>
          <a:r>
            <a:rPr lang="en-GB" sz="1200" kern="1200" noProof="0" dirty="0" smtClean="0"/>
            <a:t>External </a:t>
          </a:r>
          <a:r>
            <a:rPr lang="en-GB" sz="1400" kern="1200" noProof="0" dirty="0" smtClean="0"/>
            <a:t>counselling</a:t>
          </a:r>
          <a:r>
            <a:rPr lang="en-GB" sz="1200" kern="1200" noProof="0" dirty="0" smtClean="0"/>
            <a:t> body</a:t>
          </a:r>
          <a:endParaRPr lang="en-GB" sz="1200" kern="1200" noProof="0" dirty="0"/>
        </a:p>
      </dsp:txBody>
      <dsp:txXfrm>
        <a:off x="2278174" y="3693561"/>
        <a:ext cx="1160249" cy="848934"/>
      </dsp:txXfrm>
    </dsp:sp>
    <dsp:sp modelId="{D51B9D8F-C9E5-4EF4-A481-C52CF28667DE}">
      <dsp:nvSpPr>
        <dsp:cNvPr id="0" name=""/>
        <dsp:cNvSpPr/>
      </dsp:nvSpPr>
      <dsp:spPr>
        <a:xfrm rot="11880000">
          <a:off x="2602801" y="2148543"/>
          <a:ext cx="486171" cy="0"/>
        </a:xfrm>
        <a:custGeom>
          <a:avLst/>
          <a:gdLst/>
          <a:ahLst/>
          <a:cxnLst/>
          <a:rect l="0" t="0" r="0" b="0"/>
          <a:pathLst>
            <a:path>
              <a:moveTo>
                <a:pt x="0" y="0"/>
              </a:moveTo>
              <a:lnTo>
                <a:pt x="48617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B6F4E0-CDDA-45F3-BF1A-AD91ADF197BD}">
      <dsp:nvSpPr>
        <dsp:cNvPr id="0" name=""/>
        <dsp:cNvSpPr/>
      </dsp:nvSpPr>
      <dsp:spPr>
        <a:xfrm>
          <a:off x="1673914" y="1450193"/>
          <a:ext cx="940784" cy="940784"/>
        </a:xfrm>
        <a:prstGeom prst="round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rtl="0">
            <a:lnSpc>
              <a:spcPct val="90000"/>
            </a:lnSpc>
            <a:spcBef>
              <a:spcPct val="0"/>
            </a:spcBef>
            <a:spcAft>
              <a:spcPct val="35000"/>
            </a:spcAft>
          </a:pPr>
          <a:r>
            <a:rPr lang="en-GB" sz="1400" kern="1200" dirty="0" smtClean="0"/>
            <a:t>Liaison Teacher / Social worker </a:t>
          </a:r>
          <a:endParaRPr lang="de-DE" sz="1400" kern="1200" dirty="0"/>
        </a:p>
      </dsp:txBody>
      <dsp:txXfrm>
        <a:off x="1719839" y="1496118"/>
        <a:ext cx="848934" cy="848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965B5-E6F1-417A-80E6-24FE4F6EBAC0}">
      <dsp:nvSpPr>
        <dsp:cNvPr id="0" name=""/>
        <dsp:cNvSpPr/>
      </dsp:nvSpPr>
      <dsp:spPr>
        <a:xfrm>
          <a:off x="2183908" y="1311917"/>
          <a:ext cx="2385607" cy="14401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noProof="0" dirty="0" smtClean="0"/>
            <a:t>Ombudsman/</a:t>
          </a:r>
        </a:p>
        <a:p>
          <a:pPr lvl="0" algn="ctr" defTabSz="711200">
            <a:lnSpc>
              <a:spcPct val="90000"/>
            </a:lnSpc>
            <a:spcBef>
              <a:spcPct val="0"/>
            </a:spcBef>
            <a:spcAft>
              <a:spcPct val="35000"/>
            </a:spcAft>
          </a:pPr>
          <a:r>
            <a:rPr lang="en-GB" sz="1600" kern="1200" noProof="0" dirty="0" smtClean="0"/>
            <a:t>Complaint structure</a:t>
          </a:r>
          <a:endParaRPr lang="en-GB" sz="1600" kern="1200" noProof="0" dirty="0"/>
        </a:p>
      </dsp:txBody>
      <dsp:txXfrm>
        <a:off x="2533272" y="1522824"/>
        <a:ext cx="1686879" cy="1018351"/>
      </dsp:txXfrm>
    </dsp:sp>
    <dsp:sp modelId="{F25602EE-DC64-491F-BCAC-3E3CE6BB4F35}">
      <dsp:nvSpPr>
        <dsp:cNvPr id="0" name=""/>
        <dsp:cNvSpPr/>
      </dsp:nvSpPr>
      <dsp:spPr>
        <a:xfrm rot="15683314">
          <a:off x="3182713" y="1011948"/>
          <a:ext cx="134065" cy="3633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rot="10800000">
        <a:off x="3205834" y="1104495"/>
        <a:ext cx="93846" cy="217991"/>
      </dsp:txXfrm>
    </dsp:sp>
    <dsp:sp modelId="{E0980A52-0C03-4B83-9552-A179E241DF33}">
      <dsp:nvSpPr>
        <dsp:cNvPr id="0" name=""/>
        <dsp:cNvSpPr/>
      </dsp:nvSpPr>
      <dsp:spPr>
        <a:xfrm>
          <a:off x="2615946" y="2243"/>
          <a:ext cx="1068585" cy="1068585"/>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de-DE" sz="1800" kern="1200" dirty="0" smtClean="0"/>
            <a:t>School</a:t>
          </a:r>
          <a:endParaRPr lang="de-DE" sz="1800" kern="1200" dirty="0"/>
        </a:p>
      </dsp:txBody>
      <dsp:txXfrm>
        <a:off x="2772437" y="158734"/>
        <a:ext cx="755603" cy="755603"/>
      </dsp:txXfrm>
    </dsp:sp>
    <dsp:sp modelId="{DF658C8C-2124-4DE2-83F6-0314A09B7BF8}">
      <dsp:nvSpPr>
        <dsp:cNvPr id="0" name=""/>
        <dsp:cNvSpPr/>
      </dsp:nvSpPr>
      <dsp:spPr>
        <a:xfrm rot="10476767">
          <a:off x="4555520" y="1876347"/>
          <a:ext cx="169879" cy="3633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a:off x="4606371" y="1946619"/>
        <a:ext cx="118915" cy="217991"/>
      </dsp:txXfrm>
    </dsp:sp>
    <dsp:sp modelId="{6F9A38BF-FC55-4749-BAFC-97EF220BB1FD}">
      <dsp:nvSpPr>
        <dsp:cNvPr id="0" name=""/>
        <dsp:cNvSpPr/>
      </dsp:nvSpPr>
      <dsp:spPr>
        <a:xfrm>
          <a:off x="4716295" y="1527936"/>
          <a:ext cx="1379704" cy="1091656"/>
        </a:xfrm>
        <a:prstGeom prst="ellipse">
          <a:avLst/>
        </a:prstGeom>
        <a:solidFill>
          <a:srgbClr val="00B0F0"/>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noProof="0" dirty="0" smtClean="0"/>
            <a:t>claimant</a:t>
          </a:r>
          <a:endParaRPr lang="en-GB" sz="1600" kern="1200" noProof="0" dirty="0"/>
        </a:p>
      </dsp:txBody>
      <dsp:txXfrm>
        <a:off x="4918348" y="1687805"/>
        <a:ext cx="975598" cy="771918"/>
      </dsp:txXfrm>
    </dsp:sp>
    <dsp:sp modelId="{127C20D6-6954-413A-976F-5D828364457C}">
      <dsp:nvSpPr>
        <dsp:cNvPr id="0" name=""/>
        <dsp:cNvSpPr/>
      </dsp:nvSpPr>
      <dsp:spPr>
        <a:xfrm rot="5916686">
          <a:off x="3183917" y="2687022"/>
          <a:ext cx="132175" cy="3633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rot="10800000">
        <a:off x="3206712" y="2740084"/>
        <a:ext cx="92523" cy="217991"/>
      </dsp:txXfrm>
    </dsp:sp>
    <dsp:sp modelId="{23E20B42-BDFE-42AF-A3E8-C99D738F263F}">
      <dsp:nvSpPr>
        <dsp:cNvPr id="0" name=""/>
        <dsp:cNvSpPr/>
      </dsp:nvSpPr>
      <dsp:spPr>
        <a:xfrm>
          <a:off x="2316373" y="2993170"/>
          <a:ext cx="1667731" cy="1068585"/>
        </a:xfrm>
        <a:prstGeom prst="ellips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noProof="0" dirty="0" smtClean="0"/>
            <a:t>School authority</a:t>
          </a:r>
          <a:endParaRPr lang="en-GB" sz="1800" kern="1200" noProof="0" dirty="0"/>
        </a:p>
      </dsp:txBody>
      <dsp:txXfrm>
        <a:off x="2560607" y="3149661"/>
        <a:ext cx="1179263" cy="755603"/>
      </dsp:txXfrm>
    </dsp:sp>
    <dsp:sp modelId="{302B2307-E42C-4B6B-9886-551ED1636AA5}">
      <dsp:nvSpPr>
        <dsp:cNvPr id="0" name=""/>
        <dsp:cNvSpPr/>
      </dsp:nvSpPr>
      <dsp:spPr>
        <a:xfrm rot="10757117">
          <a:off x="1932169" y="1867249"/>
          <a:ext cx="178085" cy="3633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de-DE" sz="1600" kern="1200"/>
        </a:p>
      </dsp:txBody>
      <dsp:txXfrm rot="10800000">
        <a:off x="1985592" y="1939580"/>
        <a:ext cx="124660" cy="217991"/>
      </dsp:txXfrm>
    </dsp:sp>
    <dsp:sp modelId="{FFD8DCA2-0AC9-4221-8C03-C6290937C22A}">
      <dsp:nvSpPr>
        <dsp:cNvPr id="0" name=""/>
        <dsp:cNvSpPr/>
      </dsp:nvSpPr>
      <dsp:spPr>
        <a:xfrm>
          <a:off x="59668" y="1455928"/>
          <a:ext cx="1788663" cy="1212588"/>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noProof="0" dirty="0" smtClean="0"/>
            <a:t>Counselling service</a:t>
          </a:r>
          <a:endParaRPr lang="en-GB" sz="1600" kern="1200" noProof="0" dirty="0"/>
        </a:p>
      </dsp:txBody>
      <dsp:txXfrm>
        <a:off x="321612" y="1633507"/>
        <a:ext cx="1264775" cy="85743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30CF825-587D-4BDA-AF5B-E032A7264354}" type="datetimeFigureOut">
              <a:rPr lang="de-DE" smtClean="0"/>
              <a:t>18.05.2016</a:t>
            </a:fld>
            <a:endParaRPr lang="de-DE" dirty="0"/>
          </a:p>
        </p:txBody>
      </p:sp>
      <p:sp>
        <p:nvSpPr>
          <p:cNvPr id="4" name="Folienbildplatzhalt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0A3ECF8-FA7D-4DDC-AAAB-ACDF202292EA}" type="slidenum">
              <a:rPr lang="de-DE" smtClean="0"/>
              <a:t>‹Nr.›</a:t>
            </a:fld>
            <a:endParaRPr lang="de-DE" dirty="0"/>
          </a:p>
        </p:txBody>
      </p:sp>
    </p:spTree>
    <p:extLst>
      <p:ext uri="{BB962C8B-B14F-4D97-AF65-F5344CB8AC3E}">
        <p14:creationId xmlns:p14="http://schemas.microsoft.com/office/powerpoint/2010/main" val="3921902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dict.leo.org/ende/index_de.html#/search=Rhineland-Palatinate&amp;searchLoc=0&amp;resultOrder=basic&amp;multiwordShowSingle=on"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dict.leo.org/ende/index_de.html#/search=geog.&amp;searchLoc=0&amp;resultOrder=basic&amp;multiwordShowSingle=on"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0A3ECF8-FA7D-4DDC-AAAB-ACDF202292EA}" type="slidenum">
              <a:rPr lang="de-DE" smtClean="0"/>
              <a:t>1</a:t>
            </a:fld>
            <a:endParaRPr lang="de-DE" dirty="0"/>
          </a:p>
        </p:txBody>
      </p:sp>
    </p:spTree>
    <p:extLst>
      <p:ext uri="{BB962C8B-B14F-4D97-AF65-F5344CB8AC3E}">
        <p14:creationId xmlns:p14="http://schemas.microsoft.com/office/powerpoint/2010/main" val="2245776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10</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11</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12</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0A3ECF8-FA7D-4DDC-AAAB-ACDF202292EA}" type="slidenum">
              <a:rPr lang="de-DE" smtClean="0"/>
              <a:t>13</a:t>
            </a:fld>
            <a:endParaRPr lang="de-DE" dirty="0"/>
          </a:p>
        </p:txBody>
      </p:sp>
    </p:spTree>
    <p:extLst>
      <p:ext uri="{BB962C8B-B14F-4D97-AF65-F5344CB8AC3E}">
        <p14:creationId xmlns:p14="http://schemas.microsoft.com/office/powerpoint/2010/main" val="2925035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en-GB" sz="1200" b="0" i="0" u="none" strike="noStrike" kern="1200" baseline="0" noProof="0" dirty="0" smtClean="0">
                <a:solidFill>
                  <a:schemeClr val="tx1"/>
                </a:solidFill>
                <a:latin typeface="+mn-lt"/>
                <a:ea typeface="+mn-ea"/>
                <a:cs typeface="+mn-cs"/>
              </a:rPr>
              <a:t>First contact point has to be always freely chosen by the pupil or parent</a:t>
            </a:r>
          </a:p>
          <a:p>
            <a:pPr marL="171450" indent="-171450">
              <a:buFontTx/>
              <a:buChar char="-"/>
            </a:pPr>
            <a:r>
              <a:rPr lang="en-GB" sz="1200" b="0" i="0" u="none" strike="noStrike" kern="1200" baseline="0" noProof="0" dirty="0" smtClean="0">
                <a:solidFill>
                  <a:schemeClr val="tx1"/>
                </a:solidFill>
                <a:latin typeface="+mn-lt"/>
                <a:ea typeface="+mn-ea"/>
                <a:cs typeface="+mn-cs"/>
              </a:rPr>
              <a:t>Different contact points necessary as e.g. girls do not want to speak with everybody</a:t>
            </a:r>
          </a:p>
          <a:p>
            <a:pPr marL="171450" indent="-171450">
              <a:buFontTx/>
              <a:buChar char="-"/>
            </a:pPr>
            <a:r>
              <a:rPr lang="en-GB" sz="1200" b="0" i="0" u="none" strike="noStrike" kern="1200" baseline="0" noProof="0" dirty="0" smtClean="0">
                <a:solidFill>
                  <a:schemeClr val="tx1"/>
                </a:solidFill>
                <a:latin typeface="+mn-lt"/>
                <a:ea typeface="+mn-ea"/>
                <a:cs typeface="+mn-cs"/>
              </a:rPr>
              <a:t>Exist already at some schools however not mandatory</a:t>
            </a:r>
          </a:p>
          <a:p>
            <a:pPr marL="171450" indent="-171450">
              <a:buFontTx/>
              <a:buChar char="-"/>
            </a:pPr>
            <a:r>
              <a:rPr lang="en-GB" sz="1200" b="0" i="0" u="none" strike="noStrike" kern="1200" baseline="0" noProof="0" dirty="0" smtClean="0">
                <a:solidFill>
                  <a:schemeClr val="tx1"/>
                </a:solidFill>
                <a:latin typeface="+mn-lt"/>
                <a:ea typeface="+mn-ea"/>
                <a:cs typeface="+mn-cs"/>
              </a:rPr>
              <a:t>Often do not work as pupils parents do not want to bring a claim forward inside the school, do not trust the </a:t>
            </a:r>
            <a:r>
              <a:rPr lang="en-GB" sz="1200" b="0" i="0" u="none" strike="noStrike" kern="1200" baseline="0" noProof="0" dirty="0" smtClean="0">
                <a:solidFill>
                  <a:schemeClr val="tx1"/>
                </a:solidFill>
                <a:latin typeface="+mn-lt"/>
                <a:ea typeface="+mn-ea"/>
                <a:cs typeface="+mn-cs"/>
              </a:rPr>
              <a:t>school</a:t>
            </a:r>
          </a:p>
          <a:p>
            <a:pPr marL="171450" indent="-171450">
              <a:buFontTx/>
              <a:buChar char="-"/>
            </a:pPr>
            <a:r>
              <a:rPr lang="en-GB" sz="1200" b="0" i="0" u="none" strike="noStrike" kern="1200" baseline="0" noProof="0" dirty="0" smtClean="0">
                <a:solidFill>
                  <a:schemeClr val="tx1"/>
                </a:solidFill>
                <a:latin typeface="+mn-lt"/>
                <a:ea typeface="+mn-ea"/>
                <a:cs typeface="+mn-cs"/>
              </a:rPr>
              <a:t>Does not work concerning problems of access to school or changes between different types of school</a:t>
            </a:r>
            <a:endParaRPr lang="en-GB" sz="1200" b="0" i="0" u="none" strike="noStrike" kern="1200" baseline="0" noProof="0" dirty="0" smtClean="0">
              <a:solidFill>
                <a:schemeClr val="tx1"/>
              </a:solidFill>
              <a:latin typeface="+mn-lt"/>
              <a:ea typeface="+mn-ea"/>
              <a:cs typeface="+mn-cs"/>
            </a:endParaRPr>
          </a:p>
          <a:p>
            <a:pPr marL="171450" indent="-171450">
              <a:buFontTx/>
              <a:buChar char="-"/>
            </a:pP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14</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en-GB" sz="1200" b="0" i="0" u="none" strike="noStrike" kern="1200" baseline="0" noProof="0" dirty="0" smtClean="0">
                <a:solidFill>
                  <a:schemeClr val="tx1"/>
                </a:solidFill>
                <a:latin typeface="+mn-lt"/>
                <a:ea typeface="+mn-ea"/>
                <a:cs typeface="+mn-cs"/>
              </a:rPr>
              <a:t>Show examples, discuss material provided by the participants of the workshops, </a:t>
            </a:r>
          </a:p>
        </p:txBody>
      </p:sp>
      <p:sp>
        <p:nvSpPr>
          <p:cNvPr id="4" name="Foliennummernplatzhalter 3"/>
          <p:cNvSpPr>
            <a:spLocks noGrp="1"/>
          </p:cNvSpPr>
          <p:nvPr>
            <p:ph type="sldNum" sz="quarter" idx="10"/>
          </p:nvPr>
        </p:nvSpPr>
        <p:spPr/>
        <p:txBody>
          <a:bodyPr/>
          <a:lstStyle/>
          <a:p>
            <a:fld id="{30A3ECF8-FA7D-4DDC-AAAB-ACDF202292EA}" type="slidenum">
              <a:rPr lang="de-DE" smtClean="0"/>
              <a:t>15</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16</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en-GB" sz="1200" b="0" i="0" u="none" strike="noStrike" kern="1200" baseline="0" noProof="0" dirty="0" smtClean="0">
                <a:solidFill>
                  <a:schemeClr val="tx1"/>
                </a:solidFill>
                <a:latin typeface="+mn-lt"/>
                <a:ea typeface="+mn-ea"/>
                <a:cs typeface="+mn-cs"/>
              </a:rPr>
              <a:t>Independent, not school authority or school, can take their decisions on their own, cannot be influence, more trust</a:t>
            </a:r>
          </a:p>
          <a:p>
            <a:pPr marL="171450" indent="-171450">
              <a:buFontTx/>
              <a:buChar char="-"/>
            </a:pPr>
            <a:r>
              <a:rPr lang="en-GB" sz="1200" b="0" i="0" u="none" strike="noStrike" kern="1200" baseline="0" noProof="0" dirty="0" smtClean="0">
                <a:solidFill>
                  <a:schemeClr val="tx1"/>
                </a:solidFill>
                <a:latin typeface="+mn-lt"/>
                <a:ea typeface="+mn-ea"/>
                <a:cs typeface="+mn-cs"/>
              </a:rPr>
              <a:t>E.g. established directly in under the mayor, </a:t>
            </a:r>
          </a:p>
          <a:p>
            <a:pPr marL="171450" indent="-171450">
              <a:buFontTx/>
              <a:buChar char="-"/>
            </a:pPr>
            <a:r>
              <a:rPr lang="en-GB" sz="1200" b="0" i="0" u="none" strike="noStrike" kern="1200" baseline="0" noProof="0" dirty="0" smtClean="0">
                <a:solidFill>
                  <a:schemeClr val="tx1"/>
                </a:solidFill>
                <a:latin typeface="+mn-lt"/>
                <a:ea typeface="+mn-ea"/>
                <a:cs typeface="+mn-cs"/>
              </a:rPr>
              <a:t>Established by law or a legal regulation, or legal basis in school law</a:t>
            </a:r>
          </a:p>
          <a:p>
            <a:pPr marL="171450" indent="-171450">
              <a:buFontTx/>
              <a:buChar char="-"/>
            </a:pPr>
            <a:r>
              <a:rPr lang="en-GB" sz="1200" b="0" i="0" u="none" strike="noStrike" kern="1200" baseline="0" noProof="0" dirty="0" smtClean="0">
                <a:solidFill>
                  <a:schemeClr val="tx1"/>
                </a:solidFill>
                <a:latin typeface="+mn-lt"/>
                <a:ea typeface="+mn-ea"/>
                <a:cs typeface="+mn-cs"/>
              </a:rPr>
              <a:t>Neutral but with an understanding of what discrimination means, in contrast to biased counselling in favour of the claimant</a:t>
            </a:r>
          </a:p>
          <a:p>
            <a:pPr marL="171450" indent="-171450">
              <a:buFontTx/>
              <a:buChar char="-"/>
            </a:pPr>
            <a:r>
              <a:rPr lang="en-GB" sz="1200" b="0" i="0" u="none" strike="noStrike" kern="1200" baseline="0" noProof="0" dirty="0" smtClean="0">
                <a:solidFill>
                  <a:schemeClr val="tx1"/>
                </a:solidFill>
                <a:latin typeface="+mn-lt"/>
                <a:ea typeface="+mn-ea"/>
                <a:cs typeface="+mn-cs"/>
              </a:rPr>
              <a:t>Procedure needs to be written down, publicly accessible describing in detail all steps of the procedure </a:t>
            </a:r>
          </a:p>
          <a:p>
            <a:pPr marL="171450" indent="-171450">
              <a:buFontTx/>
              <a:buChar char="-"/>
            </a:pPr>
            <a:r>
              <a:rPr lang="en-GB" sz="1200" b="0" i="0" u="none" strike="noStrike" kern="1200" baseline="0" noProof="0" dirty="0" smtClean="0">
                <a:solidFill>
                  <a:schemeClr val="tx1"/>
                </a:solidFill>
                <a:latin typeface="+mn-lt"/>
                <a:ea typeface="+mn-ea"/>
                <a:cs typeface="+mn-cs"/>
              </a:rPr>
              <a:t>Access also for children with disabilities, information in easy language etc., translation services etc.</a:t>
            </a:r>
          </a:p>
          <a:p>
            <a:pPr marL="171450" indent="-171450">
              <a:buFontTx/>
              <a:buChar char="-"/>
            </a:pPr>
            <a:r>
              <a:rPr lang="en-GB" sz="1200" b="0" i="0" u="none" strike="noStrike" kern="1200" baseline="0" noProof="0" dirty="0" smtClean="0">
                <a:solidFill>
                  <a:schemeClr val="tx1"/>
                </a:solidFill>
                <a:latin typeface="+mn-lt"/>
                <a:ea typeface="+mn-ea"/>
                <a:cs typeface="+mn-cs"/>
              </a:rPr>
              <a:t>Staff from legal field, pedagogy and psychology, own discrimination experiences</a:t>
            </a:r>
          </a:p>
          <a:p>
            <a:pPr marL="171450" indent="-171450">
              <a:buFontTx/>
              <a:buChar char="-"/>
            </a:pPr>
            <a:r>
              <a:rPr lang="en-GB" sz="1200" b="0" i="0" u="none" strike="noStrike" kern="1200" baseline="0" noProof="0" dirty="0" smtClean="0">
                <a:solidFill>
                  <a:schemeClr val="tx1"/>
                </a:solidFill>
                <a:latin typeface="+mn-lt"/>
                <a:ea typeface="+mn-ea"/>
                <a:cs typeface="+mn-cs"/>
              </a:rPr>
              <a:t>Pupils and parents have to be informed on the existence of the ombudsmen/complaints structure</a:t>
            </a: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17</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18</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19</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0A3ECF8-FA7D-4DDC-AAAB-ACDF202292EA}" type="slidenum">
              <a:rPr lang="de-DE" smtClean="0"/>
              <a:t>2</a:t>
            </a:fld>
            <a:endParaRPr lang="de-DE" dirty="0"/>
          </a:p>
        </p:txBody>
      </p:sp>
    </p:spTree>
    <p:extLst>
      <p:ext uri="{BB962C8B-B14F-4D97-AF65-F5344CB8AC3E}">
        <p14:creationId xmlns:p14="http://schemas.microsoft.com/office/powerpoint/2010/main" val="2402042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err="1" smtClean="0">
                <a:effectLst/>
                <a:hlinkClick r:id="rId3"/>
              </a:rPr>
              <a:t>Rhineland</a:t>
            </a:r>
            <a:r>
              <a:rPr lang="de-DE" dirty="0" smtClean="0">
                <a:effectLst/>
                <a:hlinkClick r:id="rId3"/>
              </a:rPr>
              <a:t>-Palatinate</a:t>
            </a:r>
            <a:r>
              <a:rPr lang="de-DE" dirty="0" smtClean="0">
                <a:effectLst/>
              </a:rPr>
              <a:t> [</a:t>
            </a:r>
            <a:r>
              <a:rPr lang="de-DE" dirty="0" err="1" smtClean="0">
                <a:effectLst/>
                <a:hlinkClick r:id="rId4"/>
              </a:rPr>
              <a:t>geog</a:t>
            </a:r>
            <a:r>
              <a:rPr lang="de-DE" dirty="0" smtClean="0">
                <a:effectLst/>
                <a:hlinkClick r:id="rId4"/>
              </a:rPr>
              <a:t>.</a:t>
            </a:r>
            <a:r>
              <a:rPr lang="de-DE" dirty="0" smtClean="0">
                <a:effectLst/>
              </a:rPr>
              <a:t>]</a:t>
            </a: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20</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sz="1200" b="0" i="0" u="none" strike="noStrike" kern="1200" baseline="0" dirty="0" smtClean="0">
                <a:solidFill>
                  <a:schemeClr val="tx1"/>
                </a:solidFill>
                <a:latin typeface="+mn-lt"/>
                <a:ea typeface="+mn-ea"/>
                <a:cs typeface="+mn-cs"/>
              </a:rPr>
              <a:t>Germany:</a:t>
            </a:r>
          </a:p>
          <a:p>
            <a:pPr marL="171450" indent="-171450">
              <a:buFontTx/>
              <a:buChar char="-"/>
            </a:pPr>
            <a:r>
              <a:rPr lang="de-DE" sz="1200" b="0" i="0" u="none" strike="noStrike" kern="1200" baseline="0" dirty="0" smtClean="0">
                <a:solidFill>
                  <a:schemeClr val="tx1"/>
                </a:solidFill>
                <a:latin typeface="+mn-lt"/>
                <a:ea typeface="+mn-ea"/>
                <a:cs typeface="+mn-cs"/>
              </a:rPr>
              <a:t>Case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boy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who</a:t>
            </a:r>
            <a:r>
              <a:rPr lang="de-DE" sz="1200" b="0" i="0" u="none" strike="noStrike" kern="1200" baseline="0" dirty="0" smtClean="0">
                <a:solidFill>
                  <a:schemeClr val="tx1"/>
                </a:solidFill>
                <a:latin typeface="+mn-lt"/>
                <a:ea typeface="+mn-ea"/>
                <a:cs typeface="+mn-cs"/>
              </a:rPr>
              <a:t> was not </a:t>
            </a:r>
            <a:r>
              <a:rPr lang="de-DE" sz="1200" b="0" i="0" u="none" strike="noStrike" kern="1200" baseline="0" dirty="0" err="1" smtClean="0">
                <a:solidFill>
                  <a:schemeClr val="tx1"/>
                </a:solidFill>
                <a:latin typeface="+mn-lt"/>
                <a:ea typeface="+mn-ea"/>
                <a:cs typeface="+mn-cs"/>
              </a:rPr>
              <a:t>allowed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to</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particiapte</a:t>
            </a:r>
            <a:r>
              <a:rPr lang="de-DE" sz="1200" b="0" i="0" u="none" strike="noStrike" kern="1200" baseline="0" dirty="0" smtClean="0">
                <a:solidFill>
                  <a:schemeClr val="tx1"/>
                </a:solidFill>
                <a:latin typeface="+mn-lt"/>
                <a:ea typeface="+mn-ea"/>
                <a:cs typeface="+mn-cs"/>
              </a:rPr>
              <a:t> in </a:t>
            </a:r>
            <a:r>
              <a:rPr lang="de-DE" sz="1200" b="0" i="0" u="none" strike="noStrike" kern="1200" baseline="0" dirty="0" err="1" smtClean="0">
                <a:solidFill>
                  <a:schemeClr val="tx1"/>
                </a:solidFill>
                <a:latin typeface="+mn-lt"/>
                <a:ea typeface="+mn-ea"/>
                <a:cs typeface="+mn-cs"/>
              </a:rPr>
              <a:t>dancing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workshop</a:t>
            </a:r>
            <a:endParaRPr lang="de-DE" sz="1200" b="0" i="0" u="none" strike="noStrike" kern="1200" baseline="0" dirty="0" smtClean="0">
              <a:solidFill>
                <a:schemeClr val="tx1"/>
              </a:solidFill>
              <a:latin typeface="+mn-lt"/>
              <a:ea typeface="+mn-ea"/>
              <a:cs typeface="+mn-cs"/>
            </a:endParaRPr>
          </a:p>
          <a:p>
            <a:pPr marL="171450" indent="-171450">
              <a:buFontTx/>
              <a:buChar char="-"/>
            </a:pPr>
            <a:r>
              <a:rPr lang="de-DE" sz="1200" b="0" i="0" u="none" strike="noStrike" kern="1200" baseline="0" dirty="0" smtClean="0">
                <a:solidFill>
                  <a:schemeClr val="tx1"/>
                </a:solidFill>
                <a:latin typeface="+mn-lt"/>
                <a:ea typeface="+mn-ea"/>
                <a:cs typeface="+mn-cs"/>
              </a:rPr>
              <a:t>Case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girl</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who</a:t>
            </a:r>
            <a:r>
              <a:rPr lang="de-DE" sz="1200" b="0" i="0" u="none" strike="noStrike" kern="1200" baseline="0" dirty="0" smtClean="0">
                <a:solidFill>
                  <a:schemeClr val="tx1"/>
                </a:solidFill>
                <a:latin typeface="+mn-lt"/>
                <a:ea typeface="+mn-ea"/>
                <a:cs typeface="+mn-cs"/>
              </a:rPr>
              <a:t> was </a:t>
            </a:r>
            <a:r>
              <a:rPr lang="de-DE" sz="1200" b="0" i="0" u="none" strike="noStrike" kern="1200" baseline="0" dirty="0" err="1" smtClean="0">
                <a:solidFill>
                  <a:schemeClr val="tx1"/>
                </a:solidFill>
                <a:latin typeface="+mn-lt"/>
                <a:ea typeface="+mn-ea"/>
                <a:cs typeface="+mn-cs"/>
              </a:rPr>
              <a:t>recommend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by</a:t>
            </a:r>
            <a:r>
              <a:rPr lang="de-DE" sz="1200" b="0" i="0" u="none" strike="noStrike" kern="1200" baseline="0" dirty="0" smtClean="0">
                <a:solidFill>
                  <a:schemeClr val="tx1"/>
                </a:solidFill>
                <a:latin typeface="+mn-lt"/>
                <a:ea typeface="+mn-ea"/>
                <a:cs typeface="+mn-cs"/>
              </a:rPr>
              <a:t> her </a:t>
            </a:r>
            <a:r>
              <a:rPr lang="de-DE" sz="1200" b="0" i="0" u="none" strike="noStrike" kern="1200" baseline="0" dirty="0" err="1" smtClean="0">
                <a:solidFill>
                  <a:schemeClr val="tx1"/>
                </a:solidFill>
                <a:latin typeface="+mn-lt"/>
                <a:ea typeface="+mn-ea"/>
                <a:cs typeface="+mn-cs"/>
              </a:rPr>
              <a:t>teacher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to</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become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hairdresser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nurse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for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elderly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people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because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his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would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suite</a:t>
            </a:r>
            <a:r>
              <a:rPr lang="de-DE" sz="1200" b="0" i="0" u="none" strike="noStrike" kern="1200" baseline="0" dirty="0" smtClean="0">
                <a:solidFill>
                  <a:schemeClr val="tx1"/>
                </a:solidFill>
                <a:latin typeface="+mn-lt"/>
                <a:ea typeface="+mn-ea"/>
                <a:cs typeface="+mn-cs"/>
              </a:rPr>
              <a:t> her </a:t>
            </a:r>
            <a:r>
              <a:rPr lang="de-DE" sz="1200" b="0" i="0" u="none" strike="noStrike" kern="1200" baseline="0" dirty="0" err="1" smtClean="0">
                <a:solidFill>
                  <a:schemeClr val="tx1"/>
                </a:solidFill>
                <a:latin typeface="+mn-lt"/>
                <a:ea typeface="+mn-ea"/>
                <a:cs typeface="+mn-cs"/>
              </a:rPr>
              <a:t>as</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girl</a:t>
            </a:r>
            <a:endParaRPr lang="de-DE" sz="1200" b="0" i="0" u="none" strike="noStrike" kern="1200" baseline="0" dirty="0" smtClean="0">
              <a:solidFill>
                <a:schemeClr val="tx1"/>
              </a:solidFill>
              <a:latin typeface="+mn-lt"/>
              <a:ea typeface="+mn-ea"/>
              <a:cs typeface="+mn-cs"/>
            </a:endParaRPr>
          </a:p>
          <a:p>
            <a:pPr marL="171450" indent="-171450">
              <a:buFontTx/>
              <a:buChar char="-"/>
            </a:pPr>
            <a:r>
              <a:rPr lang="de-DE" sz="1200" b="0" i="0" u="none" strike="noStrike" kern="1200" baseline="0" dirty="0" err="1" smtClean="0">
                <a:solidFill>
                  <a:schemeClr val="tx1"/>
                </a:solidFill>
                <a:latin typeface="+mn-lt"/>
                <a:ea typeface="+mn-ea"/>
                <a:cs typeface="+mn-cs"/>
              </a:rPr>
              <a:t>Teachers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making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jokes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about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intellgence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women</a:t>
            </a:r>
            <a:endParaRPr lang="de-DE" sz="1200" b="0" i="0" u="none" strike="noStrike" kern="1200" baseline="0" dirty="0" smtClean="0">
              <a:solidFill>
                <a:schemeClr val="tx1"/>
              </a:solidFill>
              <a:latin typeface="+mn-lt"/>
              <a:ea typeface="+mn-ea"/>
              <a:cs typeface="+mn-cs"/>
            </a:endParaRPr>
          </a:p>
          <a:p>
            <a:pPr marL="171450" indent="-171450">
              <a:buFontTx/>
              <a:buChar char="-"/>
            </a:pPr>
            <a:r>
              <a:rPr lang="de-DE" sz="1200" b="0" i="0" u="none" strike="noStrike" kern="1200" baseline="0" dirty="0" smtClean="0">
                <a:solidFill>
                  <a:schemeClr val="tx1"/>
                </a:solidFill>
                <a:latin typeface="+mn-lt"/>
                <a:ea typeface="+mn-ea"/>
                <a:cs typeface="+mn-cs"/>
              </a:rPr>
              <a:t>Class </a:t>
            </a:r>
            <a:r>
              <a:rPr lang="de-DE" sz="1200" b="0" i="0" u="none" strike="noStrike" kern="1200" baseline="0" dirty="0" err="1" smtClean="0">
                <a:solidFill>
                  <a:schemeClr val="tx1"/>
                </a:solidFill>
                <a:latin typeface="+mn-lt"/>
                <a:ea typeface="+mn-ea"/>
                <a:cs typeface="+mn-cs"/>
              </a:rPr>
              <a:t>mates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bullying</a:t>
            </a:r>
            <a:r>
              <a:rPr lang="de-DE" sz="1200" b="0" i="0" u="none" strike="noStrike" kern="1200" baseline="0" dirty="0" smtClean="0">
                <a:solidFill>
                  <a:schemeClr val="tx1"/>
                </a:solidFill>
                <a:latin typeface="+mn-lt"/>
                <a:ea typeface="+mn-ea"/>
                <a:cs typeface="+mn-cs"/>
              </a:rPr>
              <a:t> a trans-girl</a:t>
            </a:r>
          </a:p>
          <a:p>
            <a:pPr marL="171450" indent="-171450">
              <a:buFontTx/>
              <a:buChar char="-"/>
            </a:pPr>
            <a:r>
              <a:rPr lang="de-DE" sz="1200" b="0" i="0" u="none" strike="noStrike" kern="1200" baseline="0" dirty="0" err="1" smtClean="0">
                <a:solidFill>
                  <a:schemeClr val="tx1"/>
                </a:solidFill>
                <a:latin typeface="+mn-lt"/>
                <a:ea typeface="+mn-ea"/>
                <a:cs typeface="+mn-cs"/>
              </a:rPr>
              <a:t>Teachers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giving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lower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marks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to</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boys</a:t>
            </a: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22</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sz="1200" b="0" i="0" u="none" strike="noStrike" kern="1200" baseline="0" dirty="0" err="1" smtClean="0">
                <a:solidFill>
                  <a:schemeClr val="tx1"/>
                </a:solidFill>
                <a:latin typeface="+mn-lt"/>
                <a:ea typeface="+mn-ea"/>
                <a:cs typeface="+mn-cs"/>
              </a:rPr>
              <a:t>How</a:t>
            </a:r>
            <a:r>
              <a:rPr lang="de-DE" sz="1200" b="0" i="0" u="none" strike="noStrike" kern="1200" baseline="0" dirty="0" smtClean="0">
                <a:solidFill>
                  <a:schemeClr val="tx1"/>
                </a:solidFill>
                <a:latin typeface="+mn-lt"/>
                <a:ea typeface="+mn-ea"/>
                <a:cs typeface="+mn-cs"/>
              </a:rPr>
              <a:t> do I </a:t>
            </a:r>
            <a:r>
              <a:rPr lang="de-DE" sz="1200" b="0" i="0" u="none" strike="noStrike" kern="1200" baseline="0" dirty="0" err="1" smtClean="0">
                <a:solidFill>
                  <a:schemeClr val="tx1"/>
                </a:solidFill>
                <a:latin typeface="+mn-lt"/>
                <a:ea typeface="+mn-ea"/>
                <a:cs typeface="+mn-cs"/>
              </a:rPr>
              <a:t>think</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about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women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men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trans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lesbians</a:t>
            </a:r>
            <a:r>
              <a:rPr lang="de-DE" sz="1200" b="0" i="0" u="none" strike="noStrike" kern="1200" baseline="0" dirty="0" smtClean="0">
                <a:solidFill>
                  <a:schemeClr val="tx1"/>
                </a:solidFill>
                <a:latin typeface="+mn-lt"/>
                <a:ea typeface="+mn-ea"/>
                <a:cs typeface="+mn-cs"/>
              </a:rPr>
              <a:t>, gay etc.</a:t>
            </a:r>
          </a:p>
        </p:txBody>
      </p:sp>
      <p:sp>
        <p:nvSpPr>
          <p:cNvPr id="4" name="Foliennummernplatzhalter 3"/>
          <p:cNvSpPr>
            <a:spLocks noGrp="1"/>
          </p:cNvSpPr>
          <p:nvPr>
            <p:ph type="sldNum" sz="quarter" idx="10"/>
          </p:nvPr>
        </p:nvSpPr>
        <p:spPr/>
        <p:txBody>
          <a:bodyPr/>
          <a:lstStyle/>
          <a:p>
            <a:fld id="{30A3ECF8-FA7D-4DDC-AAAB-ACDF202292EA}" type="slidenum">
              <a:rPr lang="de-DE" smtClean="0"/>
              <a:t>23</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0A3ECF8-FA7D-4DDC-AAAB-ACDF202292EA}" type="slidenum">
              <a:rPr lang="de-DE" smtClean="0"/>
              <a:t>24</a:t>
            </a:fld>
            <a:endParaRPr lang="de-DE" dirty="0"/>
          </a:p>
        </p:txBody>
      </p:sp>
    </p:spTree>
    <p:extLst>
      <p:ext uri="{BB962C8B-B14F-4D97-AF65-F5344CB8AC3E}">
        <p14:creationId xmlns:p14="http://schemas.microsoft.com/office/powerpoint/2010/main" val="3903433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0A3ECF8-FA7D-4DDC-AAAB-ACDF202292EA}" type="slidenum">
              <a:rPr lang="de-DE" smtClean="0"/>
              <a:t>3</a:t>
            </a:fld>
            <a:endParaRPr lang="de-DE" dirty="0"/>
          </a:p>
        </p:txBody>
      </p:sp>
    </p:spTree>
    <p:extLst>
      <p:ext uri="{BB962C8B-B14F-4D97-AF65-F5344CB8AC3E}">
        <p14:creationId xmlns:p14="http://schemas.microsoft.com/office/powerpoint/2010/main" val="1967328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en-GB" sz="1200" b="0" i="0" u="none" strike="noStrike" kern="1200" baseline="0" noProof="0" dirty="0" smtClean="0">
                <a:solidFill>
                  <a:schemeClr val="tx1"/>
                </a:solidFill>
                <a:latin typeface="+mn-lt"/>
                <a:ea typeface="+mn-ea"/>
                <a:cs typeface="+mn-cs"/>
              </a:rPr>
              <a:t>Number for universities and schools, however smaller studies show that the extend of discrimination experiences in school is even higher then in universities;</a:t>
            </a:r>
          </a:p>
          <a:p>
            <a:pPr marL="171450" indent="-171450">
              <a:buFontTx/>
              <a:buChar char="-"/>
            </a:pPr>
            <a:r>
              <a:rPr lang="en-GB" sz="1200" b="0" i="0" u="none" strike="noStrike" kern="1200" baseline="0" noProof="0" dirty="0" smtClean="0">
                <a:solidFill>
                  <a:schemeClr val="tx1"/>
                </a:solidFill>
                <a:latin typeface="+mn-lt"/>
                <a:ea typeface="+mn-ea"/>
                <a:cs typeface="+mn-cs"/>
              </a:rPr>
              <a:t>Lack of figures for younger children</a:t>
            </a:r>
          </a:p>
          <a:p>
            <a:pPr marL="171450" indent="-171450">
              <a:buFontTx/>
              <a:buChar char="-"/>
            </a:pPr>
            <a:r>
              <a:rPr lang="en-GB" sz="1200" b="0" i="0" u="none" strike="noStrike" kern="1200" baseline="0" noProof="0" dirty="0" smtClean="0">
                <a:solidFill>
                  <a:schemeClr val="tx1"/>
                </a:solidFill>
                <a:latin typeface="+mn-lt"/>
                <a:ea typeface="+mn-ea"/>
                <a:cs typeface="+mn-cs"/>
              </a:rPr>
              <a:t>No data on sexual harassment in schools</a:t>
            </a:r>
          </a:p>
          <a:p>
            <a:pPr marL="171450" indent="-171450">
              <a:buFontTx/>
              <a:buChar char="-"/>
            </a:pPr>
            <a:r>
              <a:rPr lang="en-GB" sz="1200" b="0" i="0" u="none" strike="noStrike" kern="1200" baseline="0" noProof="0" dirty="0" smtClean="0">
                <a:solidFill>
                  <a:schemeClr val="tx1"/>
                </a:solidFill>
                <a:latin typeface="+mn-lt"/>
                <a:ea typeface="+mn-ea"/>
                <a:cs typeface="+mn-cs"/>
              </a:rPr>
              <a:t>10-20 per cent of cases received by local anti-discrimination counselling bodies concern the field of education</a:t>
            </a:r>
          </a:p>
          <a:p>
            <a:pPr marL="171450" indent="-171450">
              <a:buFontTx/>
              <a:buChar char="-"/>
            </a:pPr>
            <a:r>
              <a:rPr lang="en-GB" sz="1200" b="0" i="0" u="none" strike="noStrike" kern="1200" baseline="0" noProof="0" dirty="0" smtClean="0">
                <a:solidFill>
                  <a:schemeClr val="tx1"/>
                </a:solidFill>
                <a:latin typeface="+mn-lt"/>
                <a:ea typeface="+mn-ea"/>
                <a:cs typeface="+mn-cs"/>
              </a:rPr>
              <a:t>Not all grounds similarly effected, high level of discrimination concerning social background </a:t>
            </a:r>
          </a:p>
        </p:txBody>
      </p:sp>
      <p:sp>
        <p:nvSpPr>
          <p:cNvPr id="4" name="Foliennummernplatzhalter 3"/>
          <p:cNvSpPr>
            <a:spLocks noGrp="1"/>
          </p:cNvSpPr>
          <p:nvPr>
            <p:ph type="sldNum" sz="quarter" idx="10"/>
          </p:nvPr>
        </p:nvSpPr>
        <p:spPr/>
        <p:txBody>
          <a:bodyPr/>
          <a:lstStyle/>
          <a:p>
            <a:fld id="{30A3ECF8-FA7D-4DDC-AAAB-ACDF202292EA}" type="slidenum">
              <a:rPr lang="de-DE" smtClean="0"/>
              <a:t>4</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en-GB" sz="1200" b="0" i="0" u="none" strike="noStrike" kern="1200" baseline="0" noProof="0" dirty="0" smtClean="0">
                <a:solidFill>
                  <a:schemeClr val="tx1"/>
                </a:solidFill>
                <a:latin typeface="+mn-lt"/>
                <a:ea typeface="+mn-ea"/>
                <a:cs typeface="+mn-cs"/>
              </a:rPr>
              <a:t>General problem of individual support</a:t>
            </a:r>
          </a:p>
          <a:p>
            <a:pPr marL="171450" indent="-171450">
              <a:buFontTx/>
              <a:buChar char="-"/>
            </a:pPr>
            <a:r>
              <a:rPr lang="en-GB" sz="1200" b="0" i="0" u="none" strike="noStrike" kern="1200" baseline="0" noProof="0" dirty="0" smtClean="0">
                <a:solidFill>
                  <a:schemeClr val="tx1"/>
                </a:solidFill>
                <a:latin typeface="+mn-lt"/>
                <a:ea typeface="+mn-ea"/>
                <a:cs typeface="+mn-cs"/>
              </a:rPr>
              <a:t>Stereotypes concerning teachers and schoolmates</a:t>
            </a:r>
          </a:p>
          <a:p>
            <a:pPr marL="171450" indent="-171450">
              <a:buFontTx/>
              <a:buChar char="-"/>
            </a:pPr>
            <a:r>
              <a:rPr lang="en-GB" sz="1200" b="0" i="0" u="none" strike="noStrike" kern="1200" baseline="0" noProof="0" dirty="0" smtClean="0">
                <a:solidFill>
                  <a:schemeClr val="tx1"/>
                </a:solidFill>
                <a:latin typeface="+mn-lt"/>
                <a:ea typeface="+mn-ea"/>
                <a:cs typeface="+mn-cs"/>
              </a:rPr>
              <a:t>Kevin study </a:t>
            </a:r>
            <a:r>
              <a:rPr lang="en-GB" sz="1200" b="0" i="0" u="none" strike="noStrike" kern="1200" baseline="0" noProof="0" dirty="0" smtClean="0">
                <a:solidFill>
                  <a:schemeClr val="tx1"/>
                </a:solidFill>
                <a:latin typeface="+mn-lt"/>
                <a:ea typeface="+mn-ea"/>
                <a:cs typeface="+mn-cs"/>
                <a:sym typeface="Wingdings" panose="05000000000000000000" pitchFamily="2" charset="2"/>
              </a:rPr>
              <a:t> low </a:t>
            </a:r>
            <a:r>
              <a:rPr lang="en-GB" sz="1200" b="0" i="0" u="none" strike="noStrike" kern="1200" baseline="0" noProof="0" dirty="0" err="1" smtClean="0">
                <a:solidFill>
                  <a:schemeClr val="tx1"/>
                </a:solidFill>
                <a:latin typeface="+mn-lt"/>
                <a:ea typeface="+mn-ea"/>
                <a:cs typeface="+mn-cs"/>
                <a:sym typeface="Wingdings" panose="05000000000000000000" pitchFamily="2" charset="2"/>
              </a:rPr>
              <a:t>achivements</a:t>
            </a:r>
            <a:endParaRPr lang="en-GB" sz="1200" b="0" i="0" u="none" strike="noStrike" kern="1200" baseline="0" noProof="0" dirty="0" smtClean="0">
              <a:solidFill>
                <a:schemeClr val="tx1"/>
              </a:solidFill>
              <a:latin typeface="+mn-lt"/>
              <a:ea typeface="+mn-ea"/>
              <a:cs typeface="+mn-cs"/>
            </a:endParaRPr>
          </a:p>
          <a:p>
            <a:pPr marL="171450" indent="-171450">
              <a:buFontTx/>
              <a:buChar char="-"/>
            </a:pPr>
            <a:r>
              <a:rPr lang="en-GB" sz="1200" b="0" i="0" u="none" strike="noStrike" kern="1200" baseline="0" noProof="0" dirty="0" smtClean="0">
                <a:solidFill>
                  <a:schemeClr val="tx1"/>
                </a:solidFill>
                <a:latin typeface="+mn-lt"/>
                <a:ea typeface="+mn-ea"/>
                <a:cs typeface="+mn-cs"/>
              </a:rPr>
              <a:t>Muslim girls as not interested in career</a:t>
            </a:r>
          </a:p>
          <a:p>
            <a:endParaRPr lang="de-DE"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Gender-specific attributions and expectations at school can have a negative impact on girls (e.g. with regard to their choice of subjects and a future career aspiration), but also for boys (e.g. </a:t>
            </a:r>
            <a:r>
              <a:rPr lang="en-US" sz="1200" b="0" i="0" u="none" strike="noStrike" kern="1200" baseline="0" smtClean="0">
                <a:solidFill>
                  <a:schemeClr val="tx1"/>
                </a:solidFill>
                <a:latin typeface="+mn-lt"/>
                <a:ea typeface="+mn-ea"/>
                <a:cs typeface="+mn-cs"/>
              </a:rPr>
              <a:t>success at school) and may thus lead to discrimination. </a:t>
            </a:r>
          </a:p>
          <a:p>
            <a:pPr marL="171450" indent="-171450">
              <a:buFontTx/>
              <a:buChar char="-"/>
            </a:pPr>
            <a:endParaRPr lang="en-GB"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5</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UN: </a:t>
            </a:r>
            <a:r>
              <a:rPr lang="de-DE"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Directly applicable discrimination bans and concrete </a:t>
            </a:r>
            <a:r>
              <a:rPr lang="en-US" sz="1200" b="0" i="0" u="none" strike="noStrike" kern="1200" baseline="0" dirty="0" err="1" smtClean="0">
                <a:solidFill>
                  <a:schemeClr val="tx1"/>
                </a:solidFill>
                <a:latin typeface="+mn-lt"/>
                <a:ea typeface="+mn-ea"/>
                <a:cs typeface="+mn-cs"/>
              </a:rPr>
              <a:t>protec-tive</a:t>
            </a:r>
            <a:r>
              <a:rPr lang="en-US" sz="1200" b="0" i="0" u="none" strike="noStrike" kern="1200" baseline="0" dirty="0" smtClean="0">
                <a:solidFill>
                  <a:schemeClr val="tx1"/>
                </a:solidFill>
                <a:latin typeface="+mn-lt"/>
                <a:ea typeface="+mn-ea"/>
                <a:cs typeface="+mn-cs"/>
              </a:rPr>
              <a:t> provisions governing schools follow from several conventions under international law as well as from the EU Charter of Fundamental Rights. </a:t>
            </a:r>
          </a:p>
          <a:p>
            <a:pPr marL="0" indent="0">
              <a:buFontTx/>
              <a:buNone/>
            </a:pPr>
            <a:r>
              <a:rPr lang="en-US" dirty="0" smtClean="0"/>
              <a:t>-</a:t>
            </a:r>
            <a:r>
              <a:rPr lang="en-US" baseline="0" dirty="0" smtClean="0"/>
              <a:t> </a:t>
            </a:r>
            <a:r>
              <a:rPr lang="en-US" dirty="0" smtClean="0"/>
              <a:t>(3) No person shall be </a:t>
            </a:r>
            <a:r>
              <a:rPr lang="en-US" dirty="0" err="1" smtClean="0"/>
              <a:t>favoured</a:t>
            </a:r>
            <a:r>
              <a:rPr lang="en-US" dirty="0" smtClean="0"/>
              <a:t> or </a:t>
            </a:r>
            <a:r>
              <a:rPr lang="en-US" dirty="0" err="1" smtClean="0"/>
              <a:t>disfavoured</a:t>
            </a:r>
            <a:r>
              <a:rPr lang="en-US" dirty="0" smtClean="0"/>
              <a:t> because of sex, parentage, race, language, homeland and origin, faith, or religious or political opinions. No person shall be </a:t>
            </a:r>
            <a:r>
              <a:rPr lang="en-US" dirty="0" err="1" smtClean="0"/>
              <a:t>disfavoured</a:t>
            </a:r>
            <a:r>
              <a:rPr lang="en-US" dirty="0" smtClean="0"/>
              <a:t> because of disability.</a:t>
            </a:r>
          </a:p>
          <a:p>
            <a:r>
              <a:rPr lang="en-US" sz="1200" b="0" i="0" u="none" strike="noStrike" kern="1200" baseline="0" dirty="0" smtClean="0">
                <a:solidFill>
                  <a:schemeClr val="tx1"/>
                </a:solidFill>
                <a:latin typeface="+mn-lt"/>
                <a:ea typeface="+mn-ea"/>
                <a:cs typeface="+mn-cs"/>
              </a:rPr>
              <a:t>AGG 13: </a:t>
            </a:r>
            <a:r>
              <a:rPr lang="de-DE" sz="1200" b="1" i="0" u="none" strike="noStrike" kern="1200" baseline="0" dirty="0" err="1" smtClean="0">
                <a:solidFill>
                  <a:schemeClr val="tx1"/>
                </a:solidFill>
                <a:latin typeface="+mn-lt"/>
                <a:ea typeface="+mn-ea"/>
                <a:cs typeface="+mn-cs"/>
              </a:rPr>
              <a:t>Right</a:t>
            </a:r>
            <a:r>
              <a:rPr lang="de-DE" sz="1200" b="1" i="0" u="none" strike="noStrike" kern="1200" baseline="0" dirty="0" smtClean="0">
                <a:solidFill>
                  <a:schemeClr val="tx1"/>
                </a:solidFill>
                <a:latin typeface="+mn-lt"/>
                <a:ea typeface="+mn-ea"/>
                <a:cs typeface="+mn-cs"/>
              </a:rPr>
              <a:t> </a:t>
            </a:r>
            <a:r>
              <a:rPr lang="de-DE" sz="1200" b="1" i="0" u="none" strike="noStrike" kern="1200" baseline="0" dirty="0" err="1" smtClean="0">
                <a:solidFill>
                  <a:schemeClr val="tx1"/>
                </a:solidFill>
                <a:latin typeface="+mn-lt"/>
                <a:ea typeface="+mn-ea"/>
                <a:cs typeface="+mn-cs"/>
              </a:rPr>
              <a:t>of</a:t>
            </a:r>
            <a:r>
              <a:rPr lang="de-DE" sz="1200" b="1" i="0" u="none" strike="noStrike" kern="1200" baseline="0" dirty="0" smtClean="0">
                <a:solidFill>
                  <a:schemeClr val="tx1"/>
                </a:solidFill>
                <a:latin typeface="+mn-lt"/>
                <a:ea typeface="+mn-ea"/>
                <a:cs typeface="+mn-cs"/>
              </a:rPr>
              <a:t> Appeal </a:t>
            </a:r>
            <a:endParaRPr lang="de-DE"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(1) Employees shall have the right to lodge a complaint with the competent department in the firm, company or authority when they feel discriminated against in connection with their employment relationship by their employer, superior, another employee or third party on any of the grounds referred to under Section 1. </a:t>
            </a: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6</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7</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0A3ECF8-FA7D-4DDC-AAAB-ACDF202292EA}" type="slidenum">
              <a:rPr lang="de-DE" smtClean="0"/>
              <a:t>8</a:t>
            </a:fld>
            <a:endParaRPr lang="de-DE" dirty="0"/>
          </a:p>
        </p:txBody>
      </p:sp>
    </p:spTree>
    <p:extLst>
      <p:ext uri="{BB962C8B-B14F-4D97-AF65-F5344CB8AC3E}">
        <p14:creationId xmlns:p14="http://schemas.microsoft.com/office/powerpoint/2010/main" val="3406550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sz="1200" b="0" i="0" u="none" strike="noStrike" kern="1200" baseline="0" dirty="0" err="1" smtClean="0">
                <a:solidFill>
                  <a:schemeClr val="tx1"/>
                </a:solidFill>
                <a:latin typeface="+mn-lt"/>
                <a:ea typeface="+mn-ea"/>
                <a:cs typeface="+mn-cs"/>
              </a:rPr>
              <a:t>Recommendations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demands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brought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foward</a:t>
            </a:r>
            <a:r>
              <a:rPr lang="de-DE" sz="1200" b="0" i="0" u="none" strike="noStrike" kern="1200" baseline="0" dirty="0" smtClean="0">
                <a:solidFill>
                  <a:schemeClr val="tx1"/>
                </a:solidFill>
                <a:latin typeface="+mn-lt"/>
                <a:ea typeface="+mn-ea"/>
                <a:cs typeface="+mn-cs"/>
              </a:rPr>
              <a:t> in a </a:t>
            </a:r>
            <a:r>
              <a:rPr lang="de-DE" sz="1200" b="0" i="0" u="none" strike="noStrike" kern="1200" baseline="0" dirty="0" err="1" smtClean="0">
                <a:solidFill>
                  <a:schemeClr val="tx1"/>
                </a:solidFill>
                <a:latin typeface="+mn-lt"/>
                <a:ea typeface="+mn-ea"/>
                <a:cs typeface="+mn-cs"/>
              </a:rPr>
              <a:t>report</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to</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German </a:t>
            </a:r>
            <a:r>
              <a:rPr lang="de-DE" sz="1200" b="0" i="0" u="none" strike="noStrike" kern="1200" baseline="0" dirty="0" err="1" smtClean="0">
                <a:solidFill>
                  <a:schemeClr val="tx1"/>
                </a:solidFill>
                <a:latin typeface="+mn-lt"/>
                <a:ea typeface="+mn-ea"/>
                <a:cs typeface="+mn-cs"/>
              </a:rPr>
              <a:t>Parlimanet</a:t>
            </a:r>
            <a:r>
              <a:rPr lang="de-DE" sz="1200" b="0" i="0" u="none" strike="noStrike" kern="1200" baseline="0" dirty="0" smtClean="0">
                <a:solidFill>
                  <a:schemeClr val="tx1"/>
                </a:solidFill>
                <a:latin typeface="+mn-lt"/>
                <a:ea typeface="+mn-ea"/>
                <a:cs typeface="+mn-cs"/>
              </a:rPr>
              <a:t> (2013)</a:t>
            </a:r>
          </a:p>
          <a:p>
            <a:pPr marL="171450" indent="-171450">
              <a:buFontTx/>
              <a:buChar char="-"/>
            </a:pPr>
            <a:r>
              <a:rPr lang="de-DE" sz="1200" b="0" i="0" u="none" strike="noStrike" kern="1200" baseline="0" dirty="0" smtClean="0">
                <a:solidFill>
                  <a:schemeClr val="tx1"/>
                </a:solidFill>
                <a:latin typeface="+mn-lt"/>
                <a:ea typeface="+mn-ea"/>
                <a:cs typeface="+mn-cs"/>
              </a:rPr>
              <a:t>As legal </a:t>
            </a:r>
            <a:r>
              <a:rPr lang="de-DE" sz="1200" b="0" i="0" u="none" strike="noStrike" kern="1200" baseline="0" dirty="0" err="1" smtClean="0">
                <a:solidFill>
                  <a:schemeClr val="tx1"/>
                </a:solidFill>
                <a:latin typeface="+mn-lt"/>
                <a:ea typeface="+mn-ea"/>
                <a:cs typeface="+mn-cs"/>
              </a:rPr>
              <a:t>changes</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take</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long</a:t>
            </a:r>
            <a:r>
              <a:rPr lang="de-DE" sz="1200" b="0" i="0" u="none" strike="noStrike" kern="1200" baseline="0" dirty="0" smtClean="0">
                <a:solidFill>
                  <a:schemeClr val="tx1"/>
                </a:solidFill>
                <a:latin typeface="+mn-lt"/>
                <a:ea typeface="+mn-ea"/>
                <a:cs typeface="+mn-cs"/>
              </a:rPr>
              <a:t> time, FADA </a:t>
            </a:r>
            <a:r>
              <a:rPr lang="de-DE" sz="1200" b="0" i="0" u="none" strike="noStrike" kern="1200" baseline="0" dirty="0" err="1" smtClean="0">
                <a:solidFill>
                  <a:schemeClr val="tx1"/>
                </a:solidFill>
                <a:latin typeface="+mn-lt"/>
                <a:ea typeface="+mn-ea"/>
                <a:cs typeface="+mn-cs"/>
              </a:rPr>
              <a:t>diceded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to</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become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active</a:t>
            </a:r>
            <a:r>
              <a:rPr lang="de-DE" sz="1200" b="0" i="0" u="none" strike="noStrike" kern="1200" baseline="0" dirty="0" smtClean="0">
                <a:solidFill>
                  <a:schemeClr val="tx1"/>
                </a:solidFill>
                <a:latin typeface="+mn-lt"/>
                <a:ea typeface="+mn-ea"/>
                <a:cs typeface="+mn-cs"/>
              </a:rPr>
              <a:t> on </a:t>
            </a:r>
            <a:r>
              <a:rPr lang="de-DE" sz="1200" b="0" i="0" u="none" strike="noStrike" kern="1200" baseline="0" dirty="0" err="1" smtClean="0">
                <a:solidFill>
                  <a:schemeClr val="tx1"/>
                </a:solidFill>
                <a:latin typeface="+mn-lt"/>
                <a:ea typeface="+mn-ea"/>
                <a:cs typeface="+mn-cs"/>
              </a:rPr>
              <a:t>other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means</a:t>
            </a:r>
            <a:endParaRPr lang="de-DE" sz="1200" b="0" i="0" u="none" strike="noStrike" kern="1200" baseline="0" dirty="0" smtClean="0">
              <a:solidFill>
                <a:schemeClr val="tx1"/>
              </a:solidFill>
              <a:latin typeface="+mn-lt"/>
              <a:ea typeface="+mn-ea"/>
              <a:cs typeface="+mn-cs"/>
            </a:endParaRPr>
          </a:p>
          <a:p>
            <a:pPr marL="171450" indent="-171450">
              <a:buFontTx/>
              <a:buChar char="-"/>
            </a:pPr>
            <a:r>
              <a:rPr lang="de-DE" sz="1200" b="0" i="0" u="none" strike="noStrike" kern="1200" baseline="0" dirty="0" smtClean="0">
                <a:solidFill>
                  <a:schemeClr val="tx1"/>
                </a:solidFill>
                <a:latin typeface="+mn-lt"/>
                <a:ea typeface="+mn-ea"/>
                <a:cs typeface="+mn-cs"/>
              </a:rPr>
              <a:t>Ministers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education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have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taken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only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last </a:t>
            </a:r>
            <a:r>
              <a:rPr lang="de-DE" sz="1200" b="0" i="0" u="none" strike="noStrike" kern="1200" baseline="0" dirty="0" err="1" smtClean="0">
                <a:solidFill>
                  <a:schemeClr val="tx1"/>
                </a:solidFill>
                <a:latin typeface="+mn-lt"/>
                <a:ea typeface="+mn-ea"/>
                <a:cs typeface="+mn-cs"/>
              </a:rPr>
              <a:t>recommendation</a:t>
            </a:r>
            <a:r>
              <a:rPr lang="de-DE" sz="1200" b="0" i="0" u="none" strike="noStrike" kern="1200" baseline="0" dirty="0" smtClean="0">
                <a:solidFill>
                  <a:schemeClr val="tx1"/>
                </a:solidFill>
                <a:latin typeface="+mn-lt"/>
                <a:ea typeface="+mn-ea"/>
                <a:cs typeface="+mn-cs"/>
              </a:rPr>
              <a:t> on </a:t>
            </a:r>
            <a:r>
              <a:rPr lang="de-DE" sz="1200" b="0" i="0" u="none" strike="noStrike" kern="1200" baseline="0" dirty="0" err="1" smtClean="0">
                <a:solidFill>
                  <a:schemeClr val="tx1"/>
                </a:solidFill>
                <a:latin typeface="+mn-lt"/>
                <a:ea typeface="+mn-ea"/>
                <a:cs typeface="+mn-cs"/>
              </a:rPr>
              <a:t>board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issued</a:t>
            </a:r>
            <a:r>
              <a:rPr lang="de-DE" sz="1200" b="0" i="0" u="none" strike="noStrike" kern="1200" baseline="0" dirty="0" smtClean="0">
                <a:solidFill>
                  <a:schemeClr val="tx1"/>
                </a:solidFill>
                <a:latin typeface="+mn-lt"/>
                <a:ea typeface="+mn-ea"/>
                <a:cs typeface="+mn-cs"/>
              </a:rPr>
              <a:t> a </a:t>
            </a:r>
            <a:r>
              <a:rPr lang="de-DE" sz="1200" b="0" i="0" u="none" strike="noStrike" kern="1200" baseline="0" dirty="0" err="1" smtClean="0">
                <a:solidFill>
                  <a:schemeClr val="tx1"/>
                </a:solidFill>
                <a:latin typeface="+mn-lt"/>
                <a:ea typeface="+mn-ea"/>
                <a:cs typeface="+mn-cs"/>
              </a:rPr>
              <a:t>paper</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recommending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more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awarness</a:t>
            </a:r>
            <a:r>
              <a:rPr lang="de-DE" sz="1200" b="0" i="0" u="none" strike="noStrike" kern="1200" baseline="0" dirty="0" smtClean="0">
                <a:solidFill>
                  <a:schemeClr val="tx1"/>
                </a:solidFill>
                <a:latin typeface="+mn-lt"/>
                <a:ea typeface="+mn-ea"/>
                <a:cs typeface="+mn-cs"/>
              </a:rPr>
              <a:t> on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issue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discriminiation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and</a:t>
            </a:r>
            <a:r>
              <a:rPr lang="de-DE" sz="1200" b="0" i="0" u="none" strike="noStrike" kern="1200" baseline="0" dirty="0" smtClean="0">
                <a:solidFill>
                  <a:schemeClr val="tx1"/>
                </a:solidFill>
                <a:latin typeface="+mn-lt"/>
                <a:ea typeface="+mn-ea"/>
                <a:cs typeface="+mn-cs"/>
              </a:rPr>
              <a:t> sexual </a:t>
            </a:r>
            <a:r>
              <a:rPr lang="de-DE" sz="1200" b="0" i="0" u="none" strike="noStrike" kern="1200" baseline="0" dirty="0" err="1" smtClean="0">
                <a:solidFill>
                  <a:schemeClr val="tx1"/>
                </a:solidFill>
                <a:latin typeface="+mn-lt"/>
                <a:ea typeface="+mn-ea"/>
                <a:cs typeface="+mn-cs"/>
              </a:rPr>
              <a:t>harrasement</a:t>
            </a:r>
            <a:endParaRPr lang="de-DE" sz="1200" b="0" i="0" u="none" strike="noStrike" kern="1200" baseline="0" dirty="0" smtClean="0">
              <a:solidFill>
                <a:schemeClr val="tx1"/>
              </a:solidFill>
              <a:latin typeface="+mn-lt"/>
              <a:ea typeface="+mn-ea"/>
              <a:cs typeface="+mn-cs"/>
            </a:endParaRPr>
          </a:p>
          <a:p>
            <a:pPr marL="171450" indent="-171450">
              <a:buFontTx/>
              <a:buChar char="-"/>
            </a:pPr>
            <a:endParaRPr lang="de-DE" sz="1200" b="0" i="0" u="none" strike="noStrike"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9</a:t>
            </a:fld>
            <a:endParaRPr lang="de-DE" dirty="0"/>
          </a:p>
        </p:txBody>
      </p:sp>
    </p:spTree>
    <p:extLst>
      <p:ext uri="{BB962C8B-B14F-4D97-AF65-F5344CB8AC3E}">
        <p14:creationId xmlns:p14="http://schemas.microsoft.com/office/powerpoint/2010/main" val="18628936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10" name="Rechteck 9"/>
          <p:cNvSpPr/>
          <p:nvPr userDrawn="1"/>
        </p:nvSpPr>
        <p:spPr>
          <a:xfrm>
            <a:off x="179512" y="3078000"/>
            <a:ext cx="8784000" cy="36000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3864006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Hellrot">
    <p:spTree>
      <p:nvGrpSpPr>
        <p:cNvPr id="1" name=""/>
        <p:cNvGrpSpPr/>
        <p:nvPr/>
      </p:nvGrpSpPr>
      <p:grpSpPr>
        <a:xfrm>
          <a:off x="0" y="0"/>
          <a:ext cx="0" cy="0"/>
          <a:chOff x="0" y="0"/>
          <a:chExt cx="0" cy="0"/>
        </a:xfrm>
      </p:grpSpPr>
      <p:sp>
        <p:nvSpPr>
          <p:cNvPr id="4" name="Rechteck 3"/>
          <p:cNvSpPr/>
          <p:nvPr userDrawn="1"/>
        </p:nvSpPr>
        <p:spPr>
          <a:xfrm>
            <a:off x="179512" y="3078000"/>
            <a:ext cx="8784000" cy="3600000"/>
          </a:xfrm>
          <a:prstGeom prst="rect">
            <a:avLst/>
          </a:prstGeom>
          <a:solidFill>
            <a:srgbClr val="E03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el 1"/>
          <p:cNvSpPr>
            <a:spLocks noGrp="1"/>
          </p:cNvSpPr>
          <p:nvPr>
            <p:ph type="title"/>
          </p:nvPr>
        </p:nvSpPr>
        <p:spPr>
          <a:xfrm>
            <a:off x="1403648" y="3862800"/>
            <a:ext cx="7272808" cy="1440000"/>
          </a:xfrm>
        </p:spPr>
        <p:txBody>
          <a:bodyPr tIns="54000"/>
          <a:lstStyle>
            <a:lvl1pPr>
              <a:lnSpc>
                <a:spcPct val="90000"/>
              </a:lnSpc>
              <a:defRPr sz="3300">
                <a:solidFill>
                  <a:schemeClr val="bg1"/>
                </a:solidFill>
              </a:defRPr>
            </a:lvl1pPr>
          </a:lstStyle>
          <a:p>
            <a:r>
              <a:rPr lang="de-DE" smtClean="0"/>
              <a:t>Titelmasterformat durch Klicken bearbeiten</a:t>
            </a:r>
            <a:endParaRPr lang="de-DE"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3829895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elfolie Braun">
    <p:spTree>
      <p:nvGrpSpPr>
        <p:cNvPr id="1" name=""/>
        <p:cNvGrpSpPr/>
        <p:nvPr/>
      </p:nvGrpSpPr>
      <p:grpSpPr>
        <a:xfrm>
          <a:off x="0" y="0"/>
          <a:ext cx="0" cy="0"/>
          <a:chOff x="0" y="0"/>
          <a:chExt cx="0" cy="0"/>
        </a:xfrm>
      </p:grpSpPr>
      <p:sp>
        <p:nvSpPr>
          <p:cNvPr id="8" name="Rechteck 7"/>
          <p:cNvSpPr/>
          <p:nvPr userDrawn="1"/>
        </p:nvSpPr>
        <p:spPr>
          <a:xfrm>
            <a:off x="179512" y="3078000"/>
            <a:ext cx="8784000" cy="3600000"/>
          </a:xfrm>
          <a:prstGeom prst="rect">
            <a:avLst/>
          </a:prstGeom>
          <a:solidFill>
            <a:srgbClr val="823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10"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359034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tIns="36000"/>
          <a:lstStyle>
            <a:lvl1pPr marL="0" indent="0">
              <a:lnSpc>
                <a:spcPct val="100000"/>
              </a:lnSpc>
              <a:spcAft>
                <a:spcPts val="0"/>
              </a:spcAft>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1570006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Rot">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3409909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Orange">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EC66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2800515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Gelb">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F0A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3071713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Hellrot">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E03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1282657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Dunkelblau">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004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4032310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Hellblau">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63B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1222372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Braun">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823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242778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de-DE" dirty="0"/>
          </a:p>
        </p:txBody>
      </p:sp>
      <p:sp>
        <p:nvSpPr>
          <p:cNvPr id="3" name="Content Placeholder 2"/>
          <p:cNvSpPr>
            <a:spLocks noGrp="1"/>
          </p:cNvSpPr>
          <p:nvPr>
            <p:ph idx="1"/>
          </p:nvPr>
        </p:nvSpPr>
        <p:spPr>
          <a:xfrm>
            <a:off x="467545" y="1484784"/>
            <a:ext cx="8208144" cy="4248472"/>
          </a:xfrm>
          <a:prstGeom prst="rect">
            <a:avLst/>
          </a:prstGeom>
        </p:spPr>
        <p:txBody>
          <a:bodyPr/>
          <a:lstStyle>
            <a:lvl1pPr>
              <a:lnSpc>
                <a:spcPct val="110000"/>
              </a:lnSpc>
              <a:defRPr/>
            </a:lvl1pPr>
            <a:lvl3pPr>
              <a:defRPr sz="2000" b="0"/>
            </a:lvl3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oliennummernplatzhalter 6"/>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Tree>
    <p:extLst>
      <p:ext uri="{BB962C8B-B14F-4D97-AF65-F5344CB8AC3E}">
        <p14:creationId xmlns:p14="http://schemas.microsoft.com/office/powerpoint/2010/main" val="2640941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1_Titelfolie">
    <p:spTree>
      <p:nvGrpSpPr>
        <p:cNvPr id="1" name=""/>
        <p:cNvGrpSpPr/>
        <p:nvPr/>
      </p:nvGrpSpPr>
      <p:grpSpPr>
        <a:xfrm>
          <a:off x="0" y="0"/>
          <a:ext cx="0" cy="0"/>
          <a:chOff x="0" y="0"/>
          <a:chExt cx="0" cy="0"/>
        </a:xfrm>
      </p:grpSpPr>
      <p:sp>
        <p:nvSpPr>
          <p:cNvPr id="10" name="Rechteck 9"/>
          <p:cNvSpPr/>
          <p:nvPr userDrawn="1"/>
        </p:nvSpPr>
        <p:spPr>
          <a:xfrm>
            <a:off x="179512" y="1800000"/>
            <a:ext cx="8784000" cy="48780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2564968"/>
            <a:ext cx="7272040" cy="576000"/>
          </a:xfrm>
        </p:spPr>
        <p:txBody>
          <a:bodyPr tIns="324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3" name="Subtitle 2"/>
          <p:cNvSpPr>
            <a:spLocks noGrp="1"/>
          </p:cNvSpPr>
          <p:nvPr>
            <p:ph type="subTitle" idx="1"/>
          </p:nvPr>
        </p:nvSpPr>
        <p:spPr>
          <a:xfrm>
            <a:off x="1403648" y="3356992"/>
            <a:ext cx="7272040" cy="3024000"/>
          </a:xfrm>
          <a:prstGeom prst="rect">
            <a:avLst/>
          </a:prstGeom>
        </p:spPr>
        <p:txBody>
          <a:bodyPr vert="horz" lIns="0" tIns="43200" rIns="0" bIns="0" rtlCol="0">
            <a:noAutofit/>
          </a:bodyPr>
          <a:lstStyle>
            <a:lvl1pPr>
              <a:defRPr lang="de-DE" sz="15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2303597"/>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Tree>
    <p:extLst>
      <p:ext uri="{BB962C8B-B14F-4D97-AF65-F5344CB8AC3E}">
        <p14:creationId xmlns:p14="http://schemas.microsoft.com/office/powerpoint/2010/main" val="2266540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3" y="1484784"/>
            <a:ext cx="3959671" cy="42480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Content Placeholder 3"/>
          <p:cNvSpPr>
            <a:spLocks noGrp="1"/>
          </p:cNvSpPr>
          <p:nvPr>
            <p:ph sz="half" idx="2"/>
          </p:nvPr>
        </p:nvSpPr>
        <p:spPr>
          <a:xfrm>
            <a:off x="4716016" y="1484783"/>
            <a:ext cx="3959672" cy="42480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oliennummernplatzhalter 7"/>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9" name="Titel 8"/>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3144829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312" y="1484784"/>
            <a:ext cx="3959671" cy="864567"/>
          </a:xfrm>
          <a:prstGeom prst="rect">
            <a:avLst/>
          </a:prstGeom>
        </p:spPr>
        <p:txBody>
          <a:bodyPr anchor="t" anchorCtr="0"/>
          <a:lstStyle>
            <a:lvl1pPr marL="0" indent="0">
              <a:buNone/>
              <a:defRPr lang="de-DE" sz="2400" kern="1200" dirty="0">
                <a:solidFill>
                  <a:srgbClr val="823E28"/>
                </a:solidFill>
                <a:latin typeface="+mj-lt"/>
                <a:ea typeface="+mn-ea"/>
                <a:cs typeface="+mn-cs"/>
              </a:defRPr>
            </a:lvl1pPr>
            <a:lvl2pPr marL="0" indent="0">
              <a:buNone/>
              <a:defRPr lang="de-DE" sz="2000" b="0" kern="1200" dirty="0" smtClean="0">
                <a:solidFill>
                  <a:srgbClr val="00498B"/>
                </a:solidFill>
                <a:latin typeface="+mn-lt"/>
                <a:ea typeface="+mn-ea"/>
                <a:cs typeface="+mn-cs"/>
              </a:defRPr>
            </a:lvl2pPr>
            <a:lvl3pPr marL="0" indent="0">
              <a:buNone/>
              <a:defRPr lang="de-DE" sz="1700" kern="1200" dirty="0" smtClean="0">
                <a:solidFill>
                  <a:srgbClr val="00498B"/>
                </a:solidFill>
                <a:latin typeface="+mn-lt"/>
                <a:ea typeface="+mn-ea"/>
                <a:cs typeface="+mn-cs"/>
              </a:defRPr>
            </a:lvl3pPr>
            <a:lvl4pPr marL="0" indent="0">
              <a:buNone/>
              <a:defRPr lang="de-DE" sz="1700" b="0" kern="1200" dirty="0" smtClean="0">
                <a:solidFill>
                  <a:srgbClr val="00498B"/>
                </a:solidFill>
                <a:latin typeface="+mn-lt"/>
                <a:ea typeface="+mn-ea"/>
                <a:cs typeface="+mn-cs"/>
              </a:defRPr>
            </a:lvl4pPr>
            <a:lvl5pPr marL="0" indent="0">
              <a:buNone/>
              <a:defRPr lang="de-DE" sz="1700" b="0" kern="1200" dirty="0" smtClean="0">
                <a:solidFill>
                  <a:srgbClr val="00498B"/>
                </a:solidFill>
                <a:latin typeface="+mn-lt"/>
                <a:ea typeface="+mn-ea"/>
                <a:cs typeface="+mn-cs"/>
              </a:defRPr>
            </a:lvl5pPr>
            <a:lvl6pPr marL="0" indent="0">
              <a:spcAft>
                <a:spcPts val="1000"/>
              </a:spcAft>
              <a:buNone/>
              <a:defRPr lang="de-DE" sz="1700" b="0" kern="1200" dirty="0" smtClean="0">
                <a:solidFill>
                  <a:srgbClr val="00498B"/>
                </a:solidFill>
                <a:latin typeface="+mn-lt"/>
                <a:ea typeface="+mn-ea"/>
                <a:cs typeface="+mn-cs"/>
              </a:defRPr>
            </a:lvl6pPr>
            <a:lvl7pPr marL="0" indent="0">
              <a:buNone/>
              <a:tabLst/>
              <a:defRPr lang="de-DE" sz="1700" b="0" kern="1200" dirty="0" smtClean="0">
                <a:solidFill>
                  <a:srgbClr val="00498B"/>
                </a:solidFill>
                <a:latin typeface="+mn-lt"/>
                <a:ea typeface="+mn-ea"/>
                <a:cs typeface="+mn-cs"/>
              </a:defRPr>
            </a:lvl7pPr>
            <a:lvl8pPr marL="0" indent="0">
              <a:buNone/>
              <a:defRPr lang="de-DE" sz="1700" b="0" kern="1200" dirty="0" smtClean="0">
                <a:solidFill>
                  <a:srgbClr val="00498B"/>
                </a:solidFill>
                <a:latin typeface="+mn-lt"/>
                <a:ea typeface="+mn-ea"/>
                <a:cs typeface="+mn-cs"/>
              </a:defRPr>
            </a:lvl8pPr>
            <a:lvl9pPr marL="0" indent="0">
              <a:buNone/>
              <a:defRPr lang="de-DE" sz="1700" b="0" kern="1200" dirty="0">
                <a:solidFill>
                  <a:srgbClr val="00498B"/>
                </a:solidFill>
                <a:latin typeface="+mn-lt"/>
                <a:ea typeface="+mn-ea"/>
                <a:cs typeface="+mn-cs"/>
              </a:defRPr>
            </a:lvl9pPr>
          </a:lstStyle>
          <a:p>
            <a:pPr lvl="0"/>
            <a:r>
              <a:rPr lang="de-DE" smtClean="0"/>
              <a:t>Textmasterformat bearbeiten</a:t>
            </a:r>
          </a:p>
          <a:p>
            <a:pPr lvl="1"/>
            <a:r>
              <a:rPr lang="de-DE" smtClean="0"/>
              <a:t>Zweite Ebene</a:t>
            </a:r>
          </a:p>
          <a:p>
            <a:pPr lvl="2"/>
            <a:r>
              <a:rPr lang="de-DE" smtClean="0"/>
              <a:t>Dritte Ebene</a:t>
            </a:r>
          </a:p>
        </p:txBody>
      </p:sp>
      <p:sp>
        <p:nvSpPr>
          <p:cNvPr id="4" name="Content Placeholder 3"/>
          <p:cNvSpPr>
            <a:spLocks noGrp="1"/>
          </p:cNvSpPr>
          <p:nvPr>
            <p:ph sz="half" idx="2"/>
          </p:nvPr>
        </p:nvSpPr>
        <p:spPr>
          <a:xfrm>
            <a:off x="472753" y="2420888"/>
            <a:ext cx="3959671" cy="3312008"/>
          </a:xfrm>
          <a:prstGeom prst="rect">
            <a:avLst/>
          </a:prstGeom>
        </p:spPr>
        <p:txBody>
          <a:bodyPr/>
          <a:lstStyle>
            <a:lvl2pPr>
              <a:defRPr sz="2400"/>
            </a:lvl2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 Placeholder 4"/>
          <p:cNvSpPr>
            <a:spLocks noGrp="1"/>
          </p:cNvSpPr>
          <p:nvPr>
            <p:ph type="body" sz="quarter" idx="3"/>
          </p:nvPr>
        </p:nvSpPr>
        <p:spPr>
          <a:xfrm>
            <a:off x="4716016" y="1484784"/>
            <a:ext cx="3959672" cy="851337"/>
          </a:xfrm>
          <a:prstGeom prst="rect">
            <a:avLst/>
          </a:prstGeom>
        </p:spPr>
        <p:txBody>
          <a:bodyPr anchor="t" anchorCtr="0"/>
          <a:lstStyle>
            <a:lvl1pPr marL="0" indent="0">
              <a:buNone/>
              <a:defRPr lang="de-DE" sz="2400" kern="1200" dirty="0">
                <a:solidFill>
                  <a:srgbClr val="823E28"/>
                </a:solidFill>
                <a:latin typeface="+mj-lt"/>
                <a:ea typeface="+mn-ea"/>
                <a:cs typeface="+mn-cs"/>
              </a:defRPr>
            </a:lvl1pPr>
            <a:lvl2pPr marL="0" indent="0">
              <a:buNone/>
              <a:defRPr lang="de-DE" sz="2000" b="0" kern="1200" dirty="0" smtClean="0">
                <a:solidFill>
                  <a:srgbClr val="00498B"/>
                </a:solidFill>
                <a:latin typeface="+mn-lt"/>
                <a:ea typeface="+mn-ea"/>
                <a:cs typeface="+mn-cs"/>
              </a:defRPr>
            </a:lvl2pPr>
            <a:lvl3pPr marL="0" indent="0">
              <a:buNone/>
              <a:defRPr lang="de-DE" sz="1700" b="0" kern="1200" dirty="0" smtClean="0">
                <a:solidFill>
                  <a:srgbClr val="00498B"/>
                </a:solidFill>
                <a:latin typeface="+mn-lt"/>
                <a:ea typeface="+mn-ea"/>
                <a:cs typeface="+mn-cs"/>
              </a:defRPr>
            </a:lvl3pPr>
            <a:lvl4pPr marL="0" indent="0">
              <a:buNone/>
              <a:defRPr lang="de-DE" sz="1700" b="0" kern="1200" dirty="0">
                <a:solidFill>
                  <a:srgbClr val="00498B"/>
                </a:solidFill>
                <a:latin typeface="+mn-lt"/>
                <a:ea typeface="+mn-ea"/>
                <a:cs typeface="+mn-cs"/>
              </a:defRPr>
            </a:lvl4pPr>
            <a:lvl5pPr marL="0" indent="0">
              <a:buNone/>
              <a:defRPr sz="1600" b="1"/>
            </a:lvl5pPr>
            <a:lvl6pPr marL="0" indent="0">
              <a:buNone/>
              <a:defRPr sz="1600" b="1"/>
            </a:lvl6pPr>
            <a:lvl7pPr marL="0" indent="0">
              <a:buNone/>
              <a:tabLst/>
              <a:defRPr sz="1600" b="1"/>
            </a:lvl7pPr>
            <a:lvl8pPr marL="0" indent="0">
              <a:buNone/>
              <a:defRPr sz="1600" b="1"/>
            </a:lvl8pPr>
            <a:lvl9pPr marL="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716016" y="2420888"/>
            <a:ext cx="3959672" cy="3311433"/>
          </a:xfrm>
          <a:prstGeom prst="rect">
            <a:avLst/>
          </a:prstGeom>
        </p:spPr>
        <p:txBody>
          <a:bodyPr/>
          <a:lstStyle>
            <a:lvl2pPr>
              <a:defRPr sz="2400"/>
            </a:lvl2pPr>
            <a:lvl5pPr>
              <a:defRPr/>
            </a:lvl5pPr>
            <a:lvl6pPr marL="179387" indent="0">
              <a:buNone/>
              <a:defRPr/>
            </a:lvl6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Foliennummernplatzhalter 11"/>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3553034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2" y="2011390"/>
            <a:ext cx="8207375" cy="3672000"/>
          </a:xfrm>
          <a:prstGeom prst="rect">
            <a:avLst/>
          </a:prstGeom>
        </p:spPr>
        <p:txBody>
          <a:bodyPr/>
          <a:lstStyle>
            <a:lvl1pPr>
              <a:defRPr sz="1500"/>
            </a:lvl1pPr>
            <a:lvl2pPr>
              <a:defRPr sz="2400"/>
            </a:lvl2pPr>
            <a:lvl3pPr>
              <a:defRPr sz="2000"/>
            </a:lvl3pPr>
            <a:lvl4pPr>
              <a:defRPr sz="1700"/>
            </a:lvl4pPr>
            <a:lvl5pPr>
              <a:defRPr sz="1500"/>
            </a:lvl5pPr>
            <a:lvl6pPr>
              <a:defRPr sz="1500"/>
            </a:lvl6pPr>
            <a:lvl7pPr>
              <a:defRPr sz="1200"/>
            </a:lvl7pPr>
            <a:lvl8pPr>
              <a:defRPr sz="1500"/>
            </a:lvl8pPr>
            <a:lvl9pPr>
              <a:defRPr sz="15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 Placeholder 3"/>
          <p:cNvSpPr>
            <a:spLocks noGrp="1"/>
          </p:cNvSpPr>
          <p:nvPr>
            <p:ph type="body" sz="half" idx="2"/>
          </p:nvPr>
        </p:nvSpPr>
        <p:spPr>
          <a:xfrm>
            <a:off x="468312" y="1484313"/>
            <a:ext cx="8207376" cy="511225"/>
          </a:xfrm>
          <a:prstGeom prst="rect">
            <a:avLst/>
          </a:prstGeom>
        </p:spPr>
        <p:txBody>
          <a:bodyPr/>
          <a:lstStyle>
            <a:lvl1pPr marL="0" indent="0">
              <a:buNone/>
              <a:defRPr sz="1500"/>
            </a:lvl1pPr>
            <a:lvl2pPr marL="0" indent="0">
              <a:buNone/>
              <a:defRPr lang="de-DE" sz="2800" kern="1200" dirty="0" smtClean="0">
                <a:solidFill>
                  <a:srgbClr val="823E28"/>
                </a:solidFill>
                <a:latin typeface="+mj-lt"/>
                <a:ea typeface="+mn-ea"/>
                <a:cs typeface="+mn-cs"/>
              </a:defRPr>
            </a:lvl2pPr>
            <a:lvl3pPr marL="0" indent="0">
              <a:buNone/>
              <a:defRPr lang="de-DE" sz="2000" b="0" kern="1200" dirty="0" smtClean="0">
                <a:solidFill>
                  <a:srgbClr val="00498B"/>
                </a:solidFill>
                <a:latin typeface="+mn-lt"/>
                <a:ea typeface="+mn-ea"/>
                <a:cs typeface="+mn-cs"/>
              </a:defRPr>
            </a:lvl3pPr>
            <a:lvl4pPr marL="0" indent="0">
              <a:buNone/>
              <a:defRPr lang="de-DE" sz="1700" kern="1200" dirty="0" smtClean="0">
                <a:solidFill>
                  <a:srgbClr val="00498B"/>
                </a:solidFill>
                <a:latin typeface="+mn-lt"/>
                <a:ea typeface="+mn-ea"/>
                <a:cs typeface="+mn-cs"/>
              </a:defRPr>
            </a:lvl4pPr>
            <a:lvl5pPr marL="0" indent="0">
              <a:buNone/>
              <a:defRPr sz="1500"/>
            </a:lvl5pPr>
            <a:lvl6pPr marL="0" indent="0">
              <a:spcAft>
                <a:spcPts val="1000"/>
              </a:spcAft>
              <a:buNone/>
              <a:defRPr sz="1500"/>
            </a:lvl6pPr>
            <a:lvl7pPr marL="0" indent="0">
              <a:buNone/>
              <a:tabLst/>
              <a:defRPr sz="1500"/>
            </a:lvl7pPr>
            <a:lvl8pPr marL="0" indent="0">
              <a:buNone/>
              <a:defRPr sz="1500"/>
            </a:lvl8pPr>
            <a:lvl9pPr marL="0" indent="0">
              <a:buNone/>
              <a:defRPr lang="de-DE" sz="1500" kern="1200" dirty="0">
                <a:solidFill>
                  <a:schemeClr val="tx1"/>
                </a:solidFill>
                <a:latin typeface="+mn-lt"/>
                <a:ea typeface="+mn-ea"/>
                <a:cs typeface="+mn-cs"/>
              </a:defRPr>
            </a:lvl9pPr>
          </a:lstStyle>
          <a:p>
            <a:pPr lvl="0"/>
            <a:r>
              <a:rPr lang="de-DE" smtClean="0"/>
              <a:t>Textmasterformat bearbeiten</a:t>
            </a:r>
          </a:p>
        </p:txBody>
      </p:sp>
      <p:sp>
        <p:nvSpPr>
          <p:cNvPr id="8" name="Foliennummernplatzhalter 7"/>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40395374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68312" y="2060848"/>
            <a:ext cx="8207376" cy="3600177"/>
          </a:xfrm>
          <a:prstGeom prst="rect">
            <a:avLst/>
          </a:prstGeom>
        </p:spPr>
        <p:txBody>
          <a:bodyPr anchor="t"/>
          <a:lstStyle>
            <a:lvl1pPr marL="0" indent="0">
              <a:buNone/>
              <a:defRPr sz="1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8" name="Titel 7"/>
          <p:cNvSpPr>
            <a:spLocks noGrp="1"/>
          </p:cNvSpPr>
          <p:nvPr>
            <p:ph type="title"/>
          </p:nvPr>
        </p:nvSpPr>
        <p:spPr/>
        <p:txBody>
          <a:bodyPr/>
          <a:lstStyle/>
          <a:p>
            <a:r>
              <a:rPr lang="de-DE" smtClean="0"/>
              <a:t>Titelmasterformat durch Klicken bearbeiten</a:t>
            </a:r>
            <a:endParaRPr lang="de-DE" dirty="0"/>
          </a:p>
        </p:txBody>
      </p:sp>
      <p:sp>
        <p:nvSpPr>
          <p:cNvPr id="5" name="Text Placeholder 3"/>
          <p:cNvSpPr>
            <a:spLocks noGrp="1"/>
          </p:cNvSpPr>
          <p:nvPr>
            <p:ph type="body" sz="half" idx="2"/>
          </p:nvPr>
        </p:nvSpPr>
        <p:spPr>
          <a:xfrm>
            <a:off x="468312" y="1484313"/>
            <a:ext cx="8207376" cy="511225"/>
          </a:xfrm>
          <a:prstGeom prst="rect">
            <a:avLst/>
          </a:prstGeom>
        </p:spPr>
        <p:txBody>
          <a:bodyPr/>
          <a:lstStyle>
            <a:lvl1pPr marL="0" indent="0">
              <a:buNone/>
              <a:defRPr sz="1500"/>
            </a:lvl1pPr>
            <a:lvl2pPr marL="0" indent="0">
              <a:buNone/>
              <a:defRPr lang="de-DE" sz="2800" kern="1200" dirty="0" smtClean="0">
                <a:solidFill>
                  <a:srgbClr val="823E28"/>
                </a:solidFill>
                <a:latin typeface="+mj-lt"/>
                <a:ea typeface="+mn-ea"/>
                <a:cs typeface="+mn-cs"/>
              </a:defRPr>
            </a:lvl2pPr>
            <a:lvl3pPr marL="0" indent="0">
              <a:buNone/>
              <a:defRPr lang="de-DE" sz="2000" b="0" kern="1200" dirty="0" smtClean="0">
                <a:solidFill>
                  <a:srgbClr val="00498B"/>
                </a:solidFill>
                <a:latin typeface="+mn-lt"/>
                <a:ea typeface="+mn-ea"/>
                <a:cs typeface="+mn-cs"/>
              </a:defRPr>
            </a:lvl3pPr>
            <a:lvl4pPr marL="0" indent="0">
              <a:buNone/>
              <a:defRPr lang="de-DE" sz="1700" kern="1200" dirty="0" smtClean="0">
                <a:solidFill>
                  <a:srgbClr val="00498B"/>
                </a:solidFill>
                <a:latin typeface="+mn-lt"/>
                <a:ea typeface="+mn-ea"/>
                <a:cs typeface="+mn-cs"/>
              </a:defRPr>
            </a:lvl4pPr>
            <a:lvl5pPr marL="0" indent="0">
              <a:buNone/>
              <a:defRPr sz="1500"/>
            </a:lvl5pPr>
            <a:lvl6pPr marL="0" indent="0">
              <a:spcAft>
                <a:spcPts val="1000"/>
              </a:spcAft>
              <a:buNone/>
              <a:defRPr sz="1500"/>
            </a:lvl6pPr>
            <a:lvl7pPr marL="0" indent="0">
              <a:buNone/>
              <a:tabLst/>
              <a:defRPr sz="1500"/>
            </a:lvl7pPr>
            <a:lvl8pPr marL="0" indent="0">
              <a:buNone/>
              <a:defRPr sz="1500"/>
            </a:lvl8pPr>
            <a:lvl9pPr marL="0" indent="0">
              <a:buNone/>
              <a:defRPr lang="de-DE" sz="1500" kern="1200" dirty="0">
                <a:solidFill>
                  <a:schemeClr val="tx1"/>
                </a:solidFill>
                <a:latin typeface="+mn-lt"/>
                <a:ea typeface="+mn-ea"/>
                <a:cs typeface="+mn-cs"/>
              </a:defRPr>
            </a:lvl9pPr>
          </a:lstStyle>
          <a:p>
            <a:pPr lvl="0"/>
            <a:r>
              <a:rPr lang="de-DE" smtClean="0"/>
              <a:t>Textmasterformat bearbeiten</a:t>
            </a:r>
          </a:p>
        </p:txBody>
      </p:sp>
    </p:spTree>
    <p:extLst>
      <p:ext uri="{BB962C8B-B14F-4D97-AF65-F5344CB8AC3E}">
        <p14:creationId xmlns:p14="http://schemas.microsoft.com/office/powerpoint/2010/main" val="1974221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Inhalt und Diagram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de-DE" dirty="0"/>
          </a:p>
        </p:txBody>
      </p:sp>
      <p:sp>
        <p:nvSpPr>
          <p:cNvPr id="7" name="Foliennummernplatzhalter 6"/>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5" name="Textplatzhalter 4"/>
          <p:cNvSpPr>
            <a:spLocks noGrp="1"/>
          </p:cNvSpPr>
          <p:nvPr>
            <p:ph type="body" sz="quarter" idx="11"/>
          </p:nvPr>
        </p:nvSpPr>
        <p:spPr>
          <a:xfrm>
            <a:off x="468313" y="1484313"/>
            <a:ext cx="8207375" cy="115259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Diagrammplatzhalter 7"/>
          <p:cNvSpPr>
            <a:spLocks noGrp="1"/>
          </p:cNvSpPr>
          <p:nvPr>
            <p:ph type="chart" sz="quarter" idx="12"/>
          </p:nvPr>
        </p:nvSpPr>
        <p:spPr>
          <a:xfrm>
            <a:off x="468313" y="2700000"/>
            <a:ext cx="8207375" cy="2664000"/>
          </a:xfrm>
        </p:spPr>
        <p:txBody>
          <a:bodyPr/>
          <a:lstStyle>
            <a:lvl1pPr>
              <a:defRPr sz="1200">
                <a:solidFill>
                  <a:schemeClr val="tx1"/>
                </a:solidFill>
              </a:defRPr>
            </a:lvl1pPr>
          </a:lstStyle>
          <a:p>
            <a:r>
              <a:rPr lang="de-DE" smtClean="0"/>
              <a:t>Diagramm durch Klicken auf Symbol hinzufügen</a:t>
            </a:r>
            <a:endParaRPr lang="de-DE" dirty="0"/>
          </a:p>
        </p:txBody>
      </p:sp>
      <p:sp>
        <p:nvSpPr>
          <p:cNvPr id="10" name="Inhaltsplatzhalter 9"/>
          <p:cNvSpPr>
            <a:spLocks noGrp="1"/>
          </p:cNvSpPr>
          <p:nvPr>
            <p:ph sz="quarter" idx="13"/>
          </p:nvPr>
        </p:nvSpPr>
        <p:spPr>
          <a:xfrm>
            <a:off x="474300" y="5517232"/>
            <a:ext cx="8207375" cy="143321"/>
          </a:xfrm>
        </p:spPr>
        <p:txBody>
          <a:bodyPr anchor="b" anchorCtr="0"/>
          <a:lstStyle>
            <a:lvl1pPr marL="0" indent="0">
              <a:lnSpc>
                <a:spcPct val="100000"/>
              </a:lnSpc>
              <a:spcAft>
                <a:spcPts val="0"/>
              </a:spcAft>
              <a:buFont typeface="Arial" panose="020B0604020202020204" pitchFamily="34" charset="0"/>
              <a:buNone/>
              <a:defRPr sz="900" b="0">
                <a:solidFill>
                  <a:schemeClr val="tx1"/>
                </a:solidFill>
                <a:latin typeface="+mn-lt"/>
              </a:defRPr>
            </a:lvl1pPr>
            <a:lvl2pPr marL="0" indent="0">
              <a:spcAft>
                <a:spcPts val="0"/>
              </a:spcAft>
              <a:buFont typeface="Arial" panose="020B0604020202020204" pitchFamily="34" charset="0"/>
              <a:buNone/>
              <a:defRPr sz="900" b="0">
                <a:solidFill>
                  <a:schemeClr val="tx1"/>
                </a:solidFill>
                <a:latin typeface="+mn-lt"/>
              </a:defRPr>
            </a:lvl2pPr>
            <a:lvl3pPr marL="0" indent="0">
              <a:spcAft>
                <a:spcPts val="0"/>
              </a:spcAft>
              <a:buFont typeface="Arial" panose="020B0604020202020204" pitchFamily="34" charset="0"/>
              <a:buNone/>
              <a:defRPr sz="900" b="0">
                <a:solidFill>
                  <a:schemeClr val="tx1"/>
                </a:solidFill>
                <a:latin typeface="+mn-lt"/>
              </a:defRPr>
            </a:lvl3pPr>
            <a:lvl4pPr marL="0" indent="0">
              <a:spcAft>
                <a:spcPts val="0"/>
              </a:spcAft>
              <a:buFont typeface="Arial" panose="020B0604020202020204" pitchFamily="34" charset="0"/>
              <a:buNone/>
              <a:defRPr sz="900" b="0">
                <a:solidFill>
                  <a:schemeClr val="tx1"/>
                </a:solidFill>
                <a:latin typeface="+mn-lt"/>
              </a:defRPr>
            </a:lvl4pPr>
            <a:lvl5pPr marL="0" indent="0">
              <a:lnSpc>
                <a:spcPct val="100000"/>
              </a:lnSpc>
              <a:spcAft>
                <a:spcPts val="0"/>
              </a:spcAft>
              <a:buFont typeface="Arial" panose="020B0604020202020204" pitchFamily="34" charset="0"/>
              <a:buNone/>
              <a:defRPr sz="900" b="0">
                <a:solidFill>
                  <a:schemeClr val="tx1"/>
                </a:solidFill>
                <a:latin typeface="+mn-lt"/>
              </a:defRPr>
            </a:lvl5pPr>
            <a:lvl6pPr marL="0" indent="0">
              <a:lnSpc>
                <a:spcPct val="100000"/>
              </a:lnSpc>
              <a:spcAft>
                <a:spcPts val="0"/>
              </a:spcAft>
              <a:buFont typeface="Arial" panose="020B0604020202020204" pitchFamily="34" charset="0"/>
              <a:buNone/>
              <a:defRPr sz="900"/>
            </a:lvl6pPr>
            <a:lvl7pPr>
              <a:spcAft>
                <a:spcPts val="0"/>
              </a:spcAft>
              <a:defRPr sz="900"/>
            </a:lvl7pPr>
            <a:lvl8pPr>
              <a:lnSpc>
                <a:spcPct val="100000"/>
              </a:lnSpc>
              <a:spcAft>
                <a:spcPts val="0"/>
              </a:spcAft>
              <a:defRPr sz="900"/>
            </a:lvl8pPr>
            <a:lvl9pPr>
              <a:lnSpc>
                <a:spcPct val="100000"/>
              </a:lnSpc>
              <a:spcAft>
                <a:spcPts val="0"/>
              </a:spcAft>
              <a:defRPr sz="9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559077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Foliennummernplatzhalter 5"/>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7" name="Titel 6"/>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877988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6" name="Foliennummernplatzhalter 5"/>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Tree>
    <p:extLst>
      <p:ext uri="{BB962C8B-B14F-4D97-AF65-F5344CB8AC3E}">
        <p14:creationId xmlns:p14="http://schemas.microsoft.com/office/powerpoint/2010/main" val="188742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elfolie Orange">
    <p:spTree>
      <p:nvGrpSpPr>
        <p:cNvPr id="1" name=""/>
        <p:cNvGrpSpPr/>
        <p:nvPr/>
      </p:nvGrpSpPr>
      <p:grpSpPr>
        <a:xfrm>
          <a:off x="0" y="0"/>
          <a:ext cx="0" cy="0"/>
          <a:chOff x="0" y="0"/>
          <a:chExt cx="0" cy="0"/>
        </a:xfrm>
      </p:grpSpPr>
      <p:sp>
        <p:nvSpPr>
          <p:cNvPr id="7" name="Rechteck 6"/>
          <p:cNvSpPr/>
          <p:nvPr userDrawn="1"/>
        </p:nvSpPr>
        <p:spPr>
          <a:xfrm>
            <a:off x="179512" y="3078000"/>
            <a:ext cx="8784000" cy="3600000"/>
          </a:xfrm>
          <a:prstGeom prst="rect">
            <a:avLst/>
          </a:prstGeom>
          <a:solidFill>
            <a:srgbClr val="EC66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3" name="Subtitle 2"/>
          <p:cNvSpPr>
            <a:spLocks noGrp="1"/>
          </p:cNvSpPr>
          <p:nvPr>
            <p:ph type="subTitle" idx="1"/>
          </p:nvPr>
        </p:nvSpPr>
        <p:spPr>
          <a:xfrm>
            <a:off x="1403648" y="5445224"/>
            <a:ext cx="7272040" cy="720080"/>
          </a:xfrm>
          <a:prstGeom prst="rect">
            <a:avLst/>
          </a:prstGeom>
        </p:spPr>
        <p:txBody>
          <a:bodyPr tIns="36000"/>
          <a:lstStyle>
            <a:lvl1pPr marL="0" indent="0" algn="l">
              <a:lnSpc>
                <a:spcPct val="100000"/>
              </a:lnSpc>
              <a:spcAft>
                <a:spcPts val="0"/>
              </a:spcAft>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Tree>
    <p:extLst>
      <p:ext uri="{BB962C8B-B14F-4D97-AF65-F5344CB8AC3E}">
        <p14:creationId xmlns:p14="http://schemas.microsoft.com/office/powerpoint/2010/main" val="10829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 Gelb">
    <p:spTree>
      <p:nvGrpSpPr>
        <p:cNvPr id="1" name=""/>
        <p:cNvGrpSpPr/>
        <p:nvPr/>
      </p:nvGrpSpPr>
      <p:grpSpPr>
        <a:xfrm>
          <a:off x="0" y="0"/>
          <a:ext cx="0" cy="0"/>
          <a:chOff x="0" y="0"/>
          <a:chExt cx="0" cy="0"/>
        </a:xfrm>
      </p:grpSpPr>
      <p:sp>
        <p:nvSpPr>
          <p:cNvPr id="4" name="Rechteck 3"/>
          <p:cNvSpPr/>
          <p:nvPr userDrawn="1"/>
        </p:nvSpPr>
        <p:spPr>
          <a:xfrm>
            <a:off x="179512" y="3078000"/>
            <a:ext cx="8784000" cy="3600000"/>
          </a:xfrm>
          <a:prstGeom prst="rect">
            <a:avLst/>
          </a:prstGeom>
          <a:solidFill>
            <a:srgbClr val="F0A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Titel 6"/>
          <p:cNvSpPr>
            <a:spLocks noGrp="1"/>
          </p:cNvSpPr>
          <p:nvPr>
            <p:ph type="title"/>
          </p:nvPr>
        </p:nvSpPr>
        <p:spPr>
          <a:xfrm>
            <a:off x="1404000" y="3862800"/>
            <a:ext cx="7270369" cy="1404000"/>
          </a:xfrm>
        </p:spPr>
        <p:txBody>
          <a:bodyPr tIns="54000"/>
          <a:lstStyle>
            <a:lvl1pPr>
              <a:lnSpc>
                <a:spcPct val="90000"/>
              </a:lnSpc>
              <a:defRPr sz="3300">
                <a:solidFill>
                  <a:schemeClr val="bg1"/>
                </a:solidFill>
              </a:defRPr>
            </a:lvl1pPr>
          </a:lstStyle>
          <a:p>
            <a:r>
              <a:rPr lang="de-DE" smtClean="0"/>
              <a:t>Titelmasterformat durch Klicken bearbeiten</a:t>
            </a:r>
            <a:endParaRPr lang="de-DE" dirty="0"/>
          </a:p>
        </p:txBody>
      </p:sp>
      <p:sp>
        <p:nvSpPr>
          <p:cNvPr id="10"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91961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folie Dunkelblau">
    <p:spTree>
      <p:nvGrpSpPr>
        <p:cNvPr id="1" name=""/>
        <p:cNvGrpSpPr/>
        <p:nvPr/>
      </p:nvGrpSpPr>
      <p:grpSpPr>
        <a:xfrm>
          <a:off x="0" y="0"/>
          <a:ext cx="0" cy="0"/>
          <a:chOff x="0" y="0"/>
          <a:chExt cx="0" cy="0"/>
        </a:xfrm>
      </p:grpSpPr>
      <p:sp>
        <p:nvSpPr>
          <p:cNvPr id="8" name="Rechteck 7"/>
          <p:cNvSpPr/>
          <p:nvPr userDrawn="1"/>
        </p:nvSpPr>
        <p:spPr>
          <a:xfrm>
            <a:off x="179512" y="3078000"/>
            <a:ext cx="8784000" cy="3600000"/>
          </a:xfrm>
          <a:prstGeom prst="rect">
            <a:avLst/>
          </a:prstGeom>
          <a:solidFill>
            <a:srgbClr val="004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95650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folie Hellblau">
    <p:spTree>
      <p:nvGrpSpPr>
        <p:cNvPr id="1" name=""/>
        <p:cNvGrpSpPr/>
        <p:nvPr/>
      </p:nvGrpSpPr>
      <p:grpSpPr>
        <a:xfrm>
          <a:off x="0" y="0"/>
          <a:ext cx="0" cy="0"/>
          <a:chOff x="0" y="0"/>
          <a:chExt cx="0" cy="0"/>
        </a:xfrm>
      </p:grpSpPr>
      <p:sp>
        <p:nvSpPr>
          <p:cNvPr id="8" name="Rechteck 7"/>
          <p:cNvSpPr/>
          <p:nvPr userDrawn="1"/>
        </p:nvSpPr>
        <p:spPr>
          <a:xfrm>
            <a:off x="179512" y="3078000"/>
            <a:ext cx="8784000" cy="3600000"/>
          </a:xfrm>
          <a:prstGeom prst="rect">
            <a:avLst/>
          </a:prstGeom>
          <a:solidFill>
            <a:srgbClr val="63B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137003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3.w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2" y="404664"/>
            <a:ext cx="8207376" cy="1008112"/>
          </a:xfrm>
          <a:prstGeom prst="rect">
            <a:avLst/>
          </a:prstGeom>
        </p:spPr>
        <p:txBody>
          <a:bodyPr vert="horz" lIns="0" tIns="0" rIns="0" bIns="0" rtlCol="0" anchor="t" anchorCtr="0">
            <a:noAutofit/>
          </a:bodyPr>
          <a:lstStyle/>
          <a:p>
            <a:pPr lvl="0"/>
            <a:r>
              <a:rPr lang="de-DE" dirty="0"/>
              <a:t>Titelmasterformat durch Klicken bearbeiten</a:t>
            </a:r>
            <a:endParaRPr lang="en-US" dirty="0"/>
          </a:p>
        </p:txBody>
      </p:sp>
      <p:sp>
        <p:nvSpPr>
          <p:cNvPr id="6" name="Slide Number Placeholder 5"/>
          <p:cNvSpPr>
            <a:spLocks noGrp="1"/>
          </p:cNvSpPr>
          <p:nvPr>
            <p:ph type="sldNum" sz="quarter" idx="4"/>
          </p:nvPr>
        </p:nvSpPr>
        <p:spPr>
          <a:xfrm>
            <a:off x="7757442" y="6453336"/>
            <a:ext cx="919014" cy="144000"/>
          </a:xfrm>
          <a:prstGeom prst="rect">
            <a:avLst/>
          </a:prstGeom>
        </p:spPr>
        <p:txBody>
          <a:bodyPr vert="horz" lIns="0" tIns="32400" rIns="0" bIns="0" rtlCol="0" anchor="t" anchorCtr="0"/>
          <a:lstStyle>
            <a:lvl1pPr algn="r">
              <a:defRPr sz="700">
                <a:solidFill>
                  <a:schemeClr val="tx1"/>
                </a:solidFill>
              </a:defRPr>
            </a:lvl1pPr>
          </a:lstStyle>
          <a:p>
            <a:r>
              <a:rPr lang="en-GB" dirty="0" err="1"/>
              <a:t>Seite</a:t>
            </a:r>
            <a:r>
              <a:rPr lang="en-GB" dirty="0"/>
              <a:t> </a:t>
            </a:r>
            <a:fld id="{8F49AD41-6F2E-493B-AB70-915CD445E1C4}" type="slidenum">
              <a:rPr lang="en-GB" smtClean="0"/>
              <a:pPr/>
              <a:t>‹Nr.›</a:t>
            </a:fld>
            <a:endParaRPr lang="en-GB" dirty="0"/>
          </a:p>
        </p:txBody>
      </p:sp>
      <p:pic>
        <p:nvPicPr>
          <p:cNvPr id="8" name="Grafik 7"/>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74107" y="5926503"/>
            <a:ext cx="1609657" cy="842400"/>
          </a:xfrm>
          <a:prstGeom prst="rect">
            <a:avLst/>
          </a:prstGeom>
        </p:spPr>
      </p:pic>
      <p:sp>
        <p:nvSpPr>
          <p:cNvPr id="4" name="Textplatzhalter 3"/>
          <p:cNvSpPr>
            <a:spLocks noGrp="1"/>
          </p:cNvSpPr>
          <p:nvPr>
            <p:ph type="body" idx="1"/>
          </p:nvPr>
        </p:nvSpPr>
        <p:spPr>
          <a:xfrm>
            <a:off x="468312" y="1485007"/>
            <a:ext cx="8207376" cy="4176241"/>
          </a:xfrm>
          <a:prstGeom prst="rect">
            <a:avLst/>
          </a:prstGeom>
        </p:spPr>
        <p:txBody>
          <a:bodyPr vert="horz" lIns="0" tIns="0" rIns="0" bIns="0" rtlCol="0">
            <a:no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Siebente Ebene</a:t>
            </a:r>
          </a:p>
          <a:p>
            <a:pPr lvl="7"/>
            <a:r>
              <a:rPr lang="de-DE" dirty="0"/>
              <a:t>Achte Ebene</a:t>
            </a:r>
          </a:p>
          <a:p>
            <a:pPr lvl="8"/>
            <a:r>
              <a:rPr lang="de-DE" dirty="0"/>
              <a:t>Neunte Ebene</a:t>
            </a:r>
          </a:p>
        </p:txBody>
      </p:sp>
    </p:spTree>
    <p:extLst>
      <p:ext uri="{BB962C8B-B14F-4D97-AF65-F5344CB8AC3E}">
        <p14:creationId xmlns:p14="http://schemas.microsoft.com/office/powerpoint/2010/main" val="266854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5" r:id="rId3"/>
    <p:sldLayoutId id="2147483666" r:id="rId4"/>
    <p:sldLayoutId id="2147483667" r:id="rId5"/>
    <p:sldLayoutId id="2147483672" r:id="rId6"/>
    <p:sldLayoutId id="2147483687" r:id="rId7"/>
    <p:sldLayoutId id="2147483675" r:id="rId8"/>
    <p:sldLayoutId id="2147483676" r:id="rId9"/>
    <p:sldLayoutId id="2147483690" r:id="rId10"/>
    <p:sldLayoutId id="2147483677" r:id="rId11"/>
    <p:sldLayoutId id="2147483663" r:id="rId12"/>
    <p:sldLayoutId id="2147483678" r:id="rId13"/>
    <p:sldLayoutId id="2147483679" r:id="rId14"/>
    <p:sldLayoutId id="2147483680" r:id="rId15"/>
    <p:sldLayoutId id="2147483681" r:id="rId16"/>
    <p:sldLayoutId id="2147483682" r:id="rId17"/>
    <p:sldLayoutId id="2147483683" r:id="rId18"/>
    <p:sldLayoutId id="2147483684" r:id="rId19"/>
    <p:sldLayoutId id="2147483686" r:id="rId20"/>
    <p:sldLayoutId id="2147483664" r:id="rId21"/>
    <p:sldLayoutId id="2147483665" r:id="rId22"/>
    <p:sldLayoutId id="2147483668" r:id="rId23"/>
    <p:sldLayoutId id="2147483669" r:id="rId24"/>
  </p:sldLayoutIdLst>
  <p:hf hdr="0" ftr="0" dt="0"/>
  <p:txStyles>
    <p:titleStyle>
      <a:lvl1pPr algn="l" defTabSz="914400" rtl="0" eaLnBrk="1" latinLnBrk="0" hangingPunct="1">
        <a:lnSpc>
          <a:spcPct val="100000"/>
        </a:lnSpc>
        <a:spcBef>
          <a:spcPct val="0"/>
        </a:spcBef>
        <a:buNone/>
        <a:defRPr lang="en-US" sz="3000" kern="1200" dirty="0">
          <a:solidFill>
            <a:srgbClr val="BB0B20"/>
          </a:solidFill>
          <a:latin typeface="+mj-lt"/>
          <a:ea typeface="+mj-ea"/>
          <a:cs typeface="+mj-cs"/>
        </a:defRPr>
      </a:lvl1pPr>
    </p:titleStyle>
    <p:body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FontTx/>
        <a:buBlip>
          <a:blip r:embed="rId27"/>
        </a:buBlip>
        <a:defRPr lang="de-DE" sz="15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28"/>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935" userDrawn="1">
          <p15:clr>
            <a:srgbClr val="F26B43"/>
          </p15:clr>
        </p15:guide>
        <p15:guide id="2" pos="295" userDrawn="1">
          <p15:clr>
            <a:srgbClr val="F26B43"/>
          </p15:clr>
        </p15:guide>
        <p15:guide id="4" pos="5465" userDrawn="1">
          <p15:clr>
            <a:srgbClr val="F26B43"/>
          </p15:clr>
        </p15:guide>
        <p15:guide id="5" orient="horz" pos="3566" userDrawn="1">
          <p15:clr>
            <a:srgbClr val="F26B43"/>
          </p15:clr>
        </p15:guide>
        <p15:guide id="6"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sz="2400" dirty="0" err="1" smtClean="0"/>
              <a:t>How</a:t>
            </a:r>
            <a:r>
              <a:rPr lang="de-DE" sz="2400" dirty="0" smtClean="0"/>
              <a:t> </a:t>
            </a:r>
            <a:r>
              <a:rPr lang="de-DE" sz="2400" dirty="0" err="1" smtClean="0"/>
              <a:t>to</a:t>
            </a:r>
            <a:r>
              <a:rPr lang="de-DE" sz="2400" dirty="0" smtClean="0"/>
              <a:t> </a:t>
            </a:r>
            <a:r>
              <a:rPr lang="de-DE" sz="2400" dirty="0" err="1" smtClean="0"/>
              <a:t>assist</a:t>
            </a:r>
            <a:r>
              <a:rPr lang="de-DE" sz="2400" dirty="0" smtClean="0"/>
              <a:t> </a:t>
            </a:r>
            <a:r>
              <a:rPr lang="de-DE" sz="2400" dirty="0" err="1" smtClean="0"/>
              <a:t>the</a:t>
            </a:r>
            <a:r>
              <a:rPr lang="de-DE" sz="2400" dirty="0" smtClean="0"/>
              <a:t> </a:t>
            </a:r>
            <a:r>
              <a:rPr lang="de-DE" sz="2400" dirty="0" err="1" smtClean="0"/>
              <a:t>set</a:t>
            </a:r>
            <a:r>
              <a:rPr lang="de-DE" sz="2400" dirty="0" smtClean="0"/>
              <a:t> </a:t>
            </a:r>
            <a:r>
              <a:rPr lang="de-DE" sz="2400" dirty="0" err="1" smtClean="0"/>
              <a:t>up</a:t>
            </a:r>
            <a:r>
              <a:rPr lang="de-DE" sz="2400" dirty="0" smtClean="0"/>
              <a:t> </a:t>
            </a:r>
            <a:r>
              <a:rPr lang="de-DE" sz="2400" dirty="0" err="1" smtClean="0"/>
              <a:t>complaint</a:t>
            </a:r>
            <a:r>
              <a:rPr lang="de-DE" sz="2400" dirty="0" smtClean="0"/>
              <a:t> </a:t>
            </a:r>
            <a:r>
              <a:rPr lang="de-DE" sz="2400" dirty="0" err="1" smtClean="0"/>
              <a:t>structures</a:t>
            </a:r>
            <a:r>
              <a:rPr lang="de-DE" sz="2400" dirty="0" smtClean="0"/>
              <a:t> in </a:t>
            </a:r>
            <a:r>
              <a:rPr lang="de-DE" sz="2400" dirty="0" err="1" smtClean="0"/>
              <a:t>educational</a:t>
            </a:r>
            <a:r>
              <a:rPr lang="de-DE" sz="2400" dirty="0" smtClean="0"/>
              <a:t> </a:t>
            </a:r>
            <a:r>
              <a:rPr lang="de-DE" sz="2400" dirty="0" err="1" smtClean="0"/>
              <a:t>settings</a:t>
            </a:r>
            <a:r>
              <a:rPr lang="de-DE" sz="2400" dirty="0" smtClean="0"/>
              <a:t>?</a:t>
            </a:r>
            <a:endParaRPr lang="de-DE" sz="2400" dirty="0"/>
          </a:p>
        </p:txBody>
      </p:sp>
      <p:sp>
        <p:nvSpPr>
          <p:cNvPr id="5" name="Untertitel 4"/>
          <p:cNvSpPr>
            <a:spLocks noGrp="1"/>
          </p:cNvSpPr>
          <p:nvPr>
            <p:ph type="subTitle" idx="1"/>
          </p:nvPr>
        </p:nvSpPr>
        <p:spPr>
          <a:xfrm>
            <a:off x="1403648" y="5157192"/>
            <a:ext cx="7272040" cy="864096"/>
          </a:xfrm>
        </p:spPr>
        <p:txBody>
          <a:bodyPr/>
          <a:lstStyle/>
          <a:p>
            <a:r>
              <a:rPr lang="de-DE" dirty="0" smtClean="0"/>
              <a:t>Input </a:t>
            </a:r>
            <a:r>
              <a:rPr lang="de-DE" dirty="0" err="1" smtClean="0"/>
              <a:t>Equinet</a:t>
            </a:r>
            <a:r>
              <a:rPr lang="de-DE" dirty="0" smtClean="0"/>
              <a:t> </a:t>
            </a:r>
            <a:r>
              <a:rPr lang="de-DE" dirty="0" err="1" smtClean="0"/>
              <a:t>Sminar</a:t>
            </a:r>
            <a:r>
              <a:rPr lang="de-DE" dirty="0" smtClean="0"/>
              <a:t>: Gender </a:t>
            </a:r>
            <a:r>
              <a:rPr lang="de-DE" dirty="0" err="1" smtClean="0"/>
              <a:t>Equality</a:t>
            </a:r>
            <a:r>
              <a:rPr lang="de-DE" dirty="0" smtClean="0"/>
              <a:t> in Education</a:t>
            </a:r>
          </a:p>
          <a:p>
            <a:r>
              <a:rPr lang="de-DE" dirty="0" smtClean="0"/>
              <a:t>Nathalie Schlenzka, </a:t>
            </a:r>
            <a:r>
              <a:rPr lang="de-DE" dirty="0" err="1" smtClean="0"/>
              <a:t>Policy</a:t>
            </a:r>
            <a:r>
              <a:rPr lang="de-DE" dirty="0" smtClean="0"/>
              <a:t> Officer Federal-</a:t>
            </a:r>
            <a:r>
              <a:rPr lang="de-DE" dirty="0" err="1" smtClean="0"/>
              <a:t>Antidiscrimination</a:t>
            </a:r>
            <a:r>
              <a:rPr lang="de-DE" dirty="0" smtClean="0"/>
              <a:t> Agency (FADA)</a:t>
            </a:r>
            <a:endParaRPr lang="de-DE" dirty="0"/>
          </a:p>
        </p:txBody>
      </p:sp>
      <p:sp>
        <p:nvSpPr>
          <p:cNvPr id="2" name="Rechteck 1"/>
          <p:cNvSpPr/>
          <p:nvPr/>
        </p:nvSpPr>
        <p:spPr>
          <a:xfrm>
            <a:off x="-254000" y="-25400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
              <a:t>496233948</a:t>
            </a:r>
          </a:p>
        </p:txBody>
      </p:sp>
    </p:spTree>
    <p:extLst>
      <p:ext uri="{BB962C8B-B14F-4D97-AF65-F5344CB8AC3E}">
        <p14:creationId xmlns:p14="http://schemas.microsoft.com/office/powerpoint/2010/main" val="508568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Approach of FADA</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Aims:</a:t>
            </a:r>
            <a:endParaRPr lang="en-GB" sz="1800" dirty="0" smtClean="0"/>
          </a:p>
          <a:p>
            <a:pPr lvl="4"/>
            <a:r>
              <a:rPr lang="en-GB" sz="1800" dirty="0"/>
              <a:t>I</a:t>
            </a:r>
            <a:r>
              <a:rPr lang="en-GB" sz="1800" dirty="0" smtClean="0"/>
              <a:t>nform schools and actors around school on discrimination and sexual harassment in schools as well as its effects</a:t>
            </a:r>
          </a:p>
          <a:p>
            <a:pPr lvl="4"/>
            <a:r>
              <a:rPr lang="en-GB" sz="1800" dirty="0" smtClean="0"/>
              <a:t>Raise awareness on legal obligations </a:t>
            </a:r>
            <a:r>
              <a:rPr lang="en-GB" sz="1800" dirty="0" smtClean="0"/>
              <a:t>of schools and school authorities</a:t>
            </a:r>
            <a:endParaRPr lang="en-GB" sz="1800" dirty="0" smtClean="0"/>
          </a:p>
          <a:p>
            <a:pPr lvl="4"/>
            <a:r>
              <a:rPr lang="en-GB" sz="1800" dirty="0"/>
              <a:t>A</a:t>
            </a:r>
            <a:r>
              <a:rPr lang="en-GB" sz="1800" dirty="0" smtClean="0"/>
              <a:t>ssist schools in setting up internal complaint mechanisms</a:t>
            </a:r>
          </a:p>
          <a:p>
            <a:pPr lvl="4"/>
            <a:r>
              <a:rPr lang="en-GB" sz="1800" dirty="0"/>
              <a:t>A</a:t>
            </a:r>
            <a:r>
              <a:rPr lang="en-GB" sz="1800" dirty="0" smtClean="0"/>
              <a:t>ssist civil society organisations and state actors to set up external complaint </a:t>
            </a:r>
            <a:r>
              <a:rPr lang="en-GB" sz="1800" dirty="0" smtClean="0"/>
              <a:t>mechanisms </a:t>
            </a:r>
            <a:r>
              <a:rPr lang="en-GB" sz="1800" dirty="0" smtClean="0">
                <a:sym typeface="Wingdings" panose="05000000000000000000" pitchFamily="2" charset="2"/>
              </a:rPr>
              <a:t> lobb</a:t>
            </a:r>
            <a:r>
              <a:rPr lang="en-GB" sz="1800" dirty="0" smtClean="0">
                <a:sym typeface="Wingdings" panose="05000000000000000000" pitchFamily="2" charset="2"/>
              </a:rPr>
              <a:t>y work</a:t>
            </a:r>
            <a:endParaRPr lang="en-GB" sz="1800" dirty="0" smtClean="0"/>
          </a:p>
          <a:p>
            <a:pPr marL="12700" lvl="4" indent="0">
              <a:buNone/>
            </a:pPr>
            <a:endParaRPr lang="en-GB" sz="1800" dirty="0" smtClean="0"/>
          </a:p>
          <a:p>
            <a:endParaRPr lang="de-DE" sz="1600" dirty="0"/>
          </a:p>
          <a:p>
            <a:endParaRPr lang="de-DE" sz="1600"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10</a:t>
            </a:fld>
            <a:endParaRPr lang="de-DE" dirty="0"/>
          </a:p>
        </p:txBody>
      </p:sp>
    </p:spTree>
    <p:extLst>
      <p:ext uri="{BB962C8B-B14F-4D97-AF65-F5344CB8AC3E}">
        <p14:creationId xmlns:p14="http://schemas.microsoft.com/office/powerpoint/2010/main" val="966952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Approach of FADA</a:t>
            </a:r>
            <a:endParaRPr lang="en-GB" dirty="0"/>
          </a:p>
        </p:txBody>
      </p:sp>
      <p:sp>
        <p:nvSpPr>
          <p:cNvPr id="3" name="Inhaltsplatzhalter 2"/>
          <p:cNvSpPr>
            <a:spLocks noGrp="1"/>
          </p:cNvSpPr>
          <p:nvPr>
            <p:ph idx="1"/>
          </p:nvPr>
        </p:nvSpPr>
        <p:spPr>
          <a:xfrm>
            <a:off x="467545" y="1268760"/>
            <a:ext cx="8208144" cy="4536504"/>
          </a:xfrm>
        </p:spPr>
        <p:txBody>
          <a:bodyPr/>
          <a:lstStyle/>
          <a:p>
            <a:pPr lvl="2"/>
            <a:r>
              <a:rPr lang="en-GB" dirty="0" smtClean="0"/>
              <a:t>Target groups:</a:t>
            </a:r>
          </a:p>
          <a:p>
            <a:pPr lvl="4"/>
            <a:r>
              <a:rPr lang="en-GB" sz="1800" dirty="0" smtClean="0"/>
              <a:t>Civil society organisations working with schools (e.g. parent associations)</a:t>
            </a:r>
          </a:p>
          <a:p>
            <a:pPr lvl="4"/>
            <a:r>
              <a:rPr lang="en-GB" sz="1800" dirty="0" smtClean="0"/>
              <a:t>Specialised NGOs working on discrimination in schools and anti-discrimination counselling services</a:t>
            </a:r>
          </a:p>
          <a:p>
            <a:pPr lvl="4"/>
            <a:r>
              <a:rPr lang="en-GB" sz="1800" dirty="0" smtClean="0"/>
              <a:t>School administration and school staff</a:t>
            </a:r>
          </a:p>
          <a:p>
            <a:pPr lvl="4"/>
            <a:r>
              <a:rPr lang="en-GB" sz="1800" dirty="0" smtClean="0"/>
              <a:t>Pupils</a:t>
            </a:r>
          </a:p>
          <a:p>
            <a:pPr lvl="4"/>
            <a:r>
              <a:rPr lang="en-GB" sz="1800" dirty="0" smtClean="0"/>
              <a:t>Trade unions for teachers (GEW)</a:t>
            </a:r>
          </a:p>
          <a:p>
            <a:pPr marL="12700" lvl="4" indent="0">
              <a:buNone/>
            </a:pPr>
            <a:endParaRPr lang="en-GB" sz="1800" dirty="0" smtClean="0"/>
          </a:p>
          <a:p>
            <a:endParaRPr lang="de-DE" sz="1600" dirty="0"/>
          </a:p>
          <a:p>
            <a:endParaRPr lang="de-DE" sz="1600"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11</a:t>
            </a:fld>
            <a:endParaRPr lang="de-DE" dirty="0"/>
          </a:p>
        </p:txBody>
      </p:sp>
    </p:spTree>
    <p:extLst>
      <p:ext uri="{BB962C8B-B14F-4D97-AF65-F5344CB8AC3E}">
        <p14:creationId xmlns:p14="http://schemas.microsoft.com/office/powerpoint/2010/main" val="3846236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Approach of FADA</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Activities: </a:t>
            </a:r>
            <a:endParaRPr lang="en-GB" dirty="0"/>
          </a:p>
          <a:p>
            <a:pPr lvl="4"/>
            <a:r>
              <a:rPr lang="en-GB" sz="1800" dirty="0" smtClean="0"/>
              <a:t>Workshops</a:t>
            </a:r>
          </a:p>
          <a:p>
            <a:pPr lvl="4"/>
            <a:r>
              <a:rPr lang="en-GB" sz="1800" dirty="0" smtClean="0"/>
              <a:t>Lectures/Talks</a:t>
            </a:r>
          </a:p>
          <a:p>
            <a:pPr lvl="4"/>
            <a:r>
              <a:rPr lang="en-GB" sz="1800" dirty="0" smtClean="0"/>
              <a:t>Papers in professional journals</a:t>
            </a:r>
          </a:p>
          <a:p>
            <a:pPr lvl="4"/>
            <a:r>
              <a:rPr lang="en-GB" sz="1800" dirty="0" smtClean="0"/>
              <a:t>Counselling of </a:t>
            </a:r>
            <a:r>
              <a:rPr lang="en-GB" sz="1800" dirty="0" smtClean="0"/>
              <a:t>NGOs and public stakeholders</a:t>
            </a:r>
            <a:endParaRPr lang="en-GB" sz="1800" dirty="0" smtClean="0"/>
          </a:p>
          <a:p>
            <a:pPr lvl="4"/>
            <a:r>
              <a:rPr lang="en-GB" sz="1800" dirty="0" smtClean="0"/>
              <a:t>Cooperation with trade union of teachers</a:t>
            </a:r>
          </a:p>
          <a:p>
            <a:pPr lvl="4"/>
            <a:r>
              <a:rPr lang="en-GB" sz="1800" dirty="0" smtClean="0"/>
              <a:t>Promote </a:t>
            </a:r>
            <a:r>
              <a:rPr lang="en-GB" sz="1800" dirty="0" smtClean="0"/>
              <a:t>networking </a:t>
            </a:r>
            <a:r>
              <a:rPr lang="en-GB" sz="1800" smtClean="0"/>
              <a:t>and exchange</a:t>
            </a:r>
            <a:endParaRPr lang="en-GB" sz="1800" dirty="0" smtClean="0"/>
          </a:p>
          <a:p>
            <a:pPr lvl="4"/>
            <a:r>
              <a:rPr lang="en-GB" sz="1800" dirty="0" smtClean="0"/>
              <a:t>In depth information guide on anti-discrimination measures for schools and possible complaint structures (forthcoming)</a:t>
            </a:r>
            <a:endParaRPr lang="en-GB" sz="1800" dirty="0" smtClean="0"/>
          </a:p>
          <a:p>
            <a:pPr marL="12700" lvl="4" indent="0">
              <a:buNone/>
            </a:pPr>
            <a:endParaRPr lang="en-GB" sz="1800" dirty="0" smtClean="0"/>
          </a:p>
          <a:p>
            <a:pPr lvl="4"/>
            <a:endParaRPr lang="en-GB" sz="1800" dirty="0" smtClean="0"/>
          </a:p>
          <a:p>
            <a:endParaRPr lang="de-DE" sz="1600" dirty="0"/>
          </a:p>
          <a:p>
            <a:endParaRPr lang="de-DE" sz="1600"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12</a:t>
            </a:fld>
            <a:endParaRPr lang="de-DE" dirty="0"/>
          </a:p>
        </p:txBody>
      </p:sp>
    </p:spTree>
    <p:extLst>
      <p:ext uri="{BB962C8B-B14F-4D97-AF65-F5344CB8AC3E}">
        <p14:creationId xmlns:p14="http://schemas.microsoft.com/office/powerpoint/2010/main" val="1552685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Internal </a:t>
            </a:r>
            <a:r>
              <a:rPr lang="de-DE" dirty="0" err="1" smtClean="0"/>
              <a:t>and</a:t>
            </a:r>
            <a:r>
              <a:rPr lang="de-DE" dirty="0" smtClean="0"/>
              <a:t> </a:t>
            </a:r>
            <a:r>
              <a:rPr lang="de-DE" dirty="0" err="1" smtClean="0"/>
              <a:t>external</a:t>
            </a:r>
            <a:r>
              <a:rPr lang="de-DE" dirty="0" smtClean="0"/>
              <a:t> </a:t>
            </a:r>
            <a:r>
              <a:rPr lang="de-DE" dirty="0" err="1" smtClean="0"/>
              <a:t>complaint</a:t>
            </a:r>
            <a:r>
              <a:rPr lang="de-DE" dirty="0" smtClean="0"/>
              <a:t> </a:t>
            </a:r>
            <a:r>
              <a:rPr lang="de-DE" dirty="0" err="1" smtClean="0"/>
              <a:t>structures</a:t>
            </a:r>
            <a:endParaRPr lang="de-DE" dirty="0"/>
          </a:p>
        </p:txBody>
      </p:sp>
      <p:sp>
        <p:nvSpPr>
          <p:cNvPr id="4" name="Textplatzhalter 3"/>
          <p:cNvSpPr>
            <a:spLocks noGrp="1"/>
          </p:cNvSpPr>
          <p:nvPr>
            <p:ph type="body" idx="1"/>
          </p:nvPr>
        </p:nvSpPr>
        <p:spPr/>
        <p:txBody>
          <a:bodyPr/>
          <a:lstStyle/>
          <a:p>
            <a:endParaRPr lang="de-DE"/>
          </a:p>
        </p:txBody>
      </p:sp>
    </p:spTree>
    <p:extLst>
      <p:ext uri="{BB962C8B-B14F-4D97-AF65-F5344CB8AC3E}">
        <p14:creationId xmlns:p14="http://schemas.microsoft.com/office/powerpoint/2010/main" val="1946651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Internal complaints management</a:t>
            </a:r>
            <a:endParaRPr lang="en-GB" dirty="0"/>
          </a:p>
        </p:txBody>
      </p:sp>
      <p:sp>
        <p:nvSpPr>
          <p:cNvPr id="3" name="Inhaltsplatzhalter 2"/>
          <p:cNvSpPr>
            <a:spLocks noGrp="1"/>
          </p:cNvSpPr>
          <p:nvPr>
            <p:ph idx="1"/>
          </p:nvPr>
        </p:nvSpPr>
        <p:spPr>
          <a:xfrm>
            <a:off x="467545" y="1124744"/>
            <a:ext cx="8136903" cy="4392488"/>
          </a:xfrm>
        </p:spPr>
        <p:txBody>
          <a:bodyPr/>
          <a:lstStyle/>
          <a:p>
            <a:pPr lvl="2"/>
            <a:r>
              <a:rPr lang="en-GB" dirty="0" smtClean="0"/>
              <a:t>Basic Points:</a:t>
            </a:r>
          </a:p>
          <a:p>
            <a:pPr lvl="4"/>
            <a:r>
              <a:rPr lang="en-GB" sz="1800" dirty="0" smtClean="0"/>
              <a:t>Fulfil obligations of the Equal Treatment Act and establish complaint mechanisms for teachers and other school staff (e.g. several schools together, local school administration;</a:t>
            </a:r>
          </a:p>
          <a:p>
            <a:pPr lvl="4"/>
            <a:r>
              <a:rPr lang="en-GB" sz="1800" dirty="0" smtClean="0"/>
              <a:t>Establish complaint mechanisms for pupils and parents:</a:t>
            </a:r>
            <a:endParaRPr lang="en-GB" sz="1800" dirty="0"/>
          </a:p>
          <a:p>
            <a:pPr lvl="5"/>
            <a:r>
              <a:rPr lang="en-GB" sz="1800" dirty="0" smtClean="0"/>
              <a:t>Pupils and parents as first points of contact (e.g. student body)</a:t>
            </a:r>
          </a:p>
          <a:p>
            <a:pPr lvl="5"/>
            <a:r>
              <a:rPr lang="en-GB" sz="1800" dirty="0" smtClean="0"/>
              <a:t>Social workers and liaison teachers as contact points</a:t>
            </a:r>
          </a:p>
          <a:p>
            <a:pPr lvl="5"/>
            <a:r>
              <a:rPr lang="en-GB" sz="1800" dirty="0" smtClean="0"/>
              <a:t>Transparent mechanisms for handling of complaint &amp; protection of complainant</a:t>
            </a:r>
          </a:p>
          <a:p>
            <a:pPr lvl="5"/>
            <a:r>
              <a:rPr lang="en-GB" sz="1800" dirty="0" smtClean="0"/>
              <a:t>Involvement of pupils, parents represented in mediation process and taking of discussions how to proceed on the issue</a:t>
            </a:r>
          </a:p>
          <a:p>
            <a:pPr lvl="5"/>
            <a:r>
              <a:rPr lang="en-GB" sz="1800" dirty="0" smtClean="0"/>
              <a:t>Cooperation with professional antidiscrimination counselling (external)</a:t>
            </a:r>
          </a:p>
          <a:p>
            <a:pPr lvl="5"/>
            <a:r>
              <a:rPr lang="en-GB" sz="1800" dirty="0" smtClean="0"/>
              <a:t>Informing pupils and parents on complaint management</a:t>
            </a:r>
          </a:p>
          <a:p>
            <a:pPr marL="179387" lvl="5" indent="0">
              <a:buNone/>
            </a:pPr>
            <a:r>
              <a:rPr lang="en-GB" sz="1800" dirty="0" smtClean="0">
                <a:sym typeface="Wingdings" panose="05000000000000000000" pitchFamily="2" charset="2"/>
              </a:rPr>
              <a:t> Where the complaint cannot be handled in the school reference to external complaints structure</a:t>
            </a:r>
            <a:endParaRPr lang="en-GB" sz="1800" dirty="0" smtClean="0"/>
          </a:p>
          <a:p>
            <a:pPr marL="12700" lvl="4" indent="0">
              <a:buNone/>
            </a:pPr>
            <a:endParaRPr lang="en-GB" sz="1800" dirty="0" smtClean="0"/>
          </a:p>
          <a:p>
            <a:pPr marL="12700" lvl="4" indent="0">
              <a:buNone/>
            </a:pPr>
            <a:endParaRPr lang="en-GB" sz="1800" dirty="0" smtClean="0"/>
          </a:p>
          <a:p>
            <a:pPr lvl="4"/>
            <a:endParaRPr lang="en-GB" sz="1800" dirty="0"/>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14</a:t>
            </a:fld>
            <a:endParaRPr lang="de-DE" dirty="0"/>
          </a:p>
        </p:txBody>
      </p:sp>
    </p:spTree>
    <p:extLst>
      <p:ext uri="{BB962C8B-B14F-4D97-AF65-F5344CB8AC3E}">
        <p14:creationId xmlns:p14="http://schemas.microsoft.com/office/powerpoint/2010/main" val="175904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Internal complaints management</a:t>
            </a:r>
            <a:endParaRPr lang="en-GB"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371852685"/>
              </p:ext>
            </p:extLst>
          </p:nvPr>
        </p:nvGraphicFramePr>
        <p:xfrm>
          <a:off x="467545" y="1124744"/>
          <a:ext cx="8208144"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15</a:t>
            </a:fld>
            <a:endParaRPr lang="de-DE" dirty="0"/>
          </a:p>
        </p:txBody>
      </p:sp>
    </p:spTree>
    <p:extLst>
      <p:ext uri="{BB962C8B-B14F-4D97-AF65-F5344CB8AC3E}">
        <p14:creationId xmlns:p14="http://schemas.microsoft.com/office/powerpoint/2010/main" val="2534439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External complaint structures I</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Aim:</a:t>
            </a:r>
          </a:p>
          <a:p>
            <a:pPr lvl="4"/>
            <a:r>
              <a:rPr lang="en-GB" sz="1800" dirty="0" smtClean="0"/>
              <a:t>Awareness raising on discrimination and sexual harassment at schools</a:t>
            </a:r>
          </a:p>
          <a:p>
            <a:pPr lvl="4"/>
            <a:r>
              <a:rPr lang="en-GB" sz="1800" dirty="0" smtClean="0"/>
              <a:t>Dealing with complaints that cannot be solved at schools (e.g. access to school, mistrust in school structures)</a:t>
            </a:r>
          </a:p>
          <a:p>
            <a:pPr lvl="4"/>
            <a:r>
              <a:rPr lang="en-GB" sz="1800" dirty="0" smtClean="0"/>
              <a:t>Individual law enforcement</a:t>
            </a:r>
          </a:p>
          <a:p>
            <a:pPr lvl="4"/>
            <a:r>
              <a:rPr lang="en-GB" sz="1800" dirty="0" smtClean="0"/>
              <a:t>Identification of indirect and institutional discrimination</a:t>
            </a:r>
          </a:p>
          <a:p>
            <a:pPr lvl="4"/>
            <a:r>
              <a:rPr lang="en-GB" sz="1800" dirty="0" smtClean="0"/>
              <a:t>Providing support for school</a:t>
            </a:r>
          </a:p>
          <a:p>
            <a:pPr lvl="2"/>
            <a:r>
              <a:rPr lang="en-GB" dirty="0"/>
              <a:t>Target groups: </a:t>
            </a:r>
          </a:p>
          <a:p>
            <a:pPr lvl="4"/>
            <a:r>
              <a:rPr lang="en-GB" sz="1800" dirty="0"/>
              <a:t>P</a:t>
            </a:r>
            <a:r>
              <a:rPr lang="en-GB" sz="1800" dirty="0" smtClean="0"/>
              <a:t>upils and parents</a:t>
            </a:r>
          </a:p>
          <a:p>
            <a:pPr lvl="4"/>
            <a:r>
              <a:rPr lang="en-GB" sz="1800" dirty="0" smtClean="0"/>
              <a:t>Teachers and other school staff</a:t>
            </a:r>
          </a:p>
          <a:p>
            <a:pPr lvl="4"/>
            <a:r>
              <a:rPr lang="en-GB" sz="1800" dirty="0" smtClean="0"/>
              <a:t>Horizontal approach concerning all discrimination characteristics</a:t>
            </a:r>
            <a:endParaRPr lang="en-GB" sz="1800" dirty="0"/>
          </a:p>
          <a:p>
            <a:pPr marL="12700" lvl="4" indent="0">
              <a:buNone/>
            </a:pPr>
            <a:endParaRPr lang="en-GB" sz="1800" dirty="0" smtClean="0"/>
          </a:p>
          <a:p>
            <a:pPr marL="12700" lvl="4" indent="0">
              <a:buNone/>
            </a:pPr>
            <a:endParaRPr lang="en-GB" sz="1800" dirty="0" smtClean="0"/>
          </a:p>
          <a:p>
            <a:pPr lvl="4"/>
            <a:endParaRPr lang="en-GB" sz="1800" dirty="0"/>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16</a:t>
            </a:fld>
            <a:endParaRPr lang="de-DE" dirty="0"/>
          </a:p>
        </p:txBody>
      </p:sp>
    </p:spTree>
    <p:extLst>
      <p:ext uri="{BB962C8B-B14F-4D97-AF65-F5344CB8AC3E}">
        <p14:creationId xmlns:p14="http://schemas.microsoft.com/office/powerpoint/2010/main" val="1063806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External complaint structures II</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Structure:</a:t>
            </a:r>
          </a:p>
          <a:p>
            <a:pPr lvl="4"/>
            <a:r>
              <a:rPr lang="en-GB" sz="1800" dirty="0" smtClean="0"/>
              <a:t>Independent and not bound by instructions</a:t>
            </a:r>
          </a:p>
          <a:p>
            <a:pPr lvl="4"/>
            <a:r>
              <a:rPr lang="en-GB" sz="1800" dirty="0" smtClean="0"/>
              <a:t>Strong position in state hierarchy  </a:t>
            </a:r>
          </a:p>
          <a:p>
            <a:pPr lvl="4"/>
            <a:r>
              <a:rPr lang="en-GB" sz="1800" dirty="0" smtClean="0"/>
              <a:t>Legally secure mandate</a:t>
            </a:r>
          </a:p>
          <a:p>
            <a:pPr lvl="4"/>
            <a:r>
              <a:rPr lang="en-GB" sz="1800" dirty="0" smtClean="0"/>
              <a:t>Neutral</a:t>
            </a:r>
          </a:p>
          <a:p>
            <a:pPr lvl="4"/>
            <a:r>
              <a:rPr lang="en-GB" sz="1800" dirty="0" smtClean="0"/>
              <a:t>Transparent working procedures and complaint handling mechanisms</a:t>
            </a:r>
          </a:p>
          <a:p>
            <a:pPr lvl="4"/>
            <a:r>
              <a:rPr lang="en-GB" sz="1800" dirty="0" smtClean="0"/>
              <a:t>Easy accessible, barrier-free, multi-lingual approach</a:t>
            </a:r>
          </a:p>
          <a:p>
            <a:pPr lvl="4"/>
            <a:r>
              <a:rPr lang="en-GB" sz="1800" dirty="0" smtClean="0"/>
              <a:t>Granting anonymity </a:t>
            </a:r>
            <a:endParaRPr lang="en-GB" sz="1800" dirty="0" smtClean="0"/>
          </a:p>
          <a:p>
            <a:pPr lvl="4"/>
            <a:r>
              <a:rPr lang="en-GB" sz="1800" dirty="0" smtClean="0"/>
              <a:t>Publicly known</a:t>
            </a:r>
          </a:p>
          <a:p>
            <a:pPr lvl="4"/>
            <a:r>
              <a:rPr lang="en-GB" sz="1800" dirty="0" smtClean="0"/>
              <a:t>State financed</a:t>
            </a:r>
          </a:p>
          <a:p>
            <a:pPr lvl="4"/>
            <a:r>
              <a:rPr lang="en-GB" sz="1800" dirty="0" smtClean="0"/>
              <a:t>Qualified, interdisciplinary staff  </a:t>
            </a:r>
            <a:r>
              <a:rPr lang="en-GB" sz="1800" dirty="0" smtClean="0"/>
              <a:t> </a:t>
            </a:r>
          </a:p>
          <a:p>
            <a:pPr lvl="4"/>
            <a:endParaRPr lang="en-GB" sz="1800" dirty="0" smtClean="0"/>
          </a:p>
          <a:p>
            <a:pPr marL="12700" lvl="4" indent="0">
              <a:buNone/>
            </a:pPr>
            <a:endParaRPr lang="en-GB" sz="1800" dirty="0" smtClean="0"/>
          </a:p>
          <a:p>
            <a:pPr marL="12700" lvl="4" indent="0">
              <a:buNone/>
            </a:pPr>
            <a:endParaRPr lang="en-GB" sz="1800" dirty="0" smtClean="0"/>
          </a:p>
          <a:p>
            <a:pPr lvl="4"/>
            <a:endParaRPr lang="en-GB" sz="1800" dirty="0"/>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17</a:t>
            </a:fld>
            <a:endParaRPr lang="de-DE" dirty="0"/>
          </a:p>
        </p:txBody>
      </p:sp>
    </p:spTree>
    <p:extLst>
      <p:ext uri="{BB962C8B-B14F-4D97-AF65-F5344CB8AC3E}">
        <p14:creationId xmlns:p14="http://schemas.microsoft.com/office/powerpoint/2010/main" val="41043656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External complaint structures III</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Tasks:</a:t>
            </a:r>
          </a:p>
          <a:p>
            <a:pPr lvl="4"/>
            <a:r>
              <a:rPr lang="en-GB" sz="1800" dirty="0" smtClean="0"/>
              <a:t>Receiving complaints, informing on complaints procedure</a:t>
            </a:r>
          </a:p>
          <a:p>
            <a:pPr lvl="4"/>
            <a:r>
              <a:rPr lang="en-GB" sz="1800" dirty="0" smtClean="0"/>
              <a:t>Investigation of the complaints </a:t>
            </a:r>
          </a:p>
          <a:p>
            <a:pPr lvl="5"/>
            <a:r>
              <a:rPr lang="en-GB" sz="1800" dirty="0" smtClean="0"/>
              <a:t>Determination of the circumstances</a:t>
            </a:r>
          </a:p>
          <a:p>
            <a:pPr lvl="5"/>
            <a:r>
              <a:rPr lang="en-GB" sz="1800" dirty="0" smtClean="0"/>
              <a:t>Hearing of persons involved</a:t>
            </a:r>
          </a:p>
          <a:p>
            <a:pPr lvl="5"/>
            <a:r>
              <a:rPr lang="en-GB" sz="1800" dirty="0" smtClean="0"/>
              <a:t>Asking information from the school, inspection of records</a:t>
            </a:r>
          </a:p>
          <a:p>
            <a:pPr lvl="5"/>
            <a:r>
              <a:rPr lang="en-GB" sz="1800" dirty="0" smtClean="0"/>
              <a:t>Assessment of complaint and decision making</a:t>
            </a:r>
          </a:p>
          <a:p>
            <a:pPr lvl="5"/>
            <a:r>
              <a:rPr lang="en-GB" sz="1800" dirty="0" smtClean="0"/>
              <a:t>Recommendations of sanctions or other </a:t>
            </a:r>
            <a:r>
              <a:rPr lang="en-GB" sz="1800" dirty="0" smtClean="0"/>
              <a:t>measures</a:t>
            </a:r>
          </a:p>
          <a:p>
            <a:pPr marL="179387" lvl="5" indent="0">
              <a:buNone/>
            </a:pPr>
            <a:endParaRPr lang="en-GB" sz="1800" dirty="0" smtClean="0"/>
          </a:p>
          <a:p>
            <a:pPr lvl="4"/>
            <a:r>
              <a:rPr lang="en-GB" sz="1800" dirty="0" smtClean="0"/>
              <a:t> </a:t>
            </a:r>
            <a:r>
              <a:rPr lang="en-GB" sz="1800" dirty="0" smtClean="0"/>
              <a:t>Right to Mediation</a:t>
            </a:r>
            <a:endParaRPr lang="en-GB" sz="1800" dirty="0" smtClean="0"/>
          </a:p>
          <a:p>
            <a:pPr lvl="4"/>
            <a:r>
              <a:rPr lang="en-GB" sz="1800" dirty="0" smtClean="0"/>
              <a:t>Documentation of </a:t>
            </a:r>
            <a:r>
              <a:rPr lang="en-GB" sz="1800" dirty="0" smtClean="0"/>
              <a:t>complaints</a:t>
            </a:r>
          </a:p>
          <a:p>
            <a:pPr lvl="4"/>
            <a:r>
              <a:rPr lang="en-GB" sz="1800" dirty="0" smtClean="0"/>
              <a:t>Cooperation with anti-discrimination counselling services </a:t>
            </a:r>
            <a:endParaRPr lang="en-GB" sz="1800" dirty="0" smtClean="0"/>
          </a:p>
          <a:p>
            <a:pPr lvl="4"/>
            <a:r>
              <a:rPr lang="en-GB" sz="1800" dirty="0" smtClean="0"/>
              <a:t>Providing schools with support on preventing discrimination</a:t>
            </a:r>
          </a:p>
          <a:p>
            <a:pPr marL="12700" lvl="4" indent="0">
              <a:buNone/>
            </a:pPr>
            <a:endParaRPr lang="en-GB" sz="1800" dirty="0" smtClean="0"/>
          </a:p>
          <a:p>
            <a:pPr marL="12700" lvl="4" indent="0">
              <a:buNone/>
            </a:pPr>
            <a:endParaRPr lang="en-GB" sz="1800" dirty="0" smtClean="0"/>
          </a:p>
          <a:p>
            <a:pPr lvl="4"/>
            <a:endParaRPr lang="en-GB" sz="1800" dirty="0"/>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18</a:t>
            </a:fld>
            <a:endParaRPr lang="de-DE" dirty="0"/>
          </a:p>
        </p:txBody>
      </p:sp>
    </p:spTree>
    <p:extLst>
      <p:ext uri="{BB962C8B-B14F-4D97-AF65-F5344CB8AC3E}">
        <p14:creationId xmlns:p14="http://schemas.microsoft.com/office/powerpoint/2010/main" val="4047952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External complaint structures </a:t>
            </a:r>
            <a:r>
              <a:rPr lang="en-GB" dirty="0" smtClean="0"/>
              <a:t>IV</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Structure</a:t>
            </a:r>
            <a:r>
              <a:rPr lang="en-GB" dirty="0" smtClean="0"/>
              <a:t>:</a:t>
            </a:r>
            <a:endParaRPr lang="en-GB" dirty="0" smtClean="0"/>
          </a:p>
          <a:p>
            <a:pPr marL="179387" lvl="5" indent="0">
              <a:buNone/>
            </a:pPr>
            <a:endParaRPr lang="en-GB" sz="1800" dirty="0" smtClean="0"/>
          </a:p>
          <a:p>
            <a:pPr marL="12700" lvl="4" indent="0">
              <a:buNone/>
            </a:pPr>
            <a:endParaRPr lang="en-GB" sz="1800" dirty="0" smtClean="0"/>
          </a:p>
          <a:p>
            <a:pPr marL="12700" lvl="4" indent="0">
              <a:buNone/>
            </a:pPr>
            <a:endParaRPr lang="en-GB" sz="1800" dirty="0" smtClean="0"/>
          </a:p>
          <a:p>
            <a:pPr lvl="4"/>
            <a:endParaRPr lang="en-GB" sz="1800" dirty="0"/>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19</a:t>
            </a:fld>
            <a:endParaRPr lang="de-DE" dirty="0"/>
          </a:p>
        </p:txBody>
      </p:sp>
      <p:graphicFrame>
        <p:nvGraphicFramePr>
          <p:cNvPr id="5" name="Diagramm 4"/>
          <p:cNvGraphicFramePr/>
          <p:nvPr>
            <p:extLst>
              <p:ext uri="{D42A27DB-BD31-4B8C-83A1-F6EECF244321}">
                <p14:modId xmlns:p14="http://schemas.microsoft.com/office/powerpoint/2010/main" val="74021478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1153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p:txBody>
          <a:bodyPr/>
          <a:lstStyle/>
          <a:p>
            <a:r>
              <a:rPr lang="de-DE" dirty="0" smtClean="0"/>
              <a:t>Agenda</a:t>
            </a:r>
            <a:endParaRPr lang="de-DE" dirty="0"/>
          </a:p>
        </p:txBody>
      </p:sp>
      <p:sp>
        <p:nvSpPr>
          <p:cNvPr id="4" name="Foliennummernplatzhalter 3"/>
          <p:cNvSpPr>
            <a:spLocks noGrp="1"/>
          </p:cNvSpPr>
          <p:nvPr>
            <p:ph type="sldNum" sz="quarter" idx="10"/>
          </p:nvPr>
        </p:nvSpPr>
        <p:spPr/>
        <p:txBody>
          <a:bodyPr/>
          <a:lstStyle/>
          <a:p>
            <a:r>
              <a:rPr lang="de-DE" dirty="0"/>
              <a:t>Seite </a:t>
            </a:r>
            <a:fld id="{8F49AD41-6F2E-493B-AB70-915CD445E1C4}" type="slidenum">
              <a:rPr lang="de-DE" smtClean="0"/>
              <a:pPr/>
              <a:t>2</a:t>
            </a:fld>
            <a:endParaRPr lang="de-DE" dirty="0"/>
          </a:p>
        </p:txBody>
      </p:sp>
      <p:sp>
        <p:nvSpPr>
          <p:cNvPr id="16" name="Inhaltsplatzhalter 2"/>
          <p:cNvSpPr>
            <a:spLocks noGrp="1"/>
          </p:cNvSpPr>
          <p:nvPr>
            <p:ph idx="1"/>
          </p:nvPr>
        </p:nvSpPr>
        <p:spPr>
          <a:xfrm>
            <a:off x="467545" y="1484784"/>
            <a:ext cx="8208144" cy="4320480"/>
          </a:xfrm>
        </p:spPr>
        <p:txBody>
          <a:bodyPr/>
          <a:lstStyle/>
          <a:p>
            <a:pPr marL="342900" lvl="2" indent="-342900">
              <a:buFont typeface="Arial" panose="020B0604020202020204" pitchFamily="34" charset="0"/>
              <a:buAutoNum type="arabicPeriod"/>
            </a:pPr>
            <a:r>
              <a:rPr lang="en-GB" sz="2400" dirty="0" smtClean="0"/>
              <a:t>Discrimination in schools and legal background</a:t>
            </a:r>
          </a:p>
          <a:p>
            <a:pPr marL="342900" lvl="2" indent="-342900">
              <a:buFont typeface="Arial" panose="020B0604020202020204" pitchFamily="34" charset="0"/>
              <a:buAutoNum type="arabicPeriod"/>
            </a:pPr>
            <a:r>
              <a:rPr lang="en-GB" sz="2400" dirty="0" smtClean="0"/>
              <a:t>Approach of FADA</a:t>
            </a:r>
          </a:p>
          <a:p>
            <a:pPr marL="342900" lvl="2" indent="-342900">
              <a:buFont typeface="Arial" panose="020B0604020202020204" pitchFamily="34" charset="0"/>
              <a:buAutoNum type="arabicPeriod"/>
            </a:pPr>
            <a:r>
              <a:rPr lang="en-GB" sz="2400" dirty="0" smtClean="0"/>
              <a:t>Internal and External complaint structures</a:t>
            </a:r>
          </a:p>
          <a:p>
            <a:pPr marL="342900" lvl="2" indent="-342900">
              <a:buFont typeface="Arial" panose="020B0604020202020204" pitchFamily="34" charset="0"/>
              <a:buAutoNum type="arabicPeriod"/>
            </a:pPr>
            <a:endParaRPr lang="de-DE" sz="1600" dirty="0" smtClean="0"/>
          </a:p>
          <a:p>
            <a:pPr marL="342900" lvl="2" indent="-342900">
              <a:buAutoNum type="arabicPeriod"/>
            </a:pPr>
            <a:endParaRPr lang="de-DE" sz="1600" dirty="0"/>
          </a:p>
        </p:txBody>
      </p:sp>
    </p:spTree>
    <p:extLst>
      <p:ext uri="{BB962C8B-B14F-4D97-AF65-F5344CB8AC3E}">
        <p14:creationId xmlns:p14="http://schemas.microsoft.com/office/powerpoint/2010/main" val="2269443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External complaint structures </a:t>
            </a:r>
            <a:r>
              <a:rPr lang="en-GB" dirty="0" smtClean="0"/>
              <a:t>V</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dirty="0" smtClean="0"/>
              <a:t>Outcomes so far</a:t>
            </a:r>
            <a:r>
              <a:rPr lang="en-GB" dirty="0" smtClean="0"/>
              <a:t>:</a:t>
            </a:r>
            <a:endParaRPr lang="en-GB" dirty="0" smtClean="0"/>
          </a:p>
          <a:p>
            <a:pPr lvl="4"/>
            <a:r>
              <a:rPr lang="en-GB" sz="1800" dirty="0" smtClean="0"/>
              <a:t>Contact point for complaints concerning discrimination and sexual harassment in schools and Kindergarten in Rhineland-Palatinate (500 complaints per year)</a:t>
            </a:r>
          </a:p>
          <a:p>
            <a:pPr lvl="4"/>
            <a:r>
              <a:rPr lang="en-GB" sz="1800" dirty="0" smtClean="0"/>
              <a:t>Modell project on handling complaints regards discrimination in schools in Berlin</a:t>
            </a:r>
          </a:p>
          <a:p>
            <a:pPr lvl="4"/>
            <a:r>
              <a:rPr lang="en-GB" sz="1800" dirty="0" smtClean="0"/>
              <a:t>Planed model projects in Hamburg</a:t>
            </a:r>
            <a:r>
              <a:rPr lang="en-GB" sz="1800" dirty="0"/>
              <a:t> </a:t>
            </a:r>
            <a:r>
              <a:rPr lang="en-GB" sz="1800" dirty="0" smtClean="0"/>
              <a:t>and</a:t>
            </a:r>
            <a:r>
              <a:rPr lang="en-GB" sz="1800" dirty="0" smtClean="0"/>
              <a:t> North-Rhine-Westphalia</a:t>
            </a:r>
          </a:p>
          <a:p>
            <a:pPr lvl="4"/>
            <a:r>
              <a:rPr lang="en-GB" sz="1800" dirty="0" smtClean="0"/>
              <a:t>Several schools started to set up internal complaints structures</a:t>
            </a:r>
            <a:endParaRPr lang="en-GB" sz="1800" dirty="0" smtClean="0"/>
          </a:p>
          <a:p>
            <a:pPr marL="12700" lvl="4" indent="0">
              <a:buNone/>
            </a:pPr>
            <a:endParaRPr lang="en-GB" sz="1800" dirty="0" smtClean="0"/>
          </a:p>
          <a:p>
            <a:pPr lvl="4"/>
            <a:endParaRPr lang="en-GB" sz="1800" dirty="0"/>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20</a:t>
            </a:fld>
            <a:endParaRPr lang="de-DE" dirty="0"/>
          </a:p>
        </p:txBody>
      </p:sp>
    </p:spTree>
    <p:extLst>
      <p:ext uri="{BB962C8B-B14F-4D97-AF65-F5344CB8AC3E}">
        <p14:creationId xmlns:p14="http://schemas.microsoft.com/office/powerpoint/2010/main" val="4181584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err="1" smtClean="0"/>
              <a:t>Questions</a:t>
            </a:r>
            <a:r>
              <a:rPr lang="de-DE" dirty="0" smtClean="0"/>
              <a:t> - </a:t>
            </a:r>
            <a:r>
              <a:rPr lang="de-DE" dirty="0" err="1" smtClean="0"/>
              <a:t>Discussion</a:t>
            </a:r>
            <a:endParaRPr lang="de-DE" dirty="0"/>
          </a:p>
        </p:txBody>
      </p:sp>
      <p:sp>
        <p:nvSpPr>
          <p:cNvPr id="3" name="Untertitel 2"/>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2551708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Introduction</a:t>
            </a:r>
            <a:endParaRPr lang="en-GB" dirty="0"/>
          </a:p>
        </p:txBody>
      </p:sp>
      <p:sp>
        <p:nvSpPr>
          <p:cNvPr id="3" name="Inhaltsplatzhalter 2"/>
          <p:cNvSpPr>
            <a:spLocks noGrp="1"/>
          </p:cNvSpPr>
          <p:nvPr>
            <p:ph idx="1"/>
          </p:nvPr>
        </p:nvSpPr>
        <p:spPr>
          <a:xfrm>
            <a:off x="467545" y="1196752"/>
            <a:ext cx="8208144" cy="4608512"/>
          </a:xfrm>
        </p:spPr>
        <p:txBody>
          <a:bodyPr/>
          <a:lstStyle/>
          <a:p>
            <a:pPr lvl="2"/>
            <a:r>
              <a:rPr lang="en-GB" dirty="0" smtClean="0"/>
              <a:t>Background:</a:t>
            </a:r>
            <a:endParaRPr lang="en-GB" dirty="0" smtClean="0"/>
          </a:p>
          <a:p>
            <a:pPr lvl="4"/>
            <a:r>
              <a:rPr lang="en-GB" sz="1800" dirty="0" smtClean="0"/>
              <a:t>Girls and boys face discrimination based on their gender/gender identity in schools</a:t>
            </a:r>
            <a:endParaRPr lang="en-GB" sz="1800" dirty="0" smtClean="0"/>
          </a:p>
          <a:p>
            <a:pPr lvl="4"/>
            <a:r>
              <a:rPr lang="en-GB" sz="1800" dirty="0" smtClean="0"/>
              <a:t>Several NGOs are working on this issue and address discrimination, stereotypes and cases of sexual harassment in school</a:t>
            </a:r>
          </a:p>
          <a:p>
            <a:pPr lvl="4"/>
            <a:r>
              <a:rPr lang="en-GB" sz="1800" dirty="0" smtClean="0"/>
              <a:t>Is gender discrimination in schools a topic? What cases do you know of ?</a:t>
            </a:r>
            <a:r>
              <a:rPr lang="en-GB" sz="1800" dirty="0" smtClean="0"/>
              <a:t> </a:t>
            </a: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22</a:t>
            </a:fld>
            <a:endParaRPr lang="de-DE" dirty="0"/>
          </a:p>
        </p:txBody>
      </p:sp>
    </p:spTree>
    <p:extLst>
      <p:ext uri="{BB962C8B-B14F-4D97-AF65-F5344CB8AC3E}">
        <p14:creationId xmlns:p14="http://schemas.microsoft.com/office/powerpoint/2010/main" val="11407624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Questions - Discussion</a:t>
            </a:r>
            <a:endParaRPr lang="en-GB" dirty="0"/>
          </a:p>
        </p:txBody>
      </p:sp>
      <p:sp>
        <p:nvSpPr>
          <p:cNvPr id="3" name="Inhaltsplatzhalter 2"/>
          <p:cNvSpPr>
            <a:spLocks noGrp="1"/>
          </p:cNvSpPr>
          <p:nvPr>
            <p:ph idx="1"/>
          </p:nvPr>
        </p:nvSpPr>
        <p:spPr>
          <a:xfrm>
            <a:off x="467545" y="1196752"/>
            <a:ext cx="8208144" cy="4608512"/>
          </a:xfrm>
        </p:spPr>
        <p:txBody>
          <a:bodyPr/>
          <a:lstStyle/>
          <a:p>
            <a:pPr lvl="2"/>
            <a:r>
              <a:rPr lang="en-GB" dirty="0" smtClean="0"/>
              <a:t>Questions - Discussion:</a:t>
            </a:r>
          </a:p>
          <a:p>
            <a:pPr lvl="4"/>
            <a:r>
              <a:rPr lang="en-GB" sz="1800" dirty="0" smtClean="0"/>
              <a:t>What can pupils/parents do in the event of discrimination or sexual </a:t>
            </a:r>
            <a:r>
              <a:rPr lang="en-GB" sz="1800" dirty="0" smtClean="0"/>
              <a:t>harassment in your country?</a:t>
            </a:r>
            <a:endParaRPr lang="en-GB" sz="1800" dirty="0" smtClean="0"/>
          </a:p>
          <a:p>
            <a:pPr lvl="4"/>
            <a:r>
              <a:rPr lang="en-GB" sz="1800" dirty="0" smtClean="0"/>
              <a:t>Do special counselling bodies exist?</a:t>
            </a:r>
          </a:p>
          <a:p>
            <a:pPr lvl="4"/>
            <a:r>
              <a:rPr lang="en-GB" sz="1800" dirty="0" smtClean="0"/>
              <a:t>Do you have external and internal complaint structures</a:t>
            </a:r>
            <a:r>
              <a:rPr lang="en-GB" sz="1800" dirty="0" smtClean="0"/>
              <a:t>?</a:t>
            </a:r>
          </a:p>
          <a:p>
            <a:pPr lvl="4"/>
            <a:r>
              <a:rPr lang="en-GB" sz="1800" dirty="0" smtClean="0"/>
              <a:t>What problems do pupils and parents face to bring a case forward inside the school?</a:t>
            </a:r>
            <a:endParaRPr lang="en-GB" sz="1800" dirty="0" smtClean="0"/>
          </a:p>
          <a:p>
            <a:pPr lvl="4"/>
            <a:r>
              <a:rPr lang="en-GB" sz="1800" dirty="0" smtClean="0"/>
              <a:t>How can the topic of gender discrimination become a topic for schools?</a:t>
            </a:r>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23</a:t>
            </a:fld>
            <a:endParaRPr lang="de-DE" dirty="0"/>
          </a:p>
        </p:txBody>
      </p:sp>
    </p:spTree>
    <p:extLst>
      <p:ext uri="{BB962C8B-B14F-4D97-AF65-F5344CB8AC3E}">
        <p14:creationId xmlns:p14="http://schemas.microsoft.com/office/powerpoint/2010/main" val="1375742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Vielen Dank für </a:t>
            </a:r>
            <a:r>
              <a:rPr lang="de-DE" dirty="0" smtClean="0"/>
              <a:t>Ihre Aufmerksamkeit</a:t>
            </a:r>
            <a:r>
              <a:rPr lang="de-DE" dirty="0"/>
              <a:t>!</a:t>
            </a:r>
          </a:p>
        </p:txBody>
      </p:sp>
      <p:sp>
        <p:nvSpPr>
          <p:cNvPr id="8" name="Untertitel 7"/>
          <p:cNvSpPr>
            <a:spLocks noGrp="1"/>
          </p:cNvSpPr>
          <p:nvPr>
            <p:ph type="subTitle" idx="1"/>
          </p:nvPr>
        </p:nvSpPr>
        <p:spPr/>
        <p:txBody>
          <a:bodyPr/>
          <a:lstStyle/>
          <a:p>
            <a:r>
              <a:rPr lang="de-DE" dirty="0"/>
              <a:t>Antidiskriminierungsstelle des Bundes</a:t>
            </a:r>
            <a:br>
              <a:rPr lang="de-DE" dirty="0"/>
            </a:br>
            <a:r>
              <a:rPr lang="de-DE" dirty="0" err="1"/>
              <a:t>Glinkastraße</a:t>
            </a:r>
            <a:r>
              <a:rPr lang="de-DE" dirty="0"/>
              <a:t> 24</a:t>
            </a:r>
            <a:br>
              <a:rPr lang="de-DE" dirty="0"/>
            </a:br>
            <a:r>
              <a:rPr lang="de-DE" dirty="0"/>
              <a:t>10117Berlin</a:t>
            </a:r>
          </a:p>
          <a:p>
            <a:r>
              <a:rPr lang="de-DE" b="1" dirty="0" smtClean="0"/>
              <a:t>Nathalie Schlenzka</a:t>
            </a:r>
            <a:r>
              <a:rPr lang="de-DE" dirty="0"/>
              <a:t/>
            </a:r>
            <a:br>
              <a:rPr lang="de-DE" dirty="0"/>
            </a:br>
            <a:r>
              <a:rPr lang="de-DE" dirty="0"/>
              <a:t>Tel. 03018 555 </a:t>
            </a:r>
            <a:r>
              <a:rPr lang="de-DE" dirty="0" smtClean="0"/>
              <a:t>1813</a:t>
            </a:r>
            <a:r>
              <a:rPr lang="de-DE" dirty="0"/>
              <a:t/>
            </a:r>
            <a:br>
              <a:rPr lang="de-DE" dirty="0"/>
            </a:br>
            <a:r>
              <a:rPr lang="de-DE" dirty="0"/>
              <a:t>E-Mail: </a:t>
            </a:r>
            <a:r>
              <a:rPr lang="de-DE" dirty="0" smtClean="0"/>
              <a:t>Nathalie.Schlenzka@ads.bund.de</a:t>
            </a:r>
            <a:endParaRPr lang="de-DE" dirty="0"/>
          </a:p>
          <a:p>
            <a:r>
              <a:rPr lang="de-DE" b="1" dirty="0"/>
              <a:t>Zentrale</a:t>
            </a:r>
            <a:r>
              <a:rPr lang="de-DE" dirty="0"/>
              <a:t/>
            </a:r>
            <a:br>
              <a:rPr lang="de-DE" dirty="0"/>
            </a:br>
            <a:r>
              <a:rPr lang="de-DE" dirty="0"/>
              <a:t>Tel. 03018 555 1855</a:t>
            </a:r>
            <a:br>
              <a:rPr lang="de-DE" dirty="0"/>
            </a:br>
            <a:r>
              <a:rPr lang="de-DE" dirty="0"/>
              <a:t>E-Mail: poststelle@ads.bund.de</a:t>
            </a:r>
          </a:p>
          <a:p>
            <a:r>
              <a:rPr lang="de-DE" b="1" dirty="0"/>
              <a:t>www.antidiskriminierungsstelle.de</a:t>
            </a:r>
          </a:p>
        </p:txBody>
      </p:sp>
    </p:spTree>
    <p:extLst>
      <p:ext uri="{BB962C8B-B14F-4D97-AF65-F5344CB8AC3E}">
        <p14:creationId xmlns:p14="http://schemas.microsoft.com/office/powerpoint/2010/main" val="1284024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Discriminiation</a:t>
            </a:r>
            <a:r>
              <a:rPr lang="de-DE" dirty="0" smtClean="0"/>
              <a:t> in </a:t>
            </a:r>
            <a:r>
              <a:rPr lang="de-DE" dirty="0" err="1" smtClean="0"/>
              <a:t>schools</a:t>
            </a:r>
            <a:r>
              <a:rPr lang="de-DE" dirty="0" smtClean="0"/>
              <a:t> </a:t>
            </a:r>
            <a:r>
              <a:rPr lang="de-DE" dirty="0" err="1" smtClean="0"/>
              <a:t>and</a:t>
            </a:r>
            <a:r>
              <a:rPr lang="de-DE" dirty="0" smtClean="0"/>
              <a:t> legal </a:t>
            </a:r>
            <a:r>
              <a:rPr lang="de-DE" dirty="0" err="1" smtClean="0"/>
              <a:t>background</a:t>
            </a:r>
            <a:endParaRPr lang="de-DE" dirty="0"/>
          </a:p>
        </p:txBody>
      </p:sp>
      <p:sp>
        <p:nvSpPr>
          <p:cNvPr id="4" name="Textplatzhalter 3"/>
          <p:cNvSpPr>
            <a:spLocks noGrp="1"/>
          </p:cNvSpPr>
          <p:nvPr>
            <p:ph type="body" idx="1"/>
          </p:nvPr>
        </p:nvSpPr>
        <p:spPr/>
        <p:txBody>
          <a:bodyPr/>
          <a:lstStyle/>
          <a:p>
            <a:endParaRPr lang="de-DE"/>
          </a:p>
        </p:txBody>
      </p:sp>
    </p:spTree>
    <p:extLst>
      <p:ext uri="{BB962C8B-B14F-4D97-AF65-F5344CB8AC3E}">
        <p14:creationId xmlns:p14="http://schemas.microsoft.com/office/powerpoint/2010/main" val="1221876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04056"/>
          </a:xfrm>
        </p:spPr>
        <p:txBody>
          <a:bodyPr/>
          <a:lstStyle/>
          <a:p>
            <a:r>
              <a:rPr lang="en-GB" dirty="0" smtClean="0"/>
              <a:t>Discrimination in schools and legal background</a:t>
            </a:r>
            <a:endParaRPr lang="en-GB" dirty="0"/>
          </a:p>
        </p:txBody>
      </p:sp>
      <p:sp>
        <p:nvSpPr>
          <p:cNvPr id="3" name="Inhaltsplatzhalter 2"/>
          <p:cNvSpPr>
            <a:spLocks noGrp="1"/>
          </p:cNvSpPr>
          <p:nvPr>
            <p:ph idx="1"/>
          </p:nvPr>
        </p:nvSpPr>
        <p:spPr>
          <a:xfrm>
            <a:off x="467544" y="1052736"/>
            <a:ext cx="8208144" cy="4824536"/>
          </a:xfrm>
        </p:spPr>
        <p:txBody>
          <a:bodyPr/>
          <a:lstStyle/>
          <a:p>
            <a:pPr lvl="2"/>
            <a:r>
              <a:rPr lang="en-GB" b="1" dirty="0" smtClean="0"/>
              <a:t>Extent of discrimination in the field of education:</a:t>
            </a:r>
          </a:p>
          <a:p>
            <a:pPr lvl="4"/>
            <a:r>
              <a:rPr lang="en-GB" sz="1800" dirty="0" smtClean="0"/>
              <a:t>23,7% of all people in Germany have experienced discrimination in the field of education in the last 24 months (representative survey, people age 14 and above) (Survey of FADA 2015);</a:t>
            </a:r>
          </a:p>
          <a:p>
            <a:pPr lvl="4"/>
            <a:r>
              <a:rPr lang="en-GB" sz="1800" dirty="0" smtClean="0"/>
              <a:t>Integration barometer 2012: 23,7% of all people with migration backgrounds have experienced discrimination in schools;</a:t>
            </a:r>
          </a:p>
          <a:p>
            <a:pPr lvl="4"/>
            <a:r>
              <a:rPr lang="en-GB" sz="1800" dirty="0" smtClean="0"/>
              <a:t>FADA survey 2013: 6% of people with a disability have experienced discrimination in schools,</a:t>
            </a:r>
          </a:p>
          <a:p>
            <a:pPr lvl="4"/>
            <a:r>
              <a:rPr lang="en-GB" sz="1800" dirty="0" smtClean="0"/>
              <a:t>FRA survey 2013: 68% of LGBT-people have experienced negative comments in school,</a:t>
            </a:r>
          </a:p>
          <a:p>
            <a:pPr lvl="4"/>
            <a:r>
              <a:rPr lang="en-GB" sz="1800" dirty="0" smtClean="0"/>
              <a:t>Categories linked to discrimination in schools: Socioeconomic background (low income of parents and/or low educational background of parents), religion, ethnicity/’race’, disability, gender/gender identity (Data FADA 2016).</a:t>
            </a:r>
            <a:endParaRPr lang="de-DE" sz="2000" dirty="0">
              <a:latin typeface="BundesSans Regular"/>
            </a:endParaRPr>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4</a:t>
            </a:fld>
            <a:endParaRPr lang="de-DE" dirty="0"/>
          </a:p>
        </p:txBody>
      </p:sp>
    </p:spTree>
    <p:extLst>
      <p:ext uri="{BB962C8B-B14F-4D97-AF65-F5344CB8AC3E}">
        <p14:creationId xmlns:p14="http://schemas.microsoft.com/office/powerpoint/2010/main" val="3503659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576064"/>
          </a:xfrm>
        </p:spPr>
        <p:txBody>
          <a:bodyPr/>
          <a:lstStyle/>
          <a:p>
            <a:r>
              <a:rPr lang="en-GB" dirty="0" smtClean="0"/>
              <a:t>Discrimination in schools and legal background</a:t>
            </a:r>
            <a:endParaRPr lang="en-GB" dirty="0"/>
          </a:p>
        </p:txBody>
      </p:sp>
      <p:sp>
        <p:nvSpPr>
          <p:cNvPr id="3" name="Inhaltsplatzhalter 2"/>
          <p:cNvSpPr>
            <a:spLocks noGrp="1"/>
          </p:cNvSpPr>
          <p:nvPr>
            <p:ph idx="1"/>
          </p:nvPr>
        </p:nvSpPr>
        <p:spPr>
          <a:xfrm>
            <a:off x="467545" y="1124744"/>
            <a:ext cx="8208144" cy="4680520"/>
          </a:xfrm>
        </p:spPr>
        <p:txBody>
          <a:bodyPr/>
          <a:lstStyle/>
          <a:p>
            <a:pPr lvl="2"/>
            <a:r>
              <a:rPr lang="en-GB" b="1" dirty="0" smtClean="0"/>
              <a:t>Examples of discrimination in schools:</a:t>
            </a:r>
          </a:p>
          <a:p>
            <a:pPr lvl="4"/>
            <a:r>
              <a:rPr lang="en-GB" sz="1800" dirty="0" smtClean="0">
                <a:solidFill>
                  <a:srgbClr val="C00000"/>
                </a:solidFill>
              </a:rPr>
              <a:t>People concerned:</a:t>
            </a:r>
            <a:r>
              <a:rPr lang="en-GB" sz="1800" dirty="0" smtClean="0"/>
              <a:t> teachers, student teachers, pupils, other school staff</a:t>
            </a:r>
          </a:p>
          <a:p>
            <a:pPr lvl="4"/>
            <a:r>
              <a:rPr lang="en-GB" sz="1800" dirty="0" smtClean="0">
                <a:solidFill>
                  <a:srgbClr val="C00000"/>
                </a:solidFill>
              </a:rPr>
              <a:t>People/structures responsible: </a:t>
            </a:r>
            <a:r>
              <a:rPr lang="en-GB" sz="1800" dirty="0" smtClean="0"/>
              <a:t>teachers, schoolmates, other parents, text books, internal rules of the school, daily routines;</a:t>
            </a:r>
          </a:p>
          <a:p>
            <a:pPr lvl="4"/>
            <a:r>
              <a:rPr lang="en-GB" sz="1800" dirty="0" smtClean="0">
                <a:solidFill>
                  <a:srgbClr val="C00000"/>
                </a:solidFill>
              </a:rPr>
              <a:t>Direct </a:t>
            </a:r>
            <a:r>
              <a:rPr lang="en-GB" sz="1800" dirty="0" smtClean="0"/>
              <a:t>and </a:t>
            </a:r>
            <a:r>
              <a:rPr lang="en-GB" sz="1800" dirty="0" smtClean="0">
                <a:solidFill>
                  <a:srgbClr val="C00000"/>
                </a:solidFill>
              </a:rPr>
              <a:t>indirect discrimination </a:t>
            </a:r>
            <a:r>
              <a:rPr lang="en-GB" sz="1800" dirty="0" smtClean="0"/>
              <a:t>as well as </a:t>
            </a:r>
            <a:r>
              <a:rPr lang="en-GB" sz="1800" dirty="0" smtClean="0">
                <a:solidFill>
                  <a:srgbClr val="C00000"/>
                </a:solidFill>
              </a:rPr>
              <a:t>sexual harassment</a:t>
            </a:r>
          </a:p>
          <a:p>
            <a:pPr lvl="4"/>
            <a:r>
              <a:rPr lang="en-GB" sz="1800" dirty="0" smtClean="0">
                <a:solidFill>
                  <a:srgbClr val="C00000"/>
                </a:solidFill>
              </a:rPr>
              <a:t>Gender specific:</a:t>
            </a:r>
          </a:p>
          <a:p>
            <a:pPr lvl="5"/>
            <a:r>
              <a:rPr lang="en-GB" sz="1800" dirty="0" smtClean="0"/>
              <a:t>Intersectional discrimination (Muslim girls, boys with “low level social background”)</a:t>
            </a:r>
          </a:p>
          <a:p>
            <a:pPr lvl="5"/>
            <a:r>
              <a:rPr lang="en-GB" sz="1800" dirty="0" smtClean="0"/>
              <a:t>Gender stereotypes (typical characteristic, achievements, career aspirations)</a:t>
            </a:r>
          </a:p>
          <a:p>
            <a:pPr lvl="5"/>
            <a:r>
              <a:rPr lang="en-GB" sz="1800" dirty="0" smtClean="0"/>
              <a:t>Lack of gender sensitive textbooks</a:t>
            </a:r>
          </a:p>
          <a:p>
            <a:pPr lvl="5"/>
            <a:r>
              <a:rPr lang="en-GB" sz="1800" dirty="0" smtClean="0"/>
              <a:t>Sexual harassment</a:t>
            </a:r>
          </a:p>
          <a:p>
            <a:pPr lvl="5"/>
            <a:r>
              <a:rPr lang="en-GB" sz="1800" dirty="0" smtClean="0"/>
              <a:t>Discrimination against trans* and intersexual pupils (non-acceptance of name change, bullying, lack of support)</a:t>
            </a:r>
          </a:p>
          <a:p>
            <a:pPr marL="12700" lvl="4" indent="0">
              <a:buNone/>
            </a:pPr>
            <a:endParaRPr lang="en-GB"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5</a:t>
            </a:fld>
            <a:endParaRPr lang="de-DE" dirty="0"/>
          </a:p>
        </p:txBody>
      </p:sp>
    </p:spTree>
    <p:extLst>
      <p:ext uri="{BB962C8B-B14F-4D97-AF65-F5344CB8AC3E}">
        <p14:creationId xmlns:p14="http://schemas.microsoft.com/office/powerpoint/2010/main" val="2615113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2" y="404664"/>
            <a:ext cx="8207376" cy="648072"/>
          </a:xfrm>
        </p:spPr>
        <p:txBody>
          <a:bodyPr/>
          <a:lstStyle/>
          <a:p>
            <a:r>
              <a:rPr lang="en-GB" dirty="0" smtClean="0"/>
              <a:t>Discrimination in schools and legal background</a:t>
            </a:r>
            <a:endParaRPr lang="en-GB" dirty="0"/>
          </a:p>
        </p:txBody>
      </p:sp>
      <p:sp>
        <p:nvSpPr>
          <p:cNvPr id="3" name="Inhaltsplatzhalter 2"/>
          <p:cNvSpPr>
            <a:spLocks noGrp="1"/>
          </p:cNvSpPr>
          <p:nvPr>
            <p:ph idx="1"/>
          </p:nvPr>
        </p:nvSpPr>
        <p:spPr>
          <a:xfrm>
            <a:off x="467544" y="908720"/>
            <a:ext cx="8208911" cy="5040560"/>
          </a:xfrm>
        </p:spPr>
        <p:txBody>
          <a:bodyPr/>
          <a:lstStyle/>
          <a:p>
            <a:pPr lvl="2"/>
            <a:r>
              <a:rPr lang="en-GB" b="1" dirty="0" smtClean="0"/>
              <a:t>Protection against discrimination in schools in Germany</a:t>
            </a:r>
          </a:p>
          <a:p>
            <a:pPr lvl="4"/>
            <a:r>
              <a:rPr lang="en-GB" sz="1800" dirty="0" smtClean="0">
                <a:solidFill>
                  <a:srgbClr val="C00000"/>
                </a:solidFill>
              </a:rPr>
              <a:t>International conventions </a:t>
            </a:r>
            <a:r>
              <a:rPr lang="en-GB" sz="1800" dirty="0" smtClean="0"/>
              <a:t>(e.g. UN declaration of human rights, UN declaration right of a child, UN declaration on rights of persons with disabilities)</a:t>
            </a:r>
          </a:p>
          <a:p>
            <a:pPr lvl="4"/>
            <a:r>
              <a:rPr lang="en-GB" sz="1800" dirty="0" smtClean="0">
                <a:solidFill>
                  <a:srgbClr val="C00000"/>
                </a:solidFill>
              </a:rPr>
              <a:t>German Basic Law</a:t>
            </a:r>
            <a:r>
              <a:rPr lang="en-GB" sz="1800" dirty="0" smtClean="0"/>
              <a:t>, Article 3 </a:t>
            </a:r>
            <a:r>
              <a:rPr lang="en-GB" sz="1800" dirty="0" smtClean="0">
                <a:sym typeface="Wingdings" panose="05000000000000000000" pitchFamily="2" charset="2"/>
              </a:rPr>
              <a:t> Equality before the law</a:t>
            </a:r>
            <a:endParaRPr lang="en-GB" sz="1800" dirty="0" smtClean="0"/>
          </a:p>
          <a:p>
            <a:pPr lvl="4"/>
            <a:r>
              <a:rPr lang="en-GB" sz="1800" dirty="0" smtClean="0">
                <a:solidFill>
                  <a:srgbClr val="C00000"/>
                </a:solidFill>
              </a:rPr>
              <a:t>General Equal Treatment Act</a:t>
            </a:r>
          </a:p>
          <a:p>
            <a:pPr lvl="5"/>
            <a:r>
              <a:rPr lang="en-GB" sz="1800" dirty="0" smtClean="0"/>
              <a:t>Protection only for teachers and other staff of schools </a:t>
            </a:r>
            <a:r>
              <a:rPr lang="en-GB" sz="1800" dirty="0" smtClean="0">
                <a:sym typeface="Wingdings" panose="05000000000000000000" pitchFamily="2" charset="2"/>
              </a:rPr>
              <a:t> however: knowledge of teachers/school staff on protection against discrimination essentially non-existent, lack of complaints structure according to Art. 13 AGG  </a:t>
            </a:r>
            <a:endParaRPr lang="en-GB" sz="1800" dirty="0" smtClean="0"/>
          </a:p>
          <a:p>
            <a:pPr lvl="5"/>
            <a:r>
              <a:rPr lang="en-GB" sz="1800" dirty="0" smtClean="0"/>
              <a:t>Protection of pupils only in private schools</a:t>
            </a:r>
            <a:endParaRPr lang="en-GB" sz="1800" dirty="0"/>
          </a:p>
          <a:p>
            <a:pPr lvl="4"/>
            <a:r>
              <a:rPr lang="en-GB" sz="1800" dirty="0" smtClean="0"/>
              <a:t>No anti-discrimination legislation on level of individual German states;</a:t>
            </a:r>
          </a:p>
          <a:p>
            <a:pPr lvl="4"/>
            <a:r>
              <a:rPr lang="en-GB" sz="1800" dirty="0" smtClean="0">
                <a:solidFill>
                  <a:srgbClr val="C00000"/>
                </a:solidFill>
              </a:rPr>
              <a:t>School laws </a:t>
            </a:r>
            <a:r>
              <a:rPr lang="en-GB" sz="1800" dirty="0" smtClean="0"/>
              <a:t>on individual German state level:</a:t>
            </a:r>
          </a:p>
          <a:p>
            <a:pPr lvl="5"/>
            <a:r>
              <a:rPr lang="en-GB" sz="1800" dirty="0"/>
              <a:t>Not always explicit prohibition </a:t>
            </a:r>
            <a:r>
              <a:rPr lang="en-GB" sz="1800" dirty="0" smtClean="0"/>
              <a:t>of discrimination</a:t>
            </a:r>
            <a:endParaRPr lang="en-GB" sz="1800" dirty="0"/>
          </a:p>
          <a:p>
            <a:pPr lvl="5"/>
            <a:r>
              <a:rPr lang="en-GB" sz="1800" dirty="0" smtClean="0"/>
              <a:t>No regulation of complaints procedures and complaints structures</a:t>
            </a:r>
          </a:p>
          <a:p>
            <a:pPr lvl="5"/>
            <a:r>
              <a:rPr lang="en-GB" sz="1800" dirty="0" smtClean="0"/>
              <a:t>Often only informal complaint or reactive measures</a:t>
            </a:r>
          </a:p>
          <a:p>
            <a:pPr lvl="5"/>
            <a:endParaRPr lang="en-GB" sz="1800"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6</a:t>
            </a:fld>
            <a:endParaRPr lang="de-DE" dirty="0"/>
          </a:p>
        </p:txBody>
      </p:sp>
    </p:spTree>
    <p:extLst>
      <p:ext uri="{BB962C8B-B14F-4D97-AF65-F5344CB8AC3E}">
        <p14:creationId xmlns:p14="http://schemas.microsoft.com/office/powerpoint/2010/main" val="2613892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Discrimination in schools and legal background</a:t>
            </a:r>
            <a:endParaRPr lang="en-GB" dirty="0"/>
          </a:p>
        </p:txBody>
      </p:sp>
      <p:sp>
        <p:nvSpPr>
          <p:cNvPr id="3" name="Inhaltsplatzhalter 2"/>
          <p:cNvSpPr>
            <a:spLocks noGrp="1"/>
          </p:cNvSpPr>
          <p:nvPr>
            <p:ph idx="1"/>
          </p:nvPr>
        </p:nvSpPr>
        <p:spPr>
          <a:xfrm>
            <a:off x="467545" y="1268760"/>
            <a:ext cx="8208144" cy="4536504"/>
          </a:xfrm>
        </p:spPr>
        <p:txBody>
          <a:bodyPr/>
          <a:lstStyle/>
          <a:p>
            <a:pPr lvl="2"/>
            <a:r>
              <a:rPr lang="en-GB" dirty="0" smtClean="0"/>
              <a:t>Problems when bringing claims forward:</a:t>
            </a:r>
          </a:p>
          <a:p>
            <a:pPr lvl="4"/>
            <a:r>
              <a:rPr lang="en-GB" sz="1800" dirty="0" smtClean="0"/>
              <a:t>Topic might be a taboo at the school;</a:t>
            </a:r>
          </a:p>
          <a:p>
            <a:pPr lvl="4"/>
            <a:r>
              <a:rPr lang="en-GB" sz="1800" dirty="0" smtClean="0"/>
              <a:t>Lack of protection against victimisation;</a:t>
            </a:r>
          </a:p>
          <a:p>
            <a:pPr lvl="4"/>
            <a:r>
              <a:rPr lang="en-GB" sz="1800" dirty="0" smtClean="0"/>
              <a:t>Lack of information on discrimination and sexual harassment; </a:t>
            </a:r>
          </a:p>
          <a:p>
            <a:pPr lvl="4"/>
            <a:r>
              <a:rPr lang="en-GB" sz="1800" dirty="0" smtClean="0"/>
              <a:t>Lack of persons to  approach in case of discrimination;</a:t>
            </a:r>
          </a:p>
          <a:p>
            <a:pPr lvl="4"/>
            <a:r>
              <a:rPr lang="en-GB" sz="1800" dirty="0" smtClean="0"/>
              <a:t>High legal barriers to bring complaint forward;</a:t>
            </a:r>
          </a:p>
          <a:p>
            <a:pPr lvl="4"/>
            <a:r>
              <a:rPr lang="en-GB" sz="1800" dirty="0" smtClean="0"/>
              <a:t>No (transparent) complaint structure in the school;</a:t>
            </a:r>
          </a:p>
          <a:p>
            <a:pPr lvl="4"/>
            <a:r>
              <a:rPr lang="en-GB" sz="1800" dirty="0" smtClean="0"/>
              <a:t>No external complaint structure;</a:t>
            </a:r>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7</a:t>
            </a:fld>
            <a:endParaRPr lang="de-DE" dirty="0"/>
          </a:p>
        </p:txBody>
      </p:sp>
    </p:spTree>
    <p:extLst>
      <p:ext uri="{BB962C8B-B14F-4D97-AF65-F5344CB8AC3E}">
        <p14:creationId xmlns:p14="http://schemas.microsoft.com/office/powerpoint/2010/main" val="1884495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Approach </a:t>
            </a:r>
            <a:r>
              <a:rPr lang="de-DE" dirty="0" err="1" smtClean="0"/>
              <a:t>of</a:t>
            </a:r>
            <a:r>
              <a:rPr lang="de-DE" dirty="0" smtClean="0"/>
              <a:t> FADA</a:t>
            </a:r>
            <a:endParaRPr lang="de-DE" dirty="0"/>
          </a:p>
        </p:txBody>
      </p:sp>
      <p:sp>
        <p:nvSpPr>
          <p:cNvPr id="4" name="Textplatzhalter 3"/>
          <p:cNvSpPr>
            <a:spLocks noGrp="1"/>
          </p:cNvSpPr>
          <p:nvPr>
            <p:ph type="body" idx="1"/>
          </p:nvPr>
        </p:nvSpPr>
        <p:spPr/>
        <p:txBody>
          <a:bodyPr/>
          <a:lstStyle/>
          <a:p>
            <a:endParaRPr lang="de-DE"/>
          </a:p>
        </p:txBody>
      </p:sp>
    </p:spTree>
    <p:extLst>
      <p:ext uri="{BB962C8B-B14F-4D97-AF65-F5344CB8AC3E}">
        <p14:creationId xmlns:p14="http://schemas.microsoft.com/office/powerpoint/2010/main" val="1159426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Approach of FADA</a:t>
            </a:r>
            <a:endParaRPr lang="en-GB" dirty="0"/>
          </a:p>
        </p:txBody>
      </p:sp>
      <p:sp>
        <p:nvSpPr>
          <p:cNvPr id="3" name="Inhaltsplatzhalter 2"/>
          <p:cNvSpPr>
            <a:spLocks noGrp="1"/>
          </p:cNvSpPr>
          <p:nvPr>
            <p:ph idx="1"/>
          </p:nvPr>
        </p:nvSpPr>
        <p:spPr>
          <a:xfrm>
            <a:off x="467545" y="1268760"/>
            <a:ext cx="8208144" cy="4536504"/>
          </a:xfrm>
        </p:spPr>
        <p:txBody>
          <a:bodyPr/>
          <a:lstStyle/>
          <a:p>
            <a:pPr lvl="2"/>
            <a:r>
              <a:rPr lang="en-GB" dirty="0" smtClean="0"/>
              <a:t>Demands and recommendations of FADA:</a:t>
            </a:r>
          </a:p>
          <a:p>
            <a:pPr lvl="4"/>
            <a:r>
              <a:rPr lang="en-GB" sz="1800" dirty="0" smtClean="0"/>
              <a:t>School laws should incorporate clearly formulated discrimination bans</a:t>
            </a:r>
          </a:p>
          <a:p>
            <a:pPr lvl="4"/>
            <a:r>
              <a:rPr lang="en-GB" sz="1800" dirty="0" smtClean="0"/>
              <a:t>School laws should be amended to grant pupils and their parents rights to information and counselling as well as separate and effective right of complaint</a:t>
            </a:r>
          </a:p>
          <a:p>
            <a:pPr lvl="4"/>
            <a:r>
              <a:rPr lang="en-GB" sz="1800" dirty="0" smtClean="0"/>
              <a:t>Transparent and independent complaint structures should be set up outside the school</a:t>
            </a:r>
          </a:p>
          <a:p>
            <a:pPr lvl="4"/>
            <a:r>
              <a:rPr lang="en-GB" sz="1800" dirty="0" smtClean="0"/>
              <a:t>Complaint management structures should be set up inside the school</a:t>
            </a:r>
          </a:p>
          <a:p>
            <a:pPr lvl="4"/>
            <a:r>
              <a:rPr lang="en-GB" sz="1800" dirty="0" smtClean="0"/>
              <a:t> Mandatory development of anti-discrimination concepts by individual schools</a:t>
            </a:r>
          </a:p>
          <a:p>
            <a:pPr lvl="4"/>
            <a:r>
              <a:rPr lang="en-GB" sz="1800" dirty="0" smtClean="0"/>
              <a:t>Schools should focus on the issue of discrimination and sexual harassment (for example anti-bias training, projects, further education)</a:t>
            </a:r>
          </a:p>
          <a:p>
            <a:pPr lvl="4"/>
            <a:endParaRPr lang="en-GB" sz="1800" dirty="0"/>
          </a:p>
          <a:p>
            <a:pPr lvl="4"/>
            <a:endParaRPr lang="en-GB" sz="1800" dirty="0" smtClean="0"/>
          </a:p>
          <a:p>
            <a:pPr lvl="4"/>
            <a:r>
              <a:rPr lang="en-GB" sz="1800" dirty="0" smtClean="0"/>
              <a:t>)</a:t>
            </a:r>
          </a:p>
          <a:p>
            <a:endParaRPr lang="de-DE" sz="1600" dirty="0"/>
          </a:p>
          <a:p>
            <a:endParaRPr lang="de-DE" sz="1600"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a:t>Seite </a:t>
            </a:r>
            <a:fld id="{8F49AD41-6F2E-493B-AB70-915CD445E1C4}" type="slidenum">
              <a:rPr lang="de-DE" smtClean="0"/>
              <a:pPr/>
              <a:t>9</a:t>
            </a:fld>
            <a:endParaRPr lang="de-DE" dirty="0"/>
          </a:p>
        </p:txBody>
      </p:sp>
    </p:spTree>
    <p:extLst>
      <p:ext uri="{BB962C8B-B14F-4D97-AF65-F5344CB8AC3E}">
        <p14:creationId xmlns:p14="http://schemas.microsoft.com/office/powerpoint/2010/main" val="4147606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ADS_PowerPoint">
  <a:themeElements>
    <a:clrScheme name="ADS - Colors">
      <a:dk1>
        <a:sysClr val="windowText" lastClr="000000"/>
      </a:dk1>
      <a:lt1>
        <a:sysClr val="window" lastClr="FFFFFF"/>
      </a:lt1>
      <a:dk2>
        <a:srgbClr val="E0334C"/>
      </a:dk2>
      <a:lt2>
        <a:srgbClr val="E7E6E6"/>
      </a:lt2>
      <a:accent1>
        <a:srgbClr val="EC6602"/>
      </a:accent1>
      <a:accent2>
        <a:srgbClr val="63B1C9"/>
      </a:accent2>
      <a:accent3>
        <a:srgbClr val="E0334C"/>
      </a:accent3>
      <a:accent4>
        <a:srgbClr val="F0AC32"/>
      </a:accent4>
      <a:accent5>
        <a:srgbClr val="4D80AE"/>
      </a:accent5>
      <a:accent6>
        <a:srgbClr val="823E28"/>
      </a:accent6>
      <a:hlink>
        <a:srgbClr val="0563C1"/>
      </a:hlink>
      <a:folHlink>
        <a:srgbClr val="954F72"/>
      </a:folHlink>
    </a:clrScheme>
    <a:fontScheme name="ADSdB - Fonts">
      <a:majorFont>
        <a:latin typeface="BundesSerif Office"/>
        <a:ea typeface=""/>
        <a:cs typeface=""/>
      </a:majorFont>
      <a:minorFont>
        <a:latin typeface="BundesSans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DS_PowerPoint_001-000-001.potx" id="{DB3A24CE-93D7-4A53-B337-A73E3A27038A}" vid="{38FCCACD-9470-4BEC-A7D4-E1DCC72CF7A0}"/>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ADS_PowerPoint</Template>
  <TotalTime>0</TotalTime>
  <Words>1963</Words>
  <Application>Microsoft Office PowerPoint</Application>
  <PresentationFormat>Bildschirmpräsentation (4:3)</PresentationFormat>
  <Paragraphs>268</Paragraphs>
  <Slides>24</Slides>
  <Notes>23</Notes>
  <HiddenSlides>0</HiddenSlides>
  <MMClips>0</MMClips>
  <ScaleCrop>false</ScaleCrop>
  <HeadingPairs>
    <vt:vector size="4" baseType="variant">
      <vt:variant>
        <vt:lpstr>Design</vt:lpstr>
      </vt:variant>
      <vt:variant>
        <vt:i4>1</vt:i4>
      </vt:variant>
      <vt:variant>
        <vt:lpstr>Folientitel</vt:lpstr>
      </vt:variant>
      <vt:variant>
        <vt:i4>24</vt:i4>
      </vt:variant>
    </vt:vector>
  </HeadingPairs>
  <TitlesOfParts>
    <vt:vector size="25" baseType="lpstr">
      <vt:lpstr>ADS_PowerPoint</vt:lpstr>
      <vt:lpstr>How to assist the set up complaint structures in educational settings?</vt:lpstr>
      <vt:lpstr>Agenda</vt:lpstr>
      <vt:lpstr>Discriminiation in schools and legal background</vt:lpstr>
      <vt:lpstr>Discrimination in schools and legal background</vt:lpstr>
      <vt:lpstr>Discrimination in schools and legal background</vt:lpstr>
      <vt:lpstr>Discrimination in schools and legal background</vt:lpstr>
      <vt:lpstr>Discrimination in schools and legal background</vt:lpstr>
      <vt:lpstr>Approach of FADA</vt:lpstr>
      <vt:lpstr>Approach of FADA</vt:lpstr>
      <vt:lpstr>Approach of FADA</vt:lpstr>
      <vt:lpstr>Approach of FADA</vt:lpstr>
      <vt:lpstr>Approach of FADA</vt:lpstr>
      <vt:lpstr>Internal and external complaint structures</vt:lpstr>
      <vt:lpstr>Internal complaints management</vt:lpstr>
      <vt:lpstr>Internal complaints management</vt:lpstr>
      <vt:lpstr>External complaint structures I</vt:lpstr>
      <vt:lpstr>External complaint structures II</vt:lpstr>
      <vt:lpstr>External complaint structures III</vt:lpstr>
      <vt:lpstr>External complaint structures IV</vt:lpstr>
      <vt:lpstr>External complaint structures V</vt:lpstr>
      <vt:lpstr>Questions - Discussion</vt:lpstr>
      <vt:lpstr>Introduction</vt:lpstr>
      <vt:lpstr>Questions - Discussion</vt:lpstr>
      <vt:lpstr>Vielen Dank für Ihre Aufmerksamkeit!</vt:lpstr>
    </vt:vector>
  </TitlesOfParts>
  <Company>BMFSFJ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Präsentationstitel,  Bundes Serif Offce Regular, 33pt,  max. dreizeilig</dc:title>
  <dc:creator>Stocker, Rainer</dc:creator>
  <cp:keywords>Vorlage Template</cp:keywords>
  <dc:description>PowerPoint-Vorlage</dc:description>
  <cp:lastModifiedBy>Schlenzka, Nathalie</cp:lastModifiedBy>
  <cp:revision>153</cp:revision>
  <cp:lastPrinted>2016-04-21T11:05:16Z</cp:lastPrinted>
  <dcterms:created xsi:type="dcterms:W3CDTF">2016-04-18T06:10:44Z</dcterms:created>
  <dcterms:modified xsi:type="dcterms:W3CDTF">2016-05-18T21:26:34Z</dcterms:modified>
  <cp:category>Vorlage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Build">
    <vt:lpwstr>001-000-001</vt:lpwstr>
  </property>
  <property fmtid="{D5CDD505-2E9C-101B-9397-08002B2CF9AE}" pid="4" name="Erstellt von">
    <vt:lpwstr>office network</vt:lpwstr>
  </property>
  <property fmtid="{D5CDD505-2E9C-101B-9397-08002B2CF9AE}" pid="5" name="Erstellt am">
    <vt:lpwstr>08.04.2016</vt:lpwstr>
  </property>
  <property fmtid="{D5CDD505-2E9C-101B-9397-08002B2CF9AE}" pid="6" name="Autor">
    <vt:lpwstr>clemens morfeld</vt:lpwstr>
  </property>
  <property fmtid="{D5CDD505-2E9C-101B-9397-08002B2CF9AE}" pid="7" name="Stand">
    <vt:lpwstr>08.04.2016</vt:lpwstr>
  </property>
</Properties>
</file>