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1" r:id="rId2"/>
    <p:sldId id="258" r:id="rId3"/>
    <p:sldId id="291" r:id="rId4"/>
    <p:sldId id="269" r:id="rId5"/>
    <p:sldId id="271" r:id="rId6"/>
    <p:sldId id="290" r:id="rId7"/>
    <p:sldId id="259" r:id="rId8"/>
    <p:sldId id="268" r:id="rId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a.linkova"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81" autoAdjust="0"/>
  </p:normalViewPr>
  <p:slideViewPr>
    <p:cSldViewPr>
      <p:cViewPr varScale="1">
        <p:scale>
          <a:sx n="77" d="100"/>
          <a:sy n="77" d="100"/>
        </p:scale>
        <p:origin x="-1618"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CB8EE-42A4-4F55-9865-AF6589EB8C01}" type="datetimeFigureOut">
              <a:rPr lang="cs-CZ" smtClean="0"/>
              <a:t>19.5.2016</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7F6ACE-FAEF-4BDA-919F-8D413D3DB002}" type="slidenum">
              <a:rPr lang="cs-CZ" smtClean="0"/>
              <a:t>‹#›</a:t>
            </a:fld>
            <a:endParaRPr lang="cs-CZ"/>
          </a:p>
        </p:txBody>
      </p:sp>
    </p:spTree>
    <p:extLst>
      <p:ext uri="{BB962C8B-B14F-4D97-AF65-F5344CB8AC3E}">
        <p14:creationId xmlns:p14="http://schemas.microsoft.com/office/powerpoint/2010/main" val="354049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07F6ACE-FAEF-4BDA-919F-8D413D3DB002}" type="slidenum">
              <a:rPr lang="cs-CZ" smtClean="0"/>
              <a:t>1</a:t>
            </a:fld>
            <a:endParaRPr lang="cs-CZ"/>
          </a:p>
        </p:txBody>
      </p:sp>
    </p:spTree>
    <p:extLst>
      <p:ext uri="{BB962C8B-B14F-4D97-AF65-F5344CB8AC3E}">
        <p14:creationId xmlns:p14="http://schemas.microsoft.com/office/powerpoint/2010/main" val="1861194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datum 3"/>
          <p:cNvSpPr>
            <a:spLocks noGrp="1"/>
          </p:cNvSpPr>
          <p:nvPr>
            <p:ph type="dt" idx="10"/>
          </p:nvPr>
        </p:nvSpPr>
        <p:spPr/>
        <p:txBody>
          <a:bodyPr/>
          <a:lstStyle/>
          <a:p>
            <a:pPr>
              <a:defRPr/>
            </a:pPr>
            <a:fld id="{4E4467DF-D430-4DAF-A2B1-867C8411104C}" type="datetime1">
              <a:rPr lang="cs-CZ" smtClean="0"/>
              <a:t>19.5.2016</a:t>
            </a:fld>
            <a:endParaRPr lang="cs-CZ"/>
          </a:p>
        </p:txBody>
      </p:sp>
      <p:sp>
        <p:nvSpPr>
          <p:cNvPr id="5" name="Zástupný symbol pro číslo snímku 4"/>
          <p:cNvSpPr>
            <a:spLocks noGrp="1"/>
          </p:cNvSpPr>
          <p:nvPr>
            <p:ph type="sldNum" sz="quarter" idx="11"/>
          </p:nvPr>
        </p:nvSpPr>
        <p:spPr/>
        <p:txBody>
          <a:bodyPr/>
          <a:lstStyle/>
          <a:p>
            <a:pPr>
              <a:defRPr/>
            </a:pPr>
            <a:fld id="{1949FA62-12CB-4321-AF71-BA98B6AE6DBA}" type="slidenum">
              <a:rPr lang="cs-CZ" smtClean="0"/>
              <a:pPr>
                <a:defRPr/>
              </a:pPr>
              <a:t>3</a:t>
            </a:fld>
            <a:endParaRPr lang="cs-CZ"/>
          </a:p>
        </p:txBody>
      </p:sp>
    </p:spTree>
    <p:extLst>
      <p:ext uri="{BB962C8B-B14F-4D97-AF65-F5344CB8AC3E}">
        <p14:creationId xmlns:p14="http://schemas.microsoft.com/office/powerpoint/2010/main" val="13584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07F6ACE-FAEF-4BDA-919F-8D413D3DB002}" type="slidenum">
              <a:rPr lang="cs-CZ" smtClean="0"/>
              <a:t>4</a:t>
            </a:fld>
            <a:endParaRPr lang="cs-CZ"/>
          </a:p>
        </p:txBody>
      </p:sp>
    </p:spTree>
    <p:extLst>
      <p:ext uri="{BB962C8B-B14F-4D97-AF65-F5344CB8AC3E}">
        <p14:creationId xmlns:p14="http://schemas.microsoft.com/office/powerpoint/2010/main" val="3784074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07F6ACE-FAEF-4BDA-919F-8D413D3DB002}" type="slidenum">
              <a:rPr lang="cs-CZ" smtClean="0"/>
              <a:t>8</a:t>
            </a:fld>
            <a:endParaRPr lang="cs-CZ"/>
          </a:p>
        </p:txBody>
      </p:sp>
    </p:spTree>
    <p:extLst>
      <p:ext uri="{BB962C8B-B14F-4D97-AF65-F5344CB8AC3E}">
        <p14:creationId xmlns:p14="http://schemas.microsoft.com/office/powerpoint/2010/main" val="396031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33621E6-6C3A-4FD6-9A07-5F4AA4CA2672}"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796242D-9569-44D8-90A5-25D9E2D5185D}"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8E72955-816A-40DA-A128-DDD5A0710E5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C7E7FD7-22CB-4E54-AE9E-5CCBD08E107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C759B08-8848-4284-9C3D-D0186482F1A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63D30B96-99B9-466E-ABE1-CCC2409877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8"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B7E63533-01B2-4641-AE30-065A1DEAE17F}"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4"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B8E0F296-2284-40A5-B546-85AA54547FEE}"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3"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3E9814B5-AFF5-4929-8E31-F45544A3BC77}"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F4207DD-97BC-4B74-B3C5-B8B7DBCC5C4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r>
              <a:rPr lang="en-US" smtClean="0"/>
              <a:t>20. 5. 2016</a:t>
            </a:r>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smtClean="0"/>
              <a:t>Equinet seminar</a:t>
            </a: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BEAD83B-B412-4E68-B5B2-DACC501F624A}"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r>
              <a:rPr lang="en-US" smtClean="0"/>
              <a:t>20. 5. 2016</a:t>
            </a:r>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cs-CZ" smtClean="0"/>
              <a:t>Equinet seminar</a:t>
            </a: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D6D2921-D18E-4818-A6CB-69195B738C6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marcela.linkova@soc.cas.cz"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nkc.cz/" TargetMode="External"/><Relationship Id="rId4" Type="http://schemas.openxmlformats.org/officeDocument/2006/relationships/hyperlink" Target="http://www.zenyaveda.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131840" y="2247007"/>
            <a:ext cx="5326360" cy="1470025"/>
          </a:xfrm>
        </p:spPr>
        <p:txBody>
          <a:bodyPr/>
          <a:lstStyle/>
          <a:p>
            <a:pPr algn="l"/>
            <a:r>
              <a:rPr lang="en-US" sz="2400" b="1" dirty="0" smtClean="0">
                <a:solidFill>
                  <a:srgbClr val="CC0000"/>
                </a:solidFill>
              </a:rPr>
              <a:t>GENDER EQUALITY IN SCIENCE, TECHNOLOGY, ENGINEERING, MATHEMATICS IN THE CZECH REPUBLIC</a:t>
            </a:r>
            <a:endParaRPr lang="en-US" sz="1800" b="1" dirty="0">
              <a:solidFill>
                <a:srgbClr val="CC0000"/>
              </a:solidFill>
            </a:endParaRPr>
          </a:p>
        </p:txBody>
      </p:sp>
      <p:sp>
        <p:nvSpPr>
          <p:cNvPr id="7" name="Rectangle 2"/>
          <p:cNvSpPr txBox="1">
            <a:spLocks noChangeArrowheads="1"/>
          </p:cNvSpPr>
          <p:nvPr/>
        </p:nvSpPr>
        <p:spPr bwMode="auto">
          <a:xfrm>
            <a:off x="3275856" y="4724400"/>
            <a:ext cx="5326807" cy="9368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1600" dirty="0" smtClean="0">
                <a:solidFill>
                  <a:srgbClr val="4D4D4D"/>
                </a:solidFill>
              </a:rPr>
              <a:t>Marcela </a:t>
            </a:r>
            <a:r>
              <a:rPr lang="en-US" sz="1600" dirty="0" err="1" smtClean="0">
                <a:solidFill>
                  <a:srgbClr val="4D4D4D"/>
                </a:solidFill>
              </a:rPr>
              <a:t>Linková</a:t>
            </a:r>
            <a:r>
              <a:rPr lang="en-US" sz="1600" dirty="0" smtClean="0">
                <a:solidFill>
                  <a:srgbClr val="4D4D4D"/>
                </a:solidFill>
              </a:rPr>
              <a:t/>
            </a:r>
            <a:br>
              <a:rPr lang="en-US" sz="1600" dirty="0" smtClean="0">
                <a:solidFill>
                  <a:srgbClr val="4D4D4D"/>
                </a:solidFill>
              </a:rPr>
            </a:br>
            <a:r>
              <a:rPr lang="en-US" sz="1600" dirty="0" smtClean="0">
                <a:solidFill>
                  <a:srgbClr val="4D4D4D"/>
                </a:solidFill>
              </a:rPr>
              <a:t>Institute of Sociology of the Czech Academy of Sciences</a:t>
            </a:r>
          </a:p>
          <a:p>
            <a:pPr algn="l"/>
            <a:r>
              <a:rPr lang="en-US" sz="1600" dirty="0" smtClean="0">
                <a:solidFill>
                  <a:srgbClr val="4D4D4D"/>
                </a:solidFill>
              </a:rPr>
              <a:t>National Contact Centre for Gender and Science</a:t>
            </a:r>
          </a:p>
        </p:txBody>
      </p:sp>
      <p:sp>
        <p:nvSpPr>
          <p:cNvPr id="4" name="Zástupný symbol pro datum 3"/>
          <p:cNvSpPr>
            <a:spLocks noGrp="1"/>
          </p:cNvSpPr>
          <p:nvPr>
            <p:ph type="dt" sz="half" idx="10"/>
          </p:nvPr>
        </p:nvSpPr>
        <p:spPr/>
        <p:txBody>
          <a:bodyPr/>
          <a:lstStyle/>
          <a:p>
            <a:pPr>
              <a:defRPr/>
            </a:pPr>
            <a:r>
              <a:rPr lang="en-US" smtClean="0"/>
              <a:t>20. 5. 2016</a:t>
            </a:r>
            <a:endParaRPr lang="cs-CZ"/>
          </a:p>
        </p:txBody>
      </p:sp>
      <p:sp>
        <p:nvSpPr>
          <p:cNvPr id="9" name="Zástupný symbol pro zápatí 8"/>
          <p:cNvSpPr>
            <a:spLocks noGrp="1"/>
          </p:cNvSpPr>
          <p:nvPr>
            <p:ph type="ftr" sz="quarter" idx="11"/>
          </p:nvPr>
        </p:nvSpPr>
        <p:spPr/>
        <p:txBody>
          <a:bodyPr/>
          <a:lstStyle/>
          <a:p>
            <a:pPr>
              <a:defRPr/>
            </a:pPr>
            <a:r>
              <a:rPr lang="cs-CZ" smtClean="0"/>
              <a:t>Equinet seminar</a:t>
            </a:r>
            <a:endParaRPr lang="cs-CZ"/>
          </a:p>
        </p:txBody>
      </p:sp>
      <p:sp>
        <p:nvSpPr>
          <p:cNvPr id="10" name="Zástupný symbol pro číslo snímku 9"/>
          <p:cNvSpPr>
            <a:spLocks noGrp="1"/>
          </p:cNvSpPr>
          <p:nvPr>
            <p:ph type="sldNum" sz="quarter" idx="12"/>
          </p:nvPr>
        </p:nvSpPr>
        <p:spPr/>
        <p:txBody>
          <a:bodyPr/>
          <a:lstStyle/>
          <a:p>
            <a:pPr>
              <a:defRPr/>
            </a:pPr>
            <a:fld id="{733621E6-6C3A-4FD6-9A07-5F4AA4CA2672}" type="slidenum">
              <a:rPr lang="cs-CZ" smtClean="0"/>
              <a:pPr>
                <a:defRPr/>
              </a:pPr>
              <a:t>1</a:t>
            </a:fld>
            <a:endParaRPr lang="cs-CZ"/>
          </a:p>
        </p:txBody>
      </p:sp>
      <p:pic>
        <p:nvPicPr>
          <p:cNvPr id="8" name="Picture 17" descr="logo SOU ang"/>
          <p:cNvPicPr>
            <a:picLocks noChangeAspect="1" noChangeArrowheads="1"/>
          </p:cNvPicPr>
          <p:nvPr/>
        </p:nvPicPr>
        <p:blipFill>
          <a:blip r:embed="rId3"/>
          <a:srcRect/>
          <a:stretch>
            <a:fillRect/>
          </a:stretch>
        </p:blipFill>
        <p:spPr bwMode="auto">
          <a:xfrm>
            <a:off x="6948488" y="411163"/>
            <a:ext cx="1692275" cy="1073150"/>
          </a:xfrm>
          <a:prstGeom prst="rect">
            <a:avLst/>
          </a:prstGeom>
          <a:noFill/>
          <a:ln w="9525">
            <a:noFill/>
            <a:miter lim="800000"/>
            <a:headEnd/>
            <a:tailEnd/>
          </a:ln>
        </p:spPr>
      </p:pic>
      <p:pic>
        <p:nvPicPr>
          <p:cNvPr id="11" name="Picture 2" descr="NKC gender &amp; scien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99392"/>
            <a:ext cx="2364805" cy="236480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E:\_sluzebni cesty\2016\Ostrava\logo_sroubovice-pozitiv.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786" y="1916832"/>
            <a:ext cx="2592288" cy="4053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058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b="1" dirty="0" smtClean="0">
                <a:solidFill>
                  <a:srgbClr val="CC0000"/>
                </a:solidFill>
              </a:rPr>
              <a:t>BASIC STATISTICS</a:t>
            </a:r>
            <a:endParaRPr lang="en-US" sz="2000" b="1" dirty="0">
              <a:solidFill>
                <a:srgbClr val="CC0000"/>
              </a:solidFill>
            </a:endParaRPr>
          </a:p>
        </p:txBody>
      </p:sp>
      <p:sp>
        <p:nvSpPr>
          <p:cNvPr id="3" name="Zástupný symbol pro obsah 2"/>
          <p:cNvSpPr>
            <a:spLocks noGrp="1"/>
          </p:cNvSpPr>
          <p:nvPr>
            <p:ph idx="1"/>
          </p:nvPr>
        </p:nvSpPr>
        <p:spPr>
          <a:xfrm>
            <a:off x="457200" y="1052736"/>
            <a:ext cx="8435280" cy="5112568"/>
          </a:xfrm>
        </p:spPr>
        <p:txBody>
          <a:bodyPr>
            <a:noAutofit/>
          </a:bodyPr>
          <a:lstStyle/>
          <a:p>
            <a:pPr lvl="0">
              <a:buClr>
                <a:srgbClr val="CC0000"/>
              </a:buClr>
            </a:pPr>
            <a:r>
              <a:rPr lang="en-GB" sz="1800" dirty="0" smtClean="0">
                <a:solidFill>
                  <a:schemeClr val="tx1">
                    <a:lumMod val="85000"/>
                    <a:lumOff val="15000"/>
                  </a:schemeClr>
                </a:solidFill>
              </a:rPr>
              <a:t>The proportion </a:t>
            </a:r>
            <a:r>
              <a:rPr lang="en-GB" sz="1800" dirty="0">
                <a:solidFill>
                  <a:schemeClr val="tx1">
                    <a:lumMod val="85000"/>
                    <a:lumOff val="15000"/>
                  </a:schemeClr>
                </a:solidFill>
              </a:rPr>
              <a:t>of women among researchers has </a:t>
            </a:r>
            <a:r>
              <a:rPr lang="en-GB" sz="1800" dirty="0" smtClean="0">
                <a:solidFill>
                  <a:schemeClr val="tx1">
                    <a:lumMod val="85000"/>
                    <a:lumOff val="15000"/>
                  </a:schemeClr>
                </a:solidFill>
              </a:rPr>
              <a:t>not changed between 2001 and 2014 despite major increases in % of women among students and total number of researchers </a:t>
            </a:r>
          </a:p>
          <a:p>
            <a:pPr lvl="1">
              <a:buClr>
                <a:srgbClr val="CC0000"/>
              </a:buClr>
            </a:pPr>
            <a:r>
              <a:rPr lang="en-GB" sz="1600" dirty="0" smtClean="0">
                <a:solidFill>
                  <a:schemeClr val="tx1">
                    <a:lumMod val="85000"/>
                    <a:lumOff val="15000"/>
                  </a:schemeClr>
                </a:solidFill>
              </a:rPr>
              <a:t>The overall </a:t>
            </a:r>
            <a:r>
              <a:rPr lang="en-GB" sz="1600" dirty="0">
                <a:solidFill>
                  <a:schemeClr val="tx1">
                    <a:lumMod val="85000"/>
                    <a:lumOff val="15000"/>
                  </a:schemeClr>
                </a:solidFill>
              </a:rPr>
              <a:t>number of researchers in the Czech Republic increased between 2001 and 2013 by 76.1%. </a:t>
            </a:r>
          </a:p>
          <a:p>
            <a:pPr lvl="1">
              <a:buClr>
                <a:srgbClr val="CC0000"/>
              </a:buClr>
            </a:pPr>
            <a:r>
              <a:rPr lang="en-GB" sz="1600" dirty="0" smtClean="0">
                <a:solidFill>
                  <a:schemeClr val="tx1">
                    <a:lumMod val="85000"/>
                    <a:lumOff val="15000"/>
                  </a:schemeClr>
                </a:solidFill>
              </a:rPr>
              <a:t>In 2014 </a:t>
            </a:r>
            <a:r>
              <a:rPr lang="en-GB" sz="1600" dirty="0">
                <a:solidFill>
                  <a:schemeClr val="tx1">
                    <a:lumMod val="85000"/>
                    <a:lumOff val="15000"/>
                  </a:schemeClr>
                </a:solidFill>
              </a:rPr>
              <a:t>women made up </a:t>
            </a:r>
            <a:r>
              <a:rPr lang="en-GB" sz="1600" dirty="0" smtClean="0">
                <a:solidFill>
                  <a:schemeClr val="tx1">
                    <a:lumMod val="85000"/>
                    <a:lumOff val="15000"/>
                  </a:schemeClr>
                </a:solidFill>
              </a:rPr>
              <a:t>27.2%,  the lowest since 2001. </a:t>
            </a:r>
            <a:endParaRPr lang="cs-CZ" sz="1600" dirty="0">
              <a:solidFill>
                <a:schemeClr val="tx1">
                  <a:lumMod val="85000"/>
                  <a:lumOff val="15000"/>
                </a:schemeClr>
              </a:solidFill>
            </a:endParaRPr>
          </a:p>
          <a:p>
            <a:pPr lvl="0">
              <a:buClr>
                <a:srgbClr val="CC0000"/>
              </a:buClr>
            </a:pPr>
            <a:r>
              <a:rPr lang="en-US" sz="1800" dirty="0" smtClean="0">
                <a:solidFill>
                  <a:schemeClr val="tx1">
                    <a:lumMod val="85000"/>
                    <a:lumOff val="15000"/>
                  </a:schemeClr>
                </a:solidFill>
              </a:rPr>
              <a:t>Horizontal segregation is slightly increasing: The proportion of women is the lowest in the two areas with the largest R&amp;D expenditures (BES and technical sciences and engineering)</a:t>
            </a:r>
            <a:endParaRPr lang="en-US" sz="1800" dirty="0">
              <a:solidFill>
                <a:schemeClr val="tx1">
                  <a:lumMod val="85000"/>
                  <a:lumOff val="15000"/>
                </a:schemeClr>
              </a:solidFill>
            </a:endParaRPr>
          </a:p>
          <a:p>
            <a:pPr lvl="1">
              <a:buClr>
                <a:srgbClr val="CC0000"/>
              </a:buClr>
            </a:pPr>
            <a:r>
              <a:rPr lang="en-GB" sz="1600" dirty="0" smtClean="0">
                <a:solidFill>
                  <a:schemeClr val="tx1">
                    <a:lumMod val="85000"/>
                    <a:lumOff val="15000"/>
                  </a:schemeClr>
                </a:solidFill>
              </a:rPr>
              <a:t>BES employs 41.2% of researchers,  with 151.2% increase since 2001 but 14.9% were women in 2014, down from 19.4% in 2001</a:t>
            </a:r>
          </a:p>
          <a:p>
            <a:pPr lvl="1">
              <a:buClr>
                <a:srgbClr val="CC0000"/>
              </a:buClr>
            </a:pPr>
            <a:r>
              <a:rPr lang="en-GB" sz="1600" dirty="0" smtClean="0">
                <a:solidFill>
                  <a:schemeClr val="tx1">
                    <a:lumMod val="85000"/>
                    <a:lumOff val="15000"/>
                  </a:schemeClr>
                </a:solidFill>
              </a:rPr>
              <a:t>Technical sciences employs 38.7% researchers, with women making up only 14%; proportion of women among MA students up by 11.1 and among PhD students by 5.2 percentage points since 2001</a:t>
            </a:r>
          </a:p>
          <a:p>
            <a:pPr lvl="1">
              <a:buClr>
                <a:srgbClr val="CC0000"/>
              </a:buClr>
            </a:pPr>
            <a:r>
              <a:rPr lang="en-US" sz="1600" dirty="0" smtClean="0">
                <a:solidFill>
                  <a:schemeClr val="tx1">
                    <a:lumMod val="85000"/>
                    <a:lumOff val="15000"/>
                  </a:schemeClr>
                </a:solidFill>
              </a:rPr>
              <a:t>Natural sciences employs 28.8 researchers, with 96.3% increase since 2001 but 26% were women in 2014, down from 30.2% in 2001, the lowest ever</a:t>
            </a:r>
            <a:endParaRPr lang="en-GB" sz="1600" dirty="0" smtClean="0">
              <a:solidFill>
                <a:schemeClr val="tx1">
                  <a:lumMod val="85000"/>
                  <a:lumOff val="15000"/>
                </a:schemeClr>
              </a:solidFill>
            </a:endParaRPr>
          </a:p>
          <a:p>
            <a:pPr>
              <a:buClr>
                <a:srgbClr val="CC0000"/>
              </a:buClr>
            </a:pPr>
            <a:r>
              <a:rPr lang="en-US" sz="1800" dirty="0" smtClean="0">
                <a:solidFill>
                  <a:schemeClr val="tx1">
                    <a:lumMod val="85000"/>
                    <a:lumOff val="15000"/>
                  </a:schemeClr>
                </a:solidFill>
              </a:rPr>
              <a:t>The proportion of women in leadership and managerial positions is one of the lowest in Europe</a:t>
            </a:r>
          </a:p>
          <a:p>
            <a:pPr marL="0" indent="0" algn="r">
              <a:lnSpc>
                <a:spcPct val="80000"/>
              </a:lnSpc>
              <a:buClr>
                <a:srgbClr val="CC0000"/>
              </a:buClr>
              <a:buNone/>
            </a:pPr>
            <a:r>
              <a:rPr lang="en-US" sz="1200" dirty="0" err="1" smtClean="0">
                <a:solidFill>
                  <a:schemeClr val="tx1">
                    <a:lumMod val="85000"/>
                    <a:lumOff val="15000"/>
                  </a:schemeClr>
                </a:solidFill>
              </a:rPr>
              <a:t>Tenglerová</a:t>
            </a:r>
            <a:r>
              <a:rPr lang="en-US" sz="1200" dirty="0" smtClean="0">
                <a:solidFill>
                  <a:schemeClr val="tx1">
                    <a:lumMod val="85000"/>
                    <a:lumOff val="15000"/>
                  </a:schemeClr>
                </a:solidFill>
              </a:rPr>
              <a:t>, H. 2015. </a:t>
            </a:r>
            <a:r>
              <a:rPr lang="en-US" sz="1200" i="1" dirty="0" err="1" smtClean="0">
                <a:solidFill>
                  <a:schemeClr val="tx1">
                    <a:lumMod val="85000"/>
                    <a:lumOff val="15000"/>
                  </a:schemeClr>
                </a:solidFill>
              </a:rPr>
              <a:t>Monitorovací</a:t>
            </a:r>
            <a:r>
              <a:rPr lang="en-US" sz="1200" i="1" dirty="0" smtClean="0">
                <a:solidFill>
                  <a:schemeClr val="tx1">
                    <a:lumMod val="85000"/>
                    <a:lumOff val="15000"/>
                  </a:schemeClr>
                </a:solidFill>
              </a:rPr>
              <a:t> </a:t>
            </a:r>
            <a:r>
              <a:rPr lang="en-US" sz="1200" i="1" dirty="0" err="1" smtClean="0">
                <a:solidFill>
                  <a:schemeClr val="tx1">
                    <a:lumMod val="85000"/>
                    <a:lumOff val="15000"/>
                  </a:schemeClr>
                </a:solidFill>
              </a:rPr>
              <a:t>zpráva</a:t>
            </a:r>
            <a:r>
              <a:rPr lang="en-US" sz="1200" i="1" dirty="0" smtClean="0">
                <a:solidFill>
                  <a:schemeClr val="tx1">
                    <a:lumMod val="85000"/>
                    <a:lumOff val="15000"/>
                  </a:schemeClr>
                </a:solidFill>
              </a:rPr>
              <a:t> o </a:t>
            </a:r>
            <a:r>
              <a:rPr lang="en-US" sz="1200" i="1" dirty="0" err="1" smtClean="0">
                <a:solidFill>
                  <a:schemeClr val="tx1">
                    <a:lumMod val="85000"/>
                    <a:lumOff val="15000"/>
                  </a:schemeClr>
                </a:solidFill>
              </a:rPr>
              <a:t>postavení</a:t>
            </a:r>
            <a:r>
              <a:rPr lang="en-US" sz="1200" i="1" dirty="0" smtClean="0">
                <a:solidFill>
                  <a:schemeClr val="tx1">
                    <a:lumMod val="85000"/>
                    <a:lumOff val="15000"/>
                  </a:schemeClr>
                </a:solidFill>
              </a:rPr>
              <a:t> </a:t>
            </a:r>
            <a:r>
              <a:rPr lang="en-US" sz="1200" i="1" dirty="0" err="1" smtClean="0">
                <a:solidFill>
                  <a:schemeClr val="tx1">
                    <a:lumMod val="85000"/>
                    <a:lumOff val="15000"/>
                  </a:schemeClr>
                </a:solidFill>
              </a:rPr>
              <a:t>žen</a:t>
            </a:r>
            <a:r>
              <a:rPr lang="en-US" sz="1200" i="1" dirty="0" smtClean="0">
                <a:solidFill>
                  <a:schemeClr val="tx1">
                    <a:lumMod val="85000"/>
                    <a:lumOff val="15000"/>
                  </a:schemeClr>
                </a:solidFill>
              </a:rPr>
              <a:t> v </a:t>
            </a:r>
            <a:r>
              <a:rPr lang="en-US" sz="1200" i="1" dirty="0" err="1" smtClean="0">
                <a:solidFill>
                  <a:schemeClr val="tx1">
                    <a:lumMod val="85000"/>
                    <a:lumOff val="15000"/>
                  </a:schemeClr>
                </a:solidFill>
              </a:rPr>
              <a:t>české</a:t>
            </a:r>
            <a:r>
              <a:rPr lang="en-US" sz="1200" i="1" dirty="0" smtClean="0">
                <a:solidFill>
                  <a:schemeClr val="tx1">
                    <a:lumMod val="85000"/>
                    <a:lumOff val="15000"/>
                  </a:schemeClr>
                </a:solidFill>
              </a:rPr>
              <a:t> </a:t>
            </a:r>
            <a:r>
              <a:rPr lang="en-US" sz="1200" i="1" dirty="0" err="1" smtClean="0">
                <a:solidFill>
                  <a:schemeClr val="tx1">
                    <a:lumMod val="85000"/>
                    <a:lumOff val="15000"/>
                  </a:schemeClr>
                </a:solidFill>
              </a:rPr>
              <a:t>vědě</a:t>
            </a:r>
            <a:r>
              <a:rPr lang="en-US" sz="1200" i="1" dirty="0" smtClean="0">
                <a:solidFill>
                  <a:schemeClr val="tx1">
                    <a:lumMod val="85000"/>
                    <a:lumOff val="15000"/>
                  </a:schemeClr>
                </a:solidFill>
              </a:rPr>
              <a:t> </a:t>
            </a:r>
            <a:r>
              <a:rPr lang="en-US" sz="1200" i="1" dirty="0" err="1" smtClean="0">
                <a:solidFill>
                  <a:schemeClr val="tx1">
                    <a:lumMod val="85000"/>
                    <a:lumOff val="15000"/>
                  </a:schemeClr>
                </a:solidFill>
              </a:rPr>
              <a:t>za</a:t>
            </a:r>
            <a:r>
              <a:rPr lang="en-US" sz="1200" i="1" dirty="0" smtClean="0">
                <a:solidFill>
                  <a:schemeClr val="tx1">
                    <a:lumMod val="85000"/>
                    <a:lumOff val="15000"/>
                  </a:schemeClr>
                </a:solidFill>
              </a:rPr>
              <a:t> </a:t>
            </a:r>
            <a:r>
              <a:rPr lang="en-US" sz="1200" i="1" dirty="0" err="1" smtClean="0">
                <a:solidFill>
                  <a:schemeClr val="tx1">
                    <a:lumMod val="85000"/>
                    <a:lumOff val="15000"/>
                  </a:schemeClr>
                </a:solidFill>
              </a:rPr>
              <a:t>rok</a:t>
            </a:r>
            <a:r>
              <a:rPr lang="en-US" sz="1200" i="1" dirty="0" smtClean="0">
                <a:solidFill>
                  <a:schemeClr val="tx1">
                    <a:lumMod val="85000"/>
                    <a:lumOff val="15000"/>
                  </a:schemeClr>
                </a:solidFill>
              </a:rPr>
              <a:t> 2014</a:t>
            </a:r>
            <a:r>
              <a:rPr lang="en-US" sz="1200" dirty="0" smtClean="0">
                <a:solidFill>
                  <a:schemeClr val="tx1">
                    <a:lumMod val="85000"/>
                    <a:lumOff val="15000"/>
                  </a:schemeClr>
                </a:solidFill>
              </a:rPr>
              <a:t>. Praha: </a:t>
            </a:r>
            <a:r>
              <a:rPr lang="en-US" sz="1200" dirty="0" err="1" smtClean="0">
                <a:solidFill>
                  <a:schemeClr val="tx1">
                    <a:lumMod val="85000"/>
                    <a:lumOff val="15000"/>
                  </a:schemeClr>
                </a:solidFill>
              </a:rPr>
              <a:t>Sociologický</a:t>
            </a:r>
            <a:r>
              <a:rPr lang="en-US" sz="1200" dirty="0" smtClean="0">
                <a:solidFill>
                  <a:schemeClr val="tx1">
                    <a:lumMod val="85000"/>
                    <a:lumOff val="15000"/>
                  </a:schemeClr>
                </a:solidFill>
              </a:rPr>
              <a:t> </a:t>
            </a:r>
            <a:r>
              <a:rPr lang="en-US" sz="1200" dirty="0" err="1" smtClean="0">
                <a:solidFill>
                  <a:schemeClr val="tx1">
                    <a:lumMod val="85000"/>
                    <a:lumOff val="15000"/>
                  </a:schemeClr>
                </a:solidFill>
              </a:rPr>
              <a:t>ústav</a:t>
            </a:r>
            <a:r>
              <a:rPr lang="en-US" sz="1200" dirty="0" smtClean="0">
                <a:solidFill>
                  <a:schemeClr val="tx1">
                    <a:lumMod val="85000"/>
                    <a:lumOff val="15000"/>
                  </a:schemeClr>
                </a:solidFill>
              </a:rPr>
              <a:t> AV ČR, </a:t>
            </a:r>
            <a:r>
              <a:rPr lang="en-US" sz="1200" dirty="0" err="1" smtClean="0">
                <a:solidFill>
                  <a:schemeClr val="tx1">
                    <a:lumMod val="85000"/>
                    <a:lumOff val="15000"/>
                  </a:schemeClr>
                </a:solidFill>
              </a:rPr>
              <a:t>v.v.i</a:t>
            </a:r>
            <a:r>
              <a:rPr lang="en-US" sz="1200" dirty="0" smtClean="0">
                <a:solidFill>
                  <a:schemeClr val="tx1">
                    <a:lumMod val="85000"/>
                    <a:lumOff val="15000"/>
                  </a:schemeClr>
                </a:solidFill>
              </a:rPr>
              <a:t>.</a:t>
            </a:r>
          </a:p>
        </p:txBody>
      </p:sp>
      <p:sp>
        <p:nvSpPr>
          <p:cNvPr id="4" name="Zástupný symbol pro datum 3"/>
          <p:cNvSpPr>
            <a:spLocks noGrp="1"/>
          </p:cNvSpPr>
          <p:nvPr>
            <p:ph type="dt" sz="half" idx="10"/>
          </p:nvPr>
        </p:nvSpPr>
        <p:spPr/>
        <p:txBody>
          <a:bodyPr/>
          <a:lstStyle/>
          <a:p>
            <a:pPr>
              <a:defRPr/>
            </a:pPr>
            <a:r>
              <a:rPr lang="en-US" dirty="0" smtClean="0"/>
              <a:t>20. 5. </a:t>
            </a:r>
            <a:r>
              <a:rPr lang="en-US" b="1" dirty="0" smtClean="0"/>
              <a:t>2016</a:t>
            </a:r>
            <a:endParaRPr lang="cs-CZ" b="1" dirty="0"/>
          </a:p>
        </p:txBody>
      </p:sp>
      <p:sp>
        <p:nvSpPr>
          <p:cNvPr id="5" name="Zástupný symbol pro zápatí 4"/>
          <p:cNvSpPr>
            <a:spLocks noGrp="1"/>
          </p:cNvSpPr>
          <p:nvPr>
            <p:ph type="ftr" sz="quarter" idx="11"/>
          </p:nvPr>
        </p:nvSpPr>
        <p:spPr/>
        <p:txBody>
          <a:bodyPr/>
          <a:lstStyle/>
          <a:p>
            <a:pPr>
              <a:defRPr/>
            </a:pPr>
            <a:r>
              <a:rPr lang="cs-CZ" dirty="0" err="1" smtClean="0"/>
              <a:t>Equinet</a:t>
            </a:r>
            <a:r>
              <a:rPr lang="cs-CZ" dirty="0" smtClean="0"/>
              <a:t> </a:t>
            </a:r>
            <a:r>
              <a:rPr lang="cs-CZ" dirty="0" err="1" smtClean="0"/>
              <a:t>seminar</a:t>
            </a:r>
            <a:endParaRPr lang="cs-CZ" dirty="0"/>
          </a:p>
        </p:txBody>
      </p:sp>
      <p:sp>
        <p:nvSpPr>
          <p:cNvPr id="6" name="Zástupný symbol pro číslo snímku 5"/>
          <p:cNvSpPr>
            <a:spLocks noGrp="1"/>
          </p:cNvSpPr>
          <p:nvPr>
            <p:ph type="sldNum" sz="quarter" idx="12"/>
          </p:nvPr>
        </p:nvSpPr>
        <p:spPr/>
        <p:txBody>
          <a:bodyPr/>
          <a:lstStyle/>
          <a:p>
            <a:pPr>
              <a:defRPr/>
            </a:pPr>
            <a:fld id="{FC7E7FD7-22CB-4E54-AE9E-5CCBD08E1075}" type="slidenum">
              <a:rPr lang="cs-CZ" smtClean="0"/>
              <a:pPr>
                <a:defRPr/>
              </a:pPr>
              <a:t>2</a:t>
            </a:fld>
            <a:endParaRPr lang="cs-CZ"/>
          </a:p>
        </p:txBody>
      </p:sp>
    </p:spTree>
    <p:extLst>
      <p:ext uri="{BB962C8B-B14F-4D97-AF65-F5344CB8AC3E}">
        <p14:creationId xmlns:p14="http://schemas.microsoft.com/office/powerpoint/2010/main" val="1367701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p:cNvSpPr>
          <p:nvPr/>
        </p:nvSpPr>
        <p:spPr bwMode="auto">
          <a:xfrm>
            <a:off x="468313" y="260350"/>
            <a:ext cx="8229600" cy="1143000"/>
          </a:xfrm>
          <a:prstGeom prst="rect">
            <a:avLst/>
          </a:prstGeom>
          <a:solidFill>
            <a:schemeClr val="bg1"/>
          </a:solidFill>
          <a:ln w="9525">
            <a:solidFill>
              <a:schemeClr val="bg1"/>
            </a:solidFill>
            <a:miter lim="800000"/>
            <a:headEnd/>
            <a:tailEnd/>
          </a:ln>
        </p:spPr>
        <p:txBody>
          <a:bodyPr anchor="ctr"/>
          <a:lstStyle/>
          <a:p>
            <a:pPr algn="ctr" eaLnBrk="0" hangingPunct="0"/>
            <a:r>
              <a:rPr lang="en-US" sz="2400" b="1" dirty="0" smtClean="0">
                <a:solidFill>
                  <a:srgbClr val="CC0000"/>
                </a:solidFill>
                <a:latin typeface="+mn-lt"/>
              </a:rPr>
              <a:t>NATIONAL CONTACT CENTRE FOR </a:t>
            </a:r>
            <a:r>
              <a:rPr lang="cs-CZ" sz="2400" b="1" dirty="0" smtClean="0">
                <a:solidFill>
                  <a:srgbClr val="CC0000"/>
                </a:solidFill>
                <a:latin typeface="+mn-lt"/>
              </a:rPr>
              <a:t>GENDER </a:t>
            </a:r>
            <a:r>
              <a:rPr lang="en-US" sz="2400" b="1" dirty="0" smtClean="0">
                <a:solidFill>
                  <a:srgbClr val="CC0000"/>
                </a:solidFill>
                <a:latin typeface="+mn-lt"/>
              </a:rPr>
              <a:t>AND SCIENCE</a:t>
            </a:r>
            <a:endParaRPr lang="cs-CZ" sz="2400" b="1" dirty="0">
              <a:solidFill>
                <a:srgbClr val="CC0000"/>
              </a:solidFill>
              <a:latin typeface="+mn-lt"/>
            </a:endParaRPr>
          </a:p>
        </p:txBody>
      </p:sp>
      <p:sp>
        <p:nvSpPr>
          <p:cNvPr id="20482" name="Rectangle 5"/>
          <p:cNvSpPr>
            <a:spLocks noGrp="1"/>
          </p:cNvSpPr>
          <p:nvPr>
            <p:ph type="body" idx="1"/>
          </p:nvPr>
        </p:nvSpPr>
        <p:spPr>
          <a:xfrm>
            <a:off x="457200" y="1403350"/>
            <a:ext cx="8229600" cy="4722813"/>
          </a:xfrm>
        </p:spPr>
        <p:txBody>
          <a:bodyPr/>
          <a:lstStyle/>
          <a:p>
            <a:pPr>
              <a:lnSpc>
                <a:spcPct val="80000"/>
              </a:lnSpc>
              <a:buClr>
                <a:srgbClr val="CC0000"/>
              </a:buClr>
            </a:pPr>
            <a:r>
              <a:rPr lang="en-GB" sz="1600" dirty="0" smtClean="0">
                <a:solidFill>
                  <a:schemeClr val="tx1">
                    <a:lumMod val="85000"/>
                    <a:lumOff val="15000"/>
                  </a:schemeClr>
                </a:solidFill>
              </a:rPr>
              <a:t>Research, support &amp; advocacy centre for gender equality in research</a:t>
            </a:r>
          </a:p>
          <a:p>
            <a:pPr>
              <a:lnSpc>
                <a:spcPct val="80000"/>
              </a:lnSpc>
              <a:buClr>
                <a:srgbClr val="CC0000"/>
              </a:buClr>
            </a:pPr>
            <a:r>
              <a:rPr lang="en-GB" sz="1600" dirty="0" smtClean="0">
                <a:solidFill>
                  <a:schemeClr val="tx1">
                    <a:lumMod val="85000"/>
                    <a:lumOff val="15000"/>
                  </a:schemeClr>
                </a:solidFill>
              </a:rPr>
              <a:t>Established in 2001, as of 2015 an independent research department at the Institute of Sociology of the Czech Academy of Sciences </a:t>
            </a:r>
          </a:p>
          <a:p>
            <a:pPr>
              <a:lnSpc>
                <a:spcPct val="80000"/>
              </a:lnSpc>
              <a:buClr>
                <a:srgbClr val="CC0000"/>
              </a:buClr>
            </a:pPr>
            <a:r>
              <a:rPr lang="en-GB" sz="1600" dirty="0" smtClean="0">
                <a:solidFill>
                  <a:schemeClr val="tx1">
                    <a:lumMod val="85000"/>
                    <a:lumOff val="15000"/>
                  </a:schemeClr>
                </a:solidFill>
              </a:rPr>
              <a:t>The only such centre in central and eastern Europe </a:t>
            </a:r>
          </a:p>
          <a:p>
            <a:pPr>
              <a:lnSpc>
                <a:spcPct val="80000"/>
              </a:lnSpc>
              <a:buClr>
                <a:srgbClr val="CC0000"/>
              </a:buClr>
            </a:pPr>
            <a:r>
              <a:rPr lang="en-GB" sz="1600" dirty="0" smtClean="0">
                <a:solidFill>
                  <a:schemeClr val="tx1">
                    <a:lumMod val="85000"/>
                    <a:lumOff val="15000"/>
                  </a:schemeClr>
                </a:solidFill>
              </a:rPr>
              <a:t>Monitoring and statistics: Annual monitoring reports on the position of women in research </a:t>
            </a:r>
          </a:p>
          <a:p>
            <a:pPr>
              <a:lnSpc>
                <a:spcPct val="80000"/>
              </a:lnSpc>
              <a:buClr>
                <a:srgbClr val="CC0000"/>
              </a:buClr>
            </a:pPr>
            <a:r>
              <a:rPr lang="en-GB" sz="1600" dirty="0" smtClean="0">
                <a:solidFill>
                  <a:schemeClr val="tx1">
                    <a:lumMod val="85000"/>
                    <a:lumOff val="15000"/>
                  </a:schemeClr>
                </a:solidFill>
              </a:rPr>
              <a:t>State administration</a:t>
            </a:r>
          </a:p>
          <a:p>
            <a:pPr lvl="1">
              <a:lnSpc>
                <a:spcPct val="80000"/>
              </a:lnSpc>
              <a:buClr>
                <a:srgbClr val="CC0000"/>
              </a:buClr>
            </a:pPr>
            <a:r>
              <a:rPr lang="en-GB" sz="1400" dirty="0" smtClean="0">
                <a:solidFill>
                  <a:schemeClr val="tx1">
                    <a:lumMod val="85000"/>
                    <a:lumOff val="15000"/>
                  </a:schemeClr>
                </a:solidFill>
              </a:rPr>
              <a:t>Ministry of Education: Annual priorities, </a:t>
            </a:r>
            <a:r>
              <a:rPr lang="en-GB" sz="1400" dirty="0" err="1" smtClean="0">
                <a:solidFill>
                  <a:schemeClr val="tx1">
                    <a:lumMod val="85000"/>
                    <a:lumOff val="15000"/>
                  </a:schemeClr>
                </a:solidFill>
              </a:rPr>
              <a:t>Milada</a:t>
            </a:r>
            <a:r>
              <a:rPr lang="en-GB" sz="1400" dirty="0" smtClean="0">
                <a:solidFill>
                  <a:schemeClr val="tx1">
                    <a:lumMod val="85000"/>
                    <a:lumOff val="15000"/>
                  </a:schemeClr>
                </a:solidFill>
              </a:rPr>
              <a:t> </a:t>
            </a:r>
            <a:r>
              <a:rPr lang="en-GB" sz="1400" dirty="0" err="1" smtClean="0">
                <a:solidFill>
                  <a:schemeClr val="tx1">
                    <a:lumMod val="85000"/>
                    <a:lumOff val="15000"/>
                  </a:schemeClr>
                </a:solidFill>
              </a:rPr>
              <a:t>Paulova</a:t>
            </a:r>
            <a:r>
              <a:rPr lang="en-GB" sz="1400" dirty="0" smtClean="0">
                <a:solidFill>
                  <a:schemeClr val="tx1">
                    <a:lumMod val="85000"/>
                    <a:lumOff val="15000"/>
                  </a:schemeClr>
                </a:solidFill>
              </a:rPr>
              <a:t> Award, advisory bodies </a:t>
            </a:r>
          </a:p>
          <a:p>
            <a:pPr lvl="1">
              <a:lnSpc>
                <a:spcPct val="80000"/>
              </a:lnSpc>
              <a:buClr>
                <a:srgbClr val="CC0000"/>
              </a:buClr>
            </a:pPr>
            <a:r>
              <a:rPr lang="en-US" sz="1400" dirty="0" smtClean="0">
                <a:solidFill>
                  <a:schemeClr val="tx1">
                    <a:lumMod val="85000"/>
                    <a:lumOff val="15000"/>
                  </a:schemeClr>
                </a:solidFill>
              </a:rPr>
              <a:t>Office of the Government: advisory roles, consultation, recommendations</a:t>
            </a:r>
            <a:endParaRPr lang="en-GB" sz="1400" dirty="0" smtClean="0">
              <a:solidFill>
                <a:schemeClr val="tx1">
                  <a:lumMod val="85000"/>
                  <a:lumOff val="15000"/>
                </a:schemeClr>
              </a:solidFill>
            </a:endParaRPr>
          </a:p>
          <a:p>
            <a:pPr>
              <a:lnSpc>
                <a:spcPct val="80000"/>
              </a:lnSpc>
              <a:buClr>
                <a:srgbClr val="CC0000"/>
              </a:buClr>
            </a:pPr>
            <a:r>
              <a:rPr lang="en-GB" sz="1600" dirty="0" smtClean="0">
                <a:solidFill>
                  <a:schemeClr val="tx1">
                    <a:lumMod val="85000"/>
                    <a:lumOff val="15000"/>
                  </a:schemeClr>
                </a:solidFill>
              </a:rPr>
              <a:t>Public administration</a:t>
            </a:r>
          </a:p>
          <a:p>
            <a:pPr lvl="1">
              <a:lnSpc>
                <a:spcPct val="80000"/>
              </a:lnSpc>
              <a:buClr>
                <a:srgbClr val="CC0000"/>
              </a:buClr>
            </a:pPr>
            <a:r>
              <a:rPr lang="en-GB" sz="1400" dirty="0" smtClean="0">
                <a:solidFill>
                  <a:schemeClr val="tx1">
                    <a:lumMod val="85000"/>
                    <a:lumOff val="15000"/>
                  </a:schemeClr>
                </a:solidFill>
              </a:rPr>
              <a:t>Research funding organizations: eligibility rules and age limits</a:t>
            </a:r>
          </a:p>
          <a:p>
            <a:pPr lvl="1">
              <a:lnSpc>
                <a:spcPct val="80000"/>
              </a:lnSpc>
              <a:buClr>
                <a:srgbClr val="CC0000"/>
              </a:buClr>
            </a:pPr>
            <a:r>
              <a:rPr lang="en-GB" sz="1400" dirty="0" smtClean="0">
                <a:solidFill>
                  <a:schemeClr val="tx1">
                    <a:lumMod val="85000"/>
                    <a:lumOff val="15000"/>
                  </a:schemeClr>
                </a:solidFill>
              </a:rPr>
              <a:t>Proportion of women in leadership positions </a:t>
            </a:r>
          </a:p>
          <a:p>
            <a:pPr>
              <a:lnSpc>
                <a:spcPct val="80000"/>
              </a:lnSpc>
              <a:buClr>
                <a:srgbClr val="CC0000"/>
              </a:buClr>
            </a:pPr>
            <a:r>
              <a:rPr lang="en-GB" sz="1600" dirty="0" smtClean="0">
                <a:solidFill>
                  <a:schemeClr val="tx1">
                    <a:lumMod val="85000"/>
                    <a:lumOff val="15000"/>
                  </a:schemeClr>
                </a:solidFill>
              </a:rPr>
              <a:t>Cultural and institutional change: public research and higher education institutions </a:t>
            </a:r>
          </a:p>
          <a:p>
            <a:pPr lvl="1">
              <a:lnSpc>
                <a:spcPct val="80000"/>
              </a:lnSpc>
              <a:buClr>
                <a:srgbClr val="CC0000"/>
              </a:buClr>
            </a:pPr>
            <a:r>
              <a:rPr lang="en-US" sz="1400" dirty="0" smtClean="0">
                <a:solidFill>
                  <a:schemeClr val="tx1">
                    <a:lumMod val="85000"/>
                    <a:lumOff val="15000"/>
                  </a:schemeClr>
                </a:solidFill>
              </a:rPr>
              <a:t>Working Group for Change, </a:t>
            </a:r>
            <a:r>
              <a:rPr lang="en-US" sz="1400" dirty="0">
                <a:solidFill>
                  <a:schemeClr val="tx1">
                    <a:lumMod val="85000"/>
                    <a:lumOff val="15000"/>
                  </a:schemeClr>
                </a:solidFill>
              </a:rPr>
              <a:t>support </a:t>
            </a:r>
            <a:r>
              <a:rPr lang="en-US" sz="1400" dirty="0" smtClean="0">
                <a:solidFill>
                  <a:schemeClr val="tx1">
                    <a:lumMod val="85000"/>
                    <a:lumOff val="15000"/>
                  </a:schemeClr>
                </a:solidFill>
              </a:rPr>
              <a:t>for Horizon 2020 applicants (NCP for gender equality)</a:t>
            </a:r>
            <a:endParaRPr lang="en-GB" sz="1400" dirty="0" smtClean="0">
              <a:solidFill>
                <a:schemeClr val="tx1">
                  <a:lumMod val="85000"/>
                  <a:lumOff val="15000"/>
                </a:schemeClr>
              </a:solidFill>
            </a:endParaRPr>
          </a:p>
          <a:p>
            <a:pPr>
              <a:lnSpc>
                <a:spcPct val="80000"/>
              </a:lnSpc>
              <a:buClr>
                <a:srgbClr val="CC0000"/>
              </a:buClr>
            </a:pPr>
            <a:r>
              <a:rPr lang="en-GB" sz="1600" dirty="0" err="1" smtClean="0">
                <a:solidFill>
                  <a:schemeClr val="tx1">
                    <a:lumMod val="85000"/>
                    <a:lumOff val="15000"/>
                  </a:schemeClr>
                </a:solidFill>
              </a:rPr>
              <a:t>Destereotypization</a:t>
            </a:r>
            <a:r>
              <a:rPr lang="en-GB" sz="1600" dirty="0" smtClean="0">
                <a:solidFill>
                  <a:schemeClr val="tx1">
                    <a:lumMod val="85000"/>
                    <a:lumOff val="15000"/>
                  </a:schemeClr>
                </a:solidFill>
              </a:rPr>
              <a:t>: mentoring programme for secondary school women students</a:t>
            </a:r>
          </a:p>
          <a:p>
            <a:pPr>
              <a:lnSpc>
                <a:spcPct val="80000"/>
              </a:lnSpc>
              <a:buClr>
                <a:srgbClr val="CC0000"/>
              </a:buClr>
            </a:pPr>
            <a:r>
              <a:rPr lang="en-GB" sz="1600" dirty="0" smtClean="0">
                <a:solidFill>
                  <a:schemeClr val="tx1">
                    <a:lumMod val="85000"/>
                    <a:lumOff val="15000"/>
                  </a:schemeClr>
                </a:solidFill>
              </a:rPr>
              <a:t>International cooperation: European Commission, European Institute for Gender Equality international projects, networks (EPWS, RINGS, </a:t>
            </a:r>
            <a:r>
              <a:rPr lang="en-GB" sz="1600" dirty="0" err="1" smtClean="0">
                <a:solidFill>
                  <a:schemeClr val="tx1">
                    <a:lumMod val="85000"/>
                    <a:lumOff val="15000"/>
                  </a:schemeClr>
                </a:solidFill>
              </a:rPr>
              <a:t>AtGender</a:t>
            </a:r>
            <a:r>
              <a:rPr lang="en-GB" sz="1600" dirty="0" smtClean="0">
                <a:solidFill>
                  <a:schemeClr val="tx1">
                    <a:lumMod val="85000"/>
                    <a:lumOff val="15000"/>
                  </a:schemeClr>
                </a:solidFill>
              </a:rPr>
              <a:t>)</a:t>
            </a:r>
          </a:p>
          <a:p>
            <a:pPr>
              <a:lnSpc>
                <a:spcPct val="80000"/>
              </a:lnSpc>
              <a:buClr>
                <a:srgbClr val="CC0000"/>
              </a:buClr>
            </a:pPr>
            <a:r>
              <a:rPr lang="en-GB" sz="1600" dirty="0" smtClean="0">
                <a:solidFill>
                  <a:schemeClr val="tx1">
                    <a:lumMod val="85000"/>
                    <a:lumOff val="15000"/>
                  </a:schemeClr>
                </a:solidFill>
              </a:rPr>
              <a:t>Research: sociology of science, sociology of gendered organization, science and technology studies, public policy</a:t>
            </a:r>
          </a:p>
          <a:p>
            <a:pPr lvl="1">
              <a:lnSpc>
                <a:spcPct val="80000"/>
              </a:lnSpc>
              <a:buClr>
                <a:srgbClr val="CC0000"/>
              </a:buClr>
            </a:pPr>
            <a:r>
              <a:rPr lang="en-GB" sz="1400" dirty="0" smtClean="0">
                <a:solidFill>
                  <a:schemeClr val="tx1">
                    <a:lumMod val="85000"/>
                    <a:lumOff val="15000"/>
                  </a:schemeClr>
                </a:solidFill>
              </a:rPr>
              <a:t>Research governance, research assessment and excellence, career paths, mobility, work life balance, attrition, sexual harassment in HE, public policies in R&amp;D, gender equality policies, gender equality implementation in institutions </a:t>
            </a:r>
          </a:p>
          <a:p>
            <a:pPr>
              <a:lnSpc>
                <a:spcPct val="80000"/>
              </a:lnSpc>
              <a:buClr>
                <a:srgbClr val="CC0000"/>
              </a:buClr>
            </a:pPr>
            <a:r>
              <a:rPr lang="en-US" sz="1600" dirty="0" smtClean="0">
                <a:solidFill>
                  <a:schemeClr val="tx1">
                    <a:lumMod val="85000"/>
                    <a:lumOff val="15000"/>
                  </a:schemeClr>
                </a:solidFill>
              </a:rPr>
              <a:t>Communication and outreach: social and other media, newsletter, public events</a:t>
            </a:r>
            <a:endParaRPr lang="en-GB" sz="1600" dirty="0" smtClean="0">
              <a:solidFill>
                <a:schemeClr val="tx1">
                  <a:lumMod val="85000"/>
                  <a:lumOff val="15000"/>
                </a:schemeClr>
              </a:solidFill>
            </a:endParaRPr>
          </a:p>
        </p:txBody>
      </p:sp>
      <p:sp>
        <p:nvSpPr>
          <p:cNvPr id="2" name="Zástupný symbol pro datum 1"/>
          <p:cNvSpPr>
            <a:spLocks noGrp="1"/>
          </p:cNvSpPr>
          <p:nvPr>
            <p:ph type="dt" sz="half" idx="10"/>
          </p:nvPr>
        </p:nvSpPr>
        <p:spPr/>
        <p:txBody>
          <a:bodyPr/>
          <a:lstStyle/>
          <a:p>
            <a:pPr>
              <a:defRPr/>
            </a:pPr>
            <a:r>
              <a:rPr lang="cs-CZ" smtClean="0"/>
              <a:t>25. 11. 2015</a:t>
            </a:r>
            <a:endParaRPr lang="cs-CZ"/>
          </a:p>
        </p:txBody>
      </p:sp>
      <p:sp>
        <p:nvSpPr>
          <p:cNvPr id="3" name="Zástupný symbol pro číslo snímku 2"/>
          <p:cNvSpPr>
            <a:spLocks noGrp="1"/>
          </p:cNvSpPr>
          <p:nvPr>
            <p:ph type="sldNum" sz="quarter" idx="12"/>
          </p:nvPr>
        </p:nvSpPr>
        <p:spPr/>
        <p:txBody>
          <a:bodyPr/>
          <a:lstStyle/>
          <a:p>
            <a:pPr>
              <a:defRPr/>
            </a:pPr>
            <a:fld id="{15C00E3B-9F68-465F-829A-E520FE9C5788}" type="slidenum">
              <a:rPr lang="cs-CZ" smtClean="0"/>
              <a:pPr>
                <a:defRPr/>
              </a:pPr>
              <a:t>3</a:t>
            </a:fld>
            <a:endParaRPr lang="cs-CZ"/>
          </a:p>
        </p:txBody>
      </p:sp>
      <p:sp>
        <p:nvSpPr>
          <p:cNvPr id="4" name="Zástupný symbol pro zápatí 3"/>
          <p:cNvSpPr>
            <a:spLocks noGrp="1"/>
          </p:cNvSpPr>
          <p:nvPr>
            <p:ph type="ftr" sz="quarter" idx="11"/>
          </p:nvPr>
        </p:nvSpPr>
        <p:spPr/>
        <p:txBody>
          <a:bodyPr/>
          <a:lstStyle/>
          <a:p>
            <a:pPr>
              <a:defRPr/>
            </a:pPr>
            <a:r>
              <a:rPr lang="cs-CZ" smtClean="0"/>
              <a:t>ČVUT</a:t>
            </a:r>
            <a:endParaRPr lang="cs-CZ"/>
          </a:p>
        </p:txBody>
      </p:sp>
    </p:spTree>
    <p:extLst>
      <p:ext uri="{BB962C8B-B14F-4D97-AF65-F5344CB8AC3E}">
        <p14:creationId xmlns:p14="http://schemas.microsoft.com/office/powerpoint/2010/main" val="2058166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b="1" dirty="0" smtClean="0">
                <a:solidFill>
                  <a:srgbClr val="CC0000"/>
                </a:solidFill>
              </a:rPr>
              <a:t>STRUCTURAL </a:t>
            </a:r>
            <a:r>
              <a:rPr lang="en-US" sz="2400" b="1" dirty="0" smtClean="0">
                <a:solidFill>
                  <a:srgbClr val="CC0000"/>
                </a:solidFill>
              </a:rPr>
              <a:t>BARRIERS TO GENDER EQUALITY IN RESEARCH</a:t>
            </a:r>
            <a:endParaRPr lang="cs-CZ" sz="2400" dirty="0"/>
          </a:p>
        </p:txBody>
      </p:sp>
      <p:sp>
        <p:nvSpPr>
          <p:cNvPr id="3" name="Zástupný symbol pro obsah 2"/>
          <p:cNvSpPr>
            <a:spLocks noGrp="1"/>
          </p:cNvSpPr>
          <p:nvPr>
            <p:ph idx="1"/>
          </p:nvPr>
        </p:nvSpPr>
        <p:spPr>
          <a:xfrm>
            <a:off x="457200" y="1052736"/>
            <a:ext cx="8229600" cy="4525963"/>
          </a:xfrm>
        </p:spPr>
        <p:txBody>
          <a:bodyPr/>
          <a:lstStyle/>
          <a:p>
            <a:pPr>
              <a:buClr>
                <a:srgbClr val="CC0000"/>
              </a:buClr>
            </a:pPr>
            <a:r>
              <a:rPr lang="en-US" sz="1800" dirty="0" smtClean="0">
                <a:solidFill>
                  <a:schemeClr val="tx1">
                    <a:lumMod val="85000"/>
                    <a:lumOff val="15000"/>
                  </a:schemeClr>
                </a:solidFill>
              </a:rPr>
              <a:t>Insufficient policy attention and lack of interest at institutional level</a:t>
            </a:r>
          </a:p>
          <a:p>
            <a:pPr lvl="1">
              <a:buClr>
                <a:srgbClr val="CC0000"/>
              </a:buClr>
            </a:pPr>
            <a:r>
              <a:rPr lang="en-US" sz="1600" dirty="0" smtClean="0">
                <a:solidFill>
                  <a:schemeClr val="tx1">
                    <a:lumMod val="85000"/>
                    <a:lumOff val="15000"/>
                  </a:schemeClr>
                </a:solidFill>
              </a:rPr>
              <a:t>Policy of inactivity (</a:t>
            </a:r>
            <a:r>
              <a:rPr lang="en-US" sz="1600" dirty="0" err="1" smtClean="0">
                <a:solidFill>
                  <a:schemeClr val="tx1">
                    <a:lumMod val="85000"/>
                    <a:lumOff val="15000"/>
                  </a:schemeClr>
                </a:solidFill>
              </a:rPr>
              <a:t>Tenglerov</a:t>
            </a:r>
            <a:r>
              <a:rPr lang="cs-CZ" sz="1600" dirty="0" smtClean="0">
                <a:solidFill>
                  <a:schemeClr val="tx1">
                    <a:lumMod val="85000"/>
                    <a:lumOff val="15000"/>
                  </a:schemeClr>
                </a:solidFill>
              </a:rPr>
              <a:t>á</a:t>
            </a:r>
            <a:r>
              <a:rPr lang="en-US" sz="1600" dirty="0" smtClean="0">
                <a:solidFill>
                  <a:schemeClr val="tx1">
                    <a:lumMod val="85000"/>
                    <a:lumOff val="15000"/>
                  </a:schemeClr>
                </a:solidFill>
              </a:rPr>
              <a:t> 2014)</a:t>
            </a:r>
          </a:p>
          <a:p>
            <a:pPr lvl="1">
              <a:buClr>
                <a:srgbClr val="CC0000"/>
              </a:buClr>
            </a:pPr>
            <a:r>
              <a:rPr lang="en-US" sz="1600" dirty="0" smtClean="0">
                <a:solidFill>
                  <a:schemeClr val="tx1">
                    <a:lumMod val="85000"/>
                    <a:lumOff val="15000"/>
                  </a:schemeClr>
                </a:solidFill>
              </a:rPr>
              <a:t>WLB: personal problem of women researchers – making a good choice</a:t>
            </a:r>
            <a:endParaRPr lang="en-GB" sz="1600" dirty="0" smtClean="0">
              <a:solidFill>
                <a:schemeClr val="tx1">
                  <a:lumMod val="85000"/>
                  <a:lumOff val="15000"/>
                </a:schemeClr>
              </a:solidFill>
            </a:endParaRPr>
          </a:p>
          <a:p>
            <a:pPr>
              <a:buClr>
                <a:srgbClr val="CC0000"/>
              </a:buClr>
            </a:pPr>
            <a:r>
              <a:rPr lang="en-GB" sz="1800" dirty="0" smtClean="0">
                <a:solidFill>
                  <a:schemeClr val="tx1">
                    <a:lumMod val="85000"/>
                    <a:lumOff val="15000"/>
                  </a:schemeClr>
                </a:solidFill>
              </a:rPr>
              <a:t>Family policy and institutional childcare </a:t>
            </a:r>
          </a:p>
          <a:p>
            <a:pPr lvl="1">
              <a:buClr>
                <a:srgbClr val="CC0000"/>
              </a:buClr>
            </a:pPr>
            <a:r>
              <a:rPr lang="en-GB" sz="1600" dirty="0" smtClean="0">
                <a:solidFill>
                  <a:schemeClr val="tx1">
                    <a:lumMod val="85000"/>
                    <a:lumOff val="15000"/>
                  </a:schemeClr>
                </a:solidFill>
              </a:rPr>
              <a:t>Design of parental leave and the norm of good motherhood of 3 years</a:t>
            </a:r>
          </a:p>
          <a:p>
            <a:pPr lvl="1">
              <a:buClr>
                <a:srgbClr val="CC0000"/>
              </a:buClr>
            </a:pPr>
            <a:r>
              <a:rPr lang="en-GB" sz="1600" dirty="0">
                <a:solidFill>
                  <a:schemeClr val="tx1">
                    <a:lumMod val="85000"/>
                    <a:lumOff val="15000"/>
                  </a:schemeClr>
                </a:solidFill>
              </a:rPr>
              <a:t>Unavailable and unaffordable institutional day-care, especially for children under 3</a:t>
            </a:r>
          </a:p>
          <a:p>
            <a:pPr lvl="2">
              <a:buClr>
                <a:srgbClr val="CC0000"/>
              </a:buClr>
            </a:pPr>
            <a:r>
              <a:rPr lang="en-GB" sz="1400" dirty="0">
                <a:solidFill>
                  <a:schemeClr val="tx1">
                    <a:lumMod val="85000"/>
                    <a:lumOff val="15000"/>
                  </a:schemeClr>
                </a:solidFill>
              </a:rPr>
              <a:t>43 nurseries in 2013 from 1,043 in 1990 </a:t>
            </a:r>
          </a:p>
          <a:p>
            <a:pPr lvl="1">
              <a:buClr>
                <a:srgbClr val="CC0000"/>
              </a:buClr>
            </a:pPr>
            <a:r>
              <a:rPr lang="en-GB" sz="1600" dirty="0" smtClean="0">
                <a:solidFill>
                  <a:schemeClr val="tx1">
                    <a:lumMod val="85000"/>
                    <a:lumOff val="15000"/>
                  </a:schemeClr>
                </a:solidFill>
              </a:rPr>
              <a:t>“Employment impact of parenthood indicator” is one of the highest in Europe</a:t>
            </a:r>
          </a:p>
          <a:p>
            <a:pPr lvl="2">
              <a:buClr>
                <a:srgbClr val="CC0000"/>
              </a:buClr>
            </a:pPr>
            <a:r>
              <a:rPr lang="en-GB" sz="1400" dirty="0" smtClean="0">
                <a:solidFill>
                  <a:schemeClr val="tx1">
                    <a:lumMod val="85000"/>
                    <a:lumOff val="15000"/>
                  </a:schemeClr>
                </a:solidFill>
              </a:rPr>
              <a:t>While in 2013 the employment rate of women with children under 6 years of age in the EU-27 was on average 15 percentage points below that of women without children, in the Czech Republic the value has been for many years around 40 percentage points (i.e., one of the highest) (EC 2014: 2). </a:t>
            </a:r>
          </a:p>
          <a:p>
            <a:pPr>
              <a:buClr>
                <a:srgbClr val="CC0000"/>
              </a:buClr>
            </a:pPr>
            <a:r>
              <a:rPr lang="en-US" sz="2000" dirty="0" smtClean="0">
                <a:solidFill>
                  <a:schemeClr val="tx1">
                    <a:lumMod val="85000"/>
                    <a:lumOff val="15000"/>
                  </a:schemeClr>
                </a:solidFill>
              </a:rPr>
              <a:t>Organization of research and higher education</a:t>
            </a:r>
          </a:p>
          <a:p>
            <a:pPr lvl="1">
              <a:buClr>
                <a:srgbClr val="CC0000"/>
              </a:buClr>
            </a:pPr>
            <a:r>
              <a:rPr lang="en-US" sz="1600" dirty="0" smtClean="0">
                <a:solidFill>
                  <a:schemeClr val="tx1">
                    <a:lumMod val="85000"/>
                    <a:lumOff val="15000"/>
                  </a:schemeClr>
                </a:solidFill>
              </a:rPr>
              <a:t>From institutional to competitive funding</a:t>
            </a:r>
          </a:p>
          <a:p>
            <a:pPr lvl="1">
              <a:buClr>
                <a:srgbClr val="CC0000"/>
              </a:buClr>
            </a:pPr>
            <a:r>
              <a:rPr lang="en-US" sz="1600" dirty="0" smtClean="0">
                <a:solidFill>
                  <a:schemeClr val="tx1">
                    <a:lumMod val="85000"/>
                    <a:lumOff val="15000"/>
                  </a:schemeClr>
                </a:solidFill>
              </a:rPr>
              <a:t>Temporary contracts: contract research staff</a:t>
            </a:r>
          </a:p>
          <a:p>
            <a:pPr lvl="1">
              <a:buClr>
                <a:srgbClr val="CC0000"/>
              </a:buClr>
            </a:pPr>
            <a:r>
              <a:rPr lang="en-US" sz="1600" dirty="0" smtClean="0">
                <a:solidFill>
                  <a:schemeClr val="tx1">
                    <a:lumMod val="85000"/>
                    <a:lumOff val="15000"/>
                  </a:schemeClr>
                </a:solidFill>
              </a:rPr>
              <a:t>Research assessment and heightened competition</a:t>
            </a:r>
          </a:p>
          <a:p>
            <a:pPr lvl="1">
              <a:buClr>
                <a:srgbClr val="CC0000"/>
              </a:buClr>
            </a:pPr>
            <a:r>
              <a:rPr lang="en-US" sz="1600" dirty="0" smtClean="0">
                <a:solidFill>
                  <a:schemeClr val="tx1">
                    <a:lumMod val="85000"/>
                    <a:lumOff val="15000"/>
                  </a:schemeClr>
                </a:solidFill>
              </a:rPr>
              <a:t>International academic mobility</a:t>
            </a:r>
          </a:p>
          <a:p>
            <a:pPr lvl="1">
              <a:buClr>
                <a:srgbClr val="CC0000"/>
              </a:buClr>
            </a:pPr>
            <a:r>
              <a:rPr lang="cs-CZ" sz="1600" dirty="0" smtClean="0">
                <a:solidFill>
                  <a:schemeClr val="tx1">
                    <a:lumMod val="85000"/>
                    <a:lumOff val="15000"/>
                  </a:schemeClr>
                </a:solidFill>
              </a:rPr>
              <a:t>J</a:t>
            </a:r>
            <a:r>
              <a:rPr lang="en-US" sz="1600" dirty="0" err="1" smtClean="0">
                <a:solidFill>
                  <a:schemeClr val="tx1">
                    <a:lumMod val="85000"/>
                    <a:lumOff val="15000"/>
                  </a:schemeClr>
                </a:solidFill>
              </a:rPr>
              <a:t>ob</a:t>
            </a:r>
            <a:r>
              <a:rPr lang="en-US" sz="1600" dirty="0" smtClean="0">
                <a:solidFill>
                  <a:schemeClr val="tx1">
                    <a:lumMod val="85000"/>
                    <a:lumOff val="15000"/>
                  </a:schemeClr>
                </a:solidFill>
              </a:rPr>
              <a:t> </a:t>
            </a:r>
            <a:r>
              <a:rPr lang="en-US" sz="1600" dirty="0" smtClean="0">
                <a:solidFill>
                  <a:schemeClr val="tx1">
                    <a:lumMod val="85000"/>
                    <a:lumOff val="15000"/>
                  </a:schemeClr>
                </a:solidFill>
              </a:rPr>
              <a:t>precarity and instability</a:t>
            </a:r>
          </a:p>
          <a:p>
            <a:pPr lvl="1">
              <a:buClr>
                <a:srgbClr val="CC0000"/>
              </a:buClr>
            </a:pPr>
            <a:r>
              <a:rPr lang="en-US" sz="1600" dirty="0" smtClean="0">
                <a:solidFill>
                  <a:schemeClr val="tx1">
                    <a:lumMod val="85000"/>
                    <a:lumOff val="15000"/>
                  </a:schemeClr>
                </a:solidFill>
              </a:rPr>
              <a:t>Conditions for combining work and private commitments</a:t>
            </a:r>
            <a:endParaRPr lang="en-GB" sz="1600" dirty="0" smtClean="0">
              <a:solidFill>
                <a:schemeClr val="tx1">
                  <a:lumMod val="85000"/>
                  <a:lumOff val="15000"/>
                </a:schemeClr>
              </a:solidFill>
            </a:endParaRPr>
          </a:p>
        </p:txBody>
      </p:sp>
      <p:sp>
        <p:nvSpPr>
          <p:cNvPr id="4" name="Zástupný symbol pro datum 3"/>
          <p:cNvSpPr>
            <a:spLocks noGrp="1"/>
          </p:cNvSpPr>
          <p:nvPr>
            <p:ph type="dt" sz="half" idx="10"/>
          </p:nvPr>
        </p:nvSpPr>
        <p:spPr/>
        <p:txBody>
          <a:bodyPr/>
          <a:lstStyle/>
          <a:p>
            <a:pPr>
              <a:defRPr/>
            </a:pPr>
            <a:r>
              <a:rPr lang="en-US" smtClean="0"/>
              <a:t>20. 5. 2016</a:t>
            </a:r>
            <a:endParaRPr lang="cs-CZ"/>
          </a:p>
        </p:txBody>
      </p:sp>
      <p:sp>
        <p:nvSpPr>
          <p:cNvPr id="5" name="Zástupný symbol pro zápatí 4"/>
          <p:cNvSpPr>
            <a:spLocks noGrp="1"/>
          </p:cNvSpPr>
          <p:nvPr>
            <p:ph type="ftr" sz="quarter" idx="11"/>
          </p:nvPr>
        </p:nvSpPr>
        <p:spPr/>
        <p:txBody>
          <a:bodyPr/>
          <a:lstStyle/>
          <a:p>
            <a:pPr>
              <a:defRPr/>
            </a:pPr>
            <a:r>
              <a:rPr lang="cs-CZ" smtClean="0"/>
              <a:t>Equinet seminar</a:t>
            </a:r>
            <a:endParaRPr lang="cs-CZ"/>
          </a:p>
        </p:txBody>
      </p:sp>
      <p:sp>
        <p:nvSpPr>
          <p:cNvPr id="6" name="Zástupný symbol pro číslo snímku 5"/>
          <p:cNvSpPr>
            <a:spLocks noGrp="1"/>
          </p:cNvSpPr>
          <p:nvPr>
            <p:ph type="sldNum" sz="quarter" idx="12"/>
          </p:nvPr>
        </p:nvSpPr>
        <p:spPr/>
        <p:txBody>
          <a:bodyPr/>
          <a:lstStyle/>
          <a:p>
            <a:pPr>
              <a:defRPr/>
            </a:pPr>
            <a:fld id="{FC7E7FD7-22CB-4E54-AE9E-5CCBD08E1075}" type="slidenum">
              <a:rPr lang="cs-CZ" smtClean="0"/>
              <a:pPr>
                <a:defRPr/>
              </a:pPr>
              <a:t>4</a:t>
            </a:fld>
            <a:endParaRPr lang="cs-CZ"/>
          </a:p>
        </p:txBody>
      </p:sp>
    </p:spTree>
    <p:extLst>
      <p:ext uri="{BB962C8B-B14F-4D97-AF65-F5344CB8AC3E}">
        <p14:creationId xmlns:p14="http://schemas.microsoft.com/office/powerpoint/2010/main" val="4029395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sz="2400" b="1" dirty="0" smtClean="0">
                <a:solidFill>
                  <a:srgbClr val="C00000"/>
                </a:solidFill>
              </a:rPr>
              <a:t>RESEARCH FUNDERS: CZECH SCIENCE FOUNDATION</a:t>
            </a:r>
            <a:endParaRPr lang="cs-CZ" sz="2400" b="1" dirty="0" smtClean="0">
              <a:solidFill>
                <a:srgbClr val="C00000"/>
              </a:solidFill>
            </a:endParaRPr>
          </a:p>
        </p:txBody>
      </p:sp>
      <p:sp>
        <p:nvSpPr>
          <p:cNvPr id="31746" name="Rectangle 3"/>
          <p:cNvSpPr>
            <a:spLocks noGrp="1" noChangeArrowheads="1"/>
          </p:cNvSpPr>
          <p:nvPr>
            <p:ph type="body" idx="1"/>
          </p:nvPr>
        </p:nvSpPr>
        <p:spPr>
          <a:xfrm>
            <a:off x="457200" y="1412876"/>
            <a:ext cx="8229600" cy="4832350"/>
          </a:xfrm>
        </p:spPr>
        <p:txBody>
          <a:bodyPr>
            <a:normAutofit/>
          </a:bodyPr>
          <a:lstStyle/>
          <a:p>
            <a:pPr>
              <a:lnSpc>
                <a:spcPct val="80000"/>
              </a:lnSpc>
              <a:buClr>
                <a:srgbClr val="CC0000"/>
              </a:buClr>
            </a:pPr>
            <a:r>
              <a:rPr lang="en-GB" sz="2400" dirty="0" smtClean="0">
                <a:solidFill>
                  <a:schemeClr val="tx1">
                    <a:lumMod val="85000"/>
                    <a:lumOff val="15000"/>
                  </a:schemeClr>
                </a:solidFill>
              </a:rPr>
              <a:t>Age limits</a:t>
            </a:r>
          </a:p>
          <a:p>
            <a:pPr lvl="1">
              <a:lnSpc>
                <a:spcPct val="80000"/>
              </a:lnSpc>
              <a:buClr>
                <a:srgbClr val="CC0000"/>
              </a:buClr>
            </a:pPr>
            <a:r>
              <a:rPr lang="en-GB" sz="2000" dirty="0" smtClean="0">
                <a:solidFill>
                  <a:schemeClr val="tx1">
                    <a:lumMod val="85000"/>
                    <a:lumOff val="15000"/>
                  </a:schemeClr>
                </a:solidFill>
              </a:rPr>
              <a:t>35 years versus 8 years from doctorate</a:t>
            </a:r>
          </a:p>
          <a:p>
            <a:pPr lvl="1">
              <a:lnSpc>
                <a:spcPct val="80000"/>
              </a:lnSpc>
              <a:buClr>
                <a:srgbClr val="CC0000"/>
              </a:buClr>
            </a:pPr>
            <a:r>
              <a:rPr lang="en-GB" sz="2000" dirty="0" smtClean="0">
                <a:solidFill>
                  <a:schemeClr val="tx1">
                    <a:lumMod val="85000"/>
                    <a:lumOff val="15000"/>
                  </a:schemeClr>
                </a:solidFill>
              </a:rPr>
              <a:t>Time limits and maternity and parental leave</a:t>
            </a:r>
          </a:p>
          <a:p>
            <a:pPr>
              <a:lnSpc>
                <a:spcPct val="80000"/>
              </a:lnSpc>
              <a:buClr>
                <a:srgbClr val="CC0000"/>
              </a:buClr>
            </a:pPr>
            <a:r>
              <a:rPr lang="en-GB" sz="2400" dirty="0" smtClean="0">
                <a:solidFill>
                  <a:schemeClr val="tx1">
                    <a:lumMod val="85000"/>
                    <a:lumOff val="15000"/>
                  </a:schemeClr>
                </a:solidFill>
              </a:rPr>
              <a:t>Grant implementation: postdoctoral grants</a:t>
            </a:r>
          </a:p>
          <a:p>
            <a:pPr lvl="1">
              <a:lnSpc>
                <a:spcPct val="80000"/>
              </a:lnSpc>
              <a:buClr>
                <a:srgbClr val="CC0000"/>
              </a:buClr>
            </a:pPr>
            <a:r>
              <a:rPr lang="en-GB" sz="2000" dirty="0" smtClean="0">
                <a:solidFill>
                  <a:schemeClr val="tx1">
                    <a:lumMod val="85000"/>
                    <a:lumOff val="15000"/>
                  </a:schemeClr>
                </a:solidFill>
              </a:rPr>
              <a:t>Impossible to postpone start date due pregnancy &amp; childbirth</a:t>
            </a:r>
          </a:p>
          <a:p>
            <a:pPr lvl="1">
              <a:lnSpc>
                <a:spcPct val="80000"/>
              </a:lnSpc>
              <a:buClr>
                <a:srgbClr val="CC0000"/>
              </a:buClr>
            </a:pPr>
            <a:r>
              <a:rPr lang="en-GB" sz="2000" dirty="0" smtClean="0">
                <a:solidFill>
                  <a:schemeClr val="tx1">
                    <a:lumMod val="85000"/>
                    <a:lumOff val="15000"/>
                  </a:schemeClr>
                </a:solidFill>
              </a:rPr>
              <a:t>Impossible to interrupt implementation due to childcare</a:t>
            </a:r>
          </a:p>
          <a:p>
            <a:pPr lvl="1">
              <a:lnSpc>
                <a:spcPct val="80000"/>
              </a:lnSpc>
              <a:buClr>
                <a:srgbClr val="CC0000"/>
              </a:buClr>
            </a:pPr>
            <a:r>
              <a:rPr lang="en-GB" sz="2000" dirty="0" smtClean="0">
                <a:solidFill>
                  <a:schemeClr val="tx1">
                    <a:lumMod val="85000"/>
                    <a:lumOff val="15000"/>
                  </a:schemeClr>
                </a:solidFill>
              </a:rPr>
              <a:t>Complaint lodged to </a:t>
            </a:r>
            <a:r>
              <a:rPr lang="en-GB" sz="2000" dirty="0" err="1" smtClean="0">
                <a:solidFill>
                  <a:schemeClr val="tx1">
                    <a:lumMod val="85000"/>
                    <a:lumOff val="15000"/>
                  </a:schemeClr>
                </a:solidFill>
              </a:rPr>
              <a:t>Ombud</a:t>
            </a:r>
            <a:r>
              <a:rPr lang="en-GB" sz="2000" dirty="0" smtClean="0">
                <a:solidFill>
                  <a:schemeClr val="tx1">
                    <a:lumMod val="85000"/>
                    <a:lumOff val="15000"/>
                  </a:schemeClr>
                </a:solidFill>
              </a:rPr>
              <a:t> in 2012, with ruling in 2013</a:t>
            </a:r>
          </a:p>
          <a:p>
            <a:pPr>
              <a:lnSpc>
                <a:spcPct val="80000"/>
              </a:lnSpc>
              <a:buClr>
                <a:srgbClr val="CC0000"/>
              </a:buClr>
            </a:pPr>
            <a:r>
              <a:rPr lang="en-GB" sz="2400" dirty="0" smtClean="0">
                <a:solidFill>
                  <a:schemeClr val="tx1">
                    <a:lumMod val="85000"/>
                    <a:lumOff val="15000"/>
                  </a:schemeClr>
                </a:solidFill>
              </a:rPr>
              <a:t>Grant implementation: Junior Grants</a:t>
            </a:r>
          </a:p>
          <a:p>
            <a:pPr lvl="1">
              <a:lnSpc>
                <a:spcPct val="80000"/>
              </a:lnSpc>
              <a:buClr>
                <a:srgbClr val="CC0000"/>
              </a:buClr>
            </a:pPr>
            <a:r>
              <a:rPr lang="en-GB" sz="2000" dirty="0" smtClean="0">
                <a:solidFill>
                  <a:schemeClr val="tx1">
                    <a:lumMod val="85000"/>
                    <a:lumOff val="15000"/>
                  </a:schemeClr>
                </a:solidFill>
              </a:rPr>
              <a:t>Age limits ok, provision for maternity and parental leave BUT</a:t>
            </a:r>
          </a:p>
          <a:p>
            <a:pPr lvl="1">
              <a:lnSpc>
                <a:spcPct val="80000"/>
              </a:lnSpc>
              <a:buClr>
                <a:srgbClr val="CC0000"/>
              </a:buClr>
            </a:pPr>
            <a:r>
              <a:rPr lang="en-US" sz="2000" dirty="0" smtClean="0">
                <a:solidFill>
                  <a:schemeClr val="tx1">
                    <a:lumMod val="85000"/>
                    <a:lumOff val="15000"/>
                  </a:schemeClr>
                </a:solidFill>
              </a:rPr>
              <a:t>Mobility demands: 6-month postdoctoral fellowship abroad (can be divided into 2 3-month fellowships)</a:t>
            </a:r>
          </a:p>
          <a:p>
            <a:pPr lvl="1">
              <a:lnSpc>
                <a:spcPct val="80000"/>
              </a:lnSpc>
              <a:buClr>
                <a:srgbClr val="CC0000"/>
              </a:buClr>
            </a:pPr>
            <a:r>
              <a:rPr lang="en-US" sz="2000" dirty="0" smtClean="0">
                <a:solidFill>
                  <a:schemeClr val="tx1">
                    <a:lumMod val="85000"/>
                    <a:lumOff val="15000"/>
                  </a:schemeClr>
                </a:solidFill>
              </a:rPr>
              <a:t>Maternity/parental leave do not constitute serious family circumstance that warrants an exemption from the mobility rule</a:t>
            </a:r>
          </a:p>
          <a:p>
            <a:pPr lvl="1">
              <a:lnSpc>
                <a:spcPct val="80000"/>
              </a:lnSpc>
              <a:buClr>
                <a:srgbClr val="CC0000"/>
              </a:buClr>
            </a:pPr>
            <a:r>
              <a:rPr lang="en-US" sz="2000" dirty="0" smtClean="0">
                <a:solidFill>
                  <a:schemeClr val="tx1">
                    <a:lumMod val="85000"/>
                    <a:lumOff val="15000"/>
                  </a:schemeClr>
                </a:solidFill>
              </a:rPr>
              <a:t>Lack of transparency: refusal to publish statistics on applicants, recipients and exemptions granted</a:t>
            </a:r>
            <a:endParaRPr lang="en-GB" sz="2000" dirty="0" smtClean="0">
              <a:solidFill>
                <a:schemeClr val="tx1">
                  <a:lumMod val="85000"/>
                  <a:lumOff val="15000"/>
                </a:schemeClr>
              </a:solidFill>
            </a:endParaRPr>
          </a:p>
        </p:txBody>
      </p:sp>
      <p:sp>
        <p:nvSpPr>
          <p:cNvPr id="2" name="Zástupný symbol pro datum 1"/>
          <p:cNvSpPr>
            <a:spLocks noGrp="1"/>
          </p:cNvSpPr>
          <p:nvPr>
            <p:ph type="dt" sz="half" idx="10"/>
          </p:nvPr>
        </p:nvSpPr>
        <p:spPr/>
        <p:txBody>
          <a:bodyPr/>
          <a:lstStyle/>
          <a:p>
            <a:pPr>
              <a:defRPr/>
            </a:pPr>
            <a:r>
              <a:rPr lang="en-US" smtClean="0"/>
              <a:t>20. 5. 2016</a:t>
            </a:r>
            <a:endParaRPr lang="cs-CZ"/>
          </a:p>
        </p:txBody>
      </p:sp>
      <p:sp>
        <p:nvSpPr>
          <p:cNvPr id="3" name="Zástupný symbol pro zápatí 2"/>
          <p:cNvSpPr>
            <a:spLocks noGrp="1"/>
          </p:cNvSpPr>
          <p:nvPr>
            <p:ph type="ftr" sz="quarter" idx="11"/>
          </p:nvPr>
        </p:nvSpPr>
        <p:spPr/>
        <p:txBody>
          <a:bodyPr/>
          <a:lstStyle/>
          <a:p>
            <a:pPr>
              <a:defRPr/>
            </a:pPr>
            <a:r>
              <a:rPr lang="cs-CZ" smtClean="0"/>
              <a:t>Equinet seminar</a:t>
            </a:r>
            <a:endParaRPr lang="cs-CZ"/>
          </a:p>
        </p:txBody>
      </p:sp>
      <p:sp>
        <p:nvSpPr>
          <p:cNvPr id="4" name="Zástupný symbol pro číslo snímku 3"/>
          <p:cNvSpPr>
            <a:spLocks noGrp="1"/>
          </p:cNvSpPr>
          <p:nvPr>
            <p:ph type="sldNum" sz="quarter" idx="12"/>
          </p:nvPr>
        </p:nvSpPr>
        <p:spPr/>
        <p:txBody>
          <a:bodyPr/>
          <a:lstStyle/>
          <a:p>
            <a:pPr>
              <a:defRPr/>
            </a:pPr>
            <a:fld id="{A1F5F46C-E0D7-4126-8B1E-CB17FEF40249}" type="slidenum">
              <a:rPr lang="cs-CZ" smtClean="0"/>
              <a:pPr>
                <a:defRPr/>
              </a:pPr>
              <a:t>5</a:t>
            </a:fld>
            <a:endParaRPr lang="cs-CZ"/>
          </a:p>
        </p:txBody>
      </p:sp>
    </p:spTree>
    <p:extLst>
      <p:ext uri="{BB962C8B-B14F-4D97-AF65-F5344CB8AC3E}">
        <p14:creationId xmlns:p14="http://schemas.microsoft.com/office/powerpoint/2010/main" val="2384559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sz="2400" b="1" dirty="0" smtClean="0">
                <a:solidFill>
                  <a:srgbClr val="C00000"/>
                </a:solidFill>
              </a:rPr>
              <a:t>WORKING GROUP FOR CHANGE</a:t>
            </a:r>
            <a:endParaRPr lang="cs-CZ" sz="2400" b="1" dirty="0" smtClean="0">
              <a:solidFill>
                <a:srgbClr val="C00000"/>
              </a:solidFill>
            </a:endParaRPr>
          </a:p>
        </p:txBody>
      </p:sp>
      <p:sp>
        <p:nvSpPr>
          <p:cNvPr id="31746" name="Rectangle 3"/>
          <p:cNvSpPr>
            <a:spLocks noGrp="1" noChangeArrowheads="1"/>
          </p:cNvSpPr>
          <p:nvPr>
            <p:ph type="body" idx="1"/>
          </p:nvPr>
        </p:nvSpPr>
        <p:spPr>
          <a:xfrm>
            <a:off x="457200" y="1412876"/>
            <a:ext cx="8229600" cy="4832350"/>
          </a:xfrm>
        </p:spPr>
        <p:txBody>
          <a:bodyPr>
            <a:normAutofit lnSpcReduction="10000"/>
          </a:bodyPr>
          <a:lstStyle/>
          <a:p>
            <a:pPr>
              <a:lnSpc>
                <a:spcPct val="80000"/>
              </a:lnSpc>
              <a:buClr>
                <a:srgbClr val="CC0000"/>
              </a:buClr>
            </a:pPr>
            <a:r>
              <a:rPr lang="en-US" sz="2400" dirty="0" smtClean="0">
                <a:solidFill>
                  <a:schemeClr val="tx1">
                    <a:lumMod val="85000"/>
                    <a:lumOff val="15000"/>
                  </a:schemeClr>
                </a:solidFill>
              </a:rPr>
              <a:t>Established in 2015</a:t>
            </a:r>
          </a:p>
          <a:p>
            <a:pPr>
              <a:lnSpc>
                <a:spcPct val="80000"/>
              </a:lnSpc>
              <a:buClr>
                <a:srgbClr val="CC0000"/>
              </a:buClr>
            </a:pPr>
            <a:r>
              <a:rPr lang="en-US" sz="2400" dirty="0" smtClean="0">
                <a:solidFill>
                  <a:schemeClr val="tx1">
                    <a:lumMod val="85000"/>
                    <a:lumOff val="15000"/>
                  </a:schemeClr>
                </a:solidFill>
              </a:rPr>
              <a:t>Cultural and institutional change / structural change for gender equality</a:t>
            </a:r>
          </a:p>
          <a:p>
            <a:pPr lvl="1">
              <a:lnSpc>
                <a:spcPct val="80000"/>
              </a:lnSpc>
              <a:buClr>
                <a:srgbClr val="CC0000"/>
              </a:buClr>
            </a:pPr>
            <a:r>
              <a:rPr lang="en-US" sz="2000" dirty="0" smtClean="0">
                <a:solidFill>
                  <a:schemeClr val="tx1">
                    <a:lumMod val="85000"/>
                    <a:lumOff val="15000"/>
                  </a:schemeClr>
                </a:solidFill>
              </a:rPr>
              <a:t>Dominant approach to advance gender equality in the European Commission and Member States</a:t>
            </a:r>
          </a:p>
          <a:p>
            <a:pPr>
              <a:lnSpc>
                <a:spcPct val="80000"/>
              </a:lnSpc>
              <a:buClr>
                <a:srgbClr val="CC0000"/>
              </a:buClr>
            </a:pPr>
            <a:r>
              <a:rPr lang="en-US" sz="2400" dirty="0" smtClean="0">
                <a:solidFill>
                  <a:schemeClr val="tx1">
                    <a:lumMod val="85000"/>
                    <a:lumOff val="15000"/>
                  </a:schemeClr>
                </a:solidFill>
              </a:rPr>
              <a:t>3 priorities</a:t>
            </a:r>
          </a:p>
          <a:p>
            <a:pPr lvl="1">
              <a:lnSpc>
                <a:spcPct val="80000"/>
              </a:lnSpc>
              <a:buClr>
                <a:srgbClr val="CC0000"/>
              </a:buClr>
            </a:pPr>
            <a:r>
              <a:rPr lang="en-US" sz="2000" dirty="0" smtClean="0">
                <a:solidFill>
                  <a:schemeClr val="tx1">
                    <a:lumMod val="85000"/>
                    <a:lumOff val="15000"/>
                  </a:schemeClr>
                </a:solidFill>
              </a:rPr>
              <a:t>Gender balance in decision-making</a:t>
            </a:r>
          </a:p>
          <a:p>
            <a:pPr lvl="1">
              <a:lnSpc>
                <a:spcPct val="80000"/>
              </a:lnSpc>
              <a:buClr>
                <a:srgbClr val="CC0000"/>
              </a:buClr>
            </a:pPr>
            <a:r>
              <a:rPr lang="en-US" sz="2000" dirty="0" smtClean="0">
                <a:solidFill>
                  <a:schemeClr val="tx1">
                    <a:lumMod val="85000"/>
                    <a:lumOff val="15000"/>
                  </a:schemeClr>
                </a:solidFill>
              </a:rPr>
              <a:t>Gender balance in teams and work life balance</a:t>
            </a:r>
          </a:p>
          <a:p>
            <a:pPr lvl="1">
              <a:lnSpc>
                <a:spcPct val="80000"/>
              </a:lnSpc>
              <a:buClr>
                <a:srgbClr val="CC0000"/>
              </a:buClr>
            </a:pPr>
            <a:r>
              <a:rPr lang="en-US" sz="2000" dirty="0" smtClean="0">
                <a:solidFill>
                  <a:schemeClr val="tx1">
                    <a:lumMod val="85000"/>
                    <a:lumOff val="15000"/>
                  </a:schemeClr>
                </a:solidFill>
              </a:rPr>
              <a:t>Gender dimension in research and innovation</a:t>
            </a:r>
          </a:p>
          <a:p>
            <a:pPr>
              <a:lnSpc>
                <a:spcPct val="80000"/>
              </a:lnSpc>
              <a:buClr>
                <a:srgbClr val="CC0000"/>
              </a:buClr>
            </a:pPr>
            <a:r>
              <a:rPr lang="en-US" sz="2400" dirty="0" smtClean="0">
                <a:solidFill>
                  <a:schemeClr val="tx1">
                    <a:lumMod val="85000"/>
                    <a:lumOff val="15000"/>
                  </a:schemeClr>
                </a:solidFill>
              </a:rPr>
              <a:t>Objectives of the Working Group</a:t>
            </a:r>
          </a:p>
          <a:p>
            <a:pPr lvl="1">
              <a:lnSpc>
                <a:spcPct val="80000"/>
              </a:lnSpc>
              <a:buClr>
                <a:srgbClr val="CC0000"/>
              </a:buClr>
            </a:pPr>
            <a:r>
              <a:rPr lang="en-US" sz="2000" dirty="0" smtClean="0">
                <a:solidFill>
                  <a:schemeClr val="tx1">
                    <a:lumMod val="85000"/>
                    <a:lumOff val="15000"/>
                  </a:schemeClr>
                </a:solidFill>
              </a:rPr>
              <a:t>Raise awareness</a:t>
            </a:r>
          </a:p>
          <a:p>
            <a:pPr lvl="1">
              <a:lnSpc>
                <a:spcPct val="80000"/>
              </a:lnSpc>
              <a:buClr>
                <a:srgbClr val="CC0000"/>
              </a:buClr>
            </a:pPr>
            <a:r>
              <a:rPr lang="en-US" sz="2000" dirty="0" smtClean="0">
                <a:solidFill>
                  <a:schemeClr val="tx1">
                    <a:lumMod val="85000"/>
                    <a:lumOff val="15000"/>
                  </a:schemeClr>
                </a:solidFill>
              </a:rPr>
              <a:t>Build competences</a:t>
            </a:r>
          </a:p>
          <a:p>
            <a:pPr lvl="1">
              <a:lnSpc>
                <a:spcPct val="80000"/>
              </a:lnSpc>
              <a:buClr>
                <a:srgbClr val="CC0000"/>
              </a:buClr>
            </a:pPr>
            <a:r>
              <a:rPr lang="en-US" sz="2000" dirty="0" smtClean="0">
                <a:solidFill>
                  <a:schemeClr val="tx1">
                    <a:lumMod val="85000"/>
                    <a:lumOff val="15000"/>
                  </a:schemeClr>
                </a:solidFill>
              </a:rPr>
              <a:t>Share experience</a:t>
            </a:r>
          </a:p>
          <a:p>
            <a:pPr lvl="1">
              <a:lnSpc>
                <a:spcPct val="80000"/>
              </a:lnSpc>
              <a:buClr>
                <a:srgbClr val="CC0000"/>
              </a:buClr>
            </a:pPr>
            <a:r>
              <a:rPr lang="en-US" sz="2000" dirty="0" smtClean="0">
                <a:solidFill>
                  <a:schemeClr val="tx1">
                    <a:lumMod val="85000"/>
                    <a:lumOff val="15000"/>
                  </a:schemeClr>
                </a:solidFill>
              </a:rPr>
              <a:t>Exchange best practices</a:t>
            </a:r>
          </a:p>
          <a:p>
            <a:pPr>
              <a:lnSpc>
                <a:spcPct val="80000"/>
              </a:lnSpc>
              <a:buClr>
                <a:srgbClr val="CC0000"/>
              </a:buClr>
            </a:pPr>
            <a:r>
              <a:rPr lang="en-US" sz="2400" dirty="0" smtClean="0">
                <a:solidFill>
                  <a:schemeClr val="tx1">
                    <a:lumMod val="85000"/>
                    <a:lumOff val="15000"/>
                  </a:schemeClr>
                </a:solidFill>
              </a:rPr>
              <a:t>Members</a:t>
            </a:r>
          </a:p>
          <a:p>
            <a:pPr lvl="1">
              <a:lnSpc>
                <a:spcPct val="80000"/>
              </a:lnSpc>
              <a:buClr>
                <a:srgbClr val="CC0000"/>
              </a:buClr>
            </a:pPr>
            <a:r>
              <a:rPr lang="en-US" sz="2000" dirty="0" smtClean="0">
                <a:solidFill>
                  <a:schemeClr val="tx1">
                    <a:lumMod val="85000"/>
                    <a:lumOff val="15000"/>
                  </a:schemeClr>
                </a:solidFill>
              </a:rPr>
              <a:t>Public research institutions, public universities, research funding organizations, policy makers</a:t>
            </a:r>
          </a:p>
        </p:txBody>
      </p:sp>
      <p:sp>
        <p:nvSpPr>
          <p:cNvPr id="2" name="Zástupný symbol pro datum 1"/>
          <p:cNvSpPr>
            <a:spLocks noGrp="1"/>
          </p:cNvSpPr>
          <p:nvPr>
            <p:ph type="dt" sz="half" idx="10"/>
          </p:nvPr>
        </p:nvSpPr>
        <p:spPr/>
        <p:txBody>
          <a:bodyPr/>
          <a:lstStyle/>
          <a:p>
            <a:pPr>
              <a:defRPr/>
            </a:pPr>
            <a:r>
              <a:rPr lang="en-US" smtClean="0"/>
              <a:t>20. 5. 2016</a:t>
            </a:r>
            <a:endParaRPr lang="cs-CZ"/>
          </a:p>
        </p:txBody>
      </p:sp>
      <p:sp>
        <p:nvSpPr>
          <p:cNvPr id="3" name="Zástupný symbol pro zápatí 2"/>
          <p:cNvSpPr>
            <a:spLocks noGrp="1"/>
          </p:cNvSpPr>
          <p:nvPr>
            <p:ph type="ftr" sz="quarter" idx="11"/>
          </p:nvPr>
        </p:nvSpPr>
        <p:spPr/>
        <p:txBody>
          <a:bodyPr/>
          <a:lstStyle/>
          <a:p>
            <a:pPr>
              <a:defRPr/>
            </a:pPr>
            <a:r>
              <a:rPr lang="cs-CZ" smtClean="0"/>
              <a:t>Equinet seminar</a:t>
            </a:r>
            <a:endParaRPr lang="cs-CZ"/>
          </a:p>
        </p:txBody>
      </p:sp>
      <p:sp>
        <p:nvSpPr>
          <p:cNvPr id="4" name="Zástupný symbol pro číslo snímku 3"/>
          <p:cNvSpPr>
            <a:spLocks noGrp="1"/>
          </p:cNvSpPr>
          <p:nvPr>
            <p:ph type="sldNum" sz="quarter" idx="12"/>
          </p:nvPr>
        </p:nvSpPr>
        <p:spPr/>
        <p:txBody>
          <a:bodyPr/>
          <a:lstStyle/>
          <a:p>
            <a:pPr>
              <a:defRPr/>
            </a:pPr>
            <a:fld id="{A1F5F46C-E0D7-4126-8B1E-CB17FEF40249}" type="slidenum">
              <a:rPr lang="cs-CZ" smtClean="0"/>
              <a:pPr>
                <a:defRPr/>
              </a:pPr>
              <a:t>6</a:t>
            </a:fld>
            <a:endParaRPr lang="cs-CZ"/>
          </a:p>
        </p:txBody>
      </p:sp>
    </p:spTree>
    <p:extLst>
      <p:ext uri="{BB962C8B-B14F-4D97-AF65-F5344CB8AC3E}">
        <p14:creationId xmlns:p14="http://schemas.microsoft.com/office/powerpoint/2010/main" val="3235650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smtClean="0">
                <a:solidFill>
                  <a:srgbClr val="CC0000"/>
                </a:solidFill>
              </a:rPr>
              <a:t>RECOMMENDATIONS TO EQUALITY BODIES</a:t>
            </a:r>
            <a:endParaRPr lang="cs-CZ" sz="2800" dirty="0"/>
          </a:p>
        </p:txBody>
      </p:sp>
      <p:sp>
        <p:nvSpPr>
          <p:cNvPr id="3" name="Zástupný symbol pro obsah 2"/>
          <p:cNvSpPr>
            <a:spLocks noGrp="1"/>
          </p:cNvSpPr>
          <p:nvPr>
            <p:ph idx="1"/>
          </p:nvPr>
        </p:nvSpPr>
        <p:spPr>
          <a:xfrm>
            <a:off x="457200" y="1600200"/>
            <a:ext cx="8229600" cy="4756150"/>
          </a:xfrm>
        </p:spPr>
        <p:txBody>
          <a:bodyPr>
            <a:normAutofit lnSpcReduction="10000"/>
          </a:bodyPr>
          <a:lstStyle/>
          <a:p>
            <a:pPr>
              <a:buClr>
                <a:srgbClr val="CC0000"/>
              </a:buClr>
            </a:pPr>
            <a:r>
              <a:rPr lang="en-GB" sz="2400" dirty="0" smtClean="0">
                <a:solidFill>
                  <a:schemeClr val="tx1">
                    <a:lumMod val="85000"/>
                    <a:lumOff val="15000"/>
                  </a:schemeClr>
                </a:solidFill>
              </a:rPr>
              <a:t>Specificities of the research profession</a:t>
            </a:r>
          </a:p>
          <a:p>
            <a:pPr lvl="1">
              <a:buClr>
                <a:srgbClr val="CC0000"/>
              </a:buClr>
            </a:pPr>
            <a:r>
              <a:rPr lang="en-GB" sz="2000" dirty="0" smtClean="0">
                <a:solidFill>
                  <a:schemeClr val="tx1">
                    <a:lumMod val="85000"/>
                    <a:lumOff val="15000"/>
                  </a:schemeClr>
                </a:solidFill>
              </a:rPr>
              <a:t>Instability of competitive funding versus job security (unlimited contracts)</a:t>
            </a:r>
          </a:p>
          <a:p>
            <a:pPr lvl="1">
              <a:buClr>
                <a:srgbClr val="CC0000"/>
              </a:buClr>
            </a:pPr>
            <a:r>
              <a:rPr lang="en-US" sz="2000" dirty="0" smtClean="0">
                <a:solidFill>
                  <a:schemeClr val="tx1">
                    <a:lumMod val="85000"/>
                    <a:lumOff val="15000"/>
                  </a:schemeClr>
                </a:solidFill>
              </a:rPr>
              <a:t>Stress on fast return from the parental leave </a:t>
            </a:r>
            <a:endParaRPr lang="en-GB" sz="2000" dirty="0" smtClean="0">
              <a:solidFill>
                <a:schemeClr val="tx1">
                  <a:lumMod val="85000"/>
                  <a:lumOff val="15000"/>
                </a:schemeClr>
              </a:solidFill>
            </a:endParaRPr>
          </a:p>
          <a:p>
            <a:pPr lvl="1">
              <a:buClr>
                <a:srgbClr val="CC0000"/>
              </a:buClr>
            </a:pPr>
            <a:r>
              <a:rPr lang="en-GB" sz="2000" dirty="0" smtClean="0">
                <a:solidFill>
                  <a:schemeClr val="tx1">
                    <a:lumMod val="85000"/>
                    <a:lumOff val="15000"/>
                  </a:schemeClr>
                </a:solidFill>
              </a:rPr>
              <a:t>Protection of mothers/parents on the labour market versus lack of protection under temporary contracts</a:t>
            </a:r>
          </a:p>
          <a:p>
            <a:pPr lvl="1">
              <a:buClr>
                <a:srgbClr val="CC0000"/>
              </a:buClr>
            </a:pPr>
            <a:r>
              <a:rPr lang="en-GB" sz="2000" dirty="0" smtClean="0">
                <a:solidFill>
                  <a:schemeClr val="tx1">
                    <a:lumMod val="85000"/>
                    <a:lumOff val="15000"/>
                  </a:schemeClr>
                </a:solidFill>
              </a:rPr>
              <a:t>The status of doctoral fellows as students (cannot choose duration)</a:t>
            </a:r>
          </a:p>
          <a:p>
            <a:pPr>
              <a:buClr>
                <a:srgbClr val="CC0000"/>
              </a:buClr>
            </a:pPr>
            <a:r>
              <a:rPr lang="en-GB" sz="2400" dirty="0" smtClean="0">
                <a:solidFill>
                  <a:schemeClr val="tx1">
                    <a:lumMod val="85000"/>
                    <a:lumOff val="15000"/>
                  </a:schemeClr>
                </a:solidFill>
              </a:rPr>
              <a:t>Responsibilities of public research funding and performing institutions</a:t>
            </a:r>
          </a:p>
          <a:p>
            <a:pPr lvl="1">
              <a:buClr>
                <a:srgbClr val="CC0000"/>
              </a:buClr>
            </a:pPr>
            <a:r>
              <a:rPr lang="en-US" sz="2000" dirty="0" smtClean="0">
                <a:solidFill>
                  <a:schemeClr val="tx1">
                    <a:lumMod val="85000"/>
                    <a:lumOff val="15000"/>
                  </a:schemeClr>
                </a:solidFill>
              </a:rPr>
              <a:t>Accountability and oversight</a:t>
            </a:r>
          </a:p>
          <a:p>
            <a:pPr lvl="1">
              <a:buClr>
                <a:srgbClr val="CC0000"/>
              </a:buClr>
            </a:pPr>
            <a:r>
              <a:rPr lang="en-US" sz="2000" dirty="0" smtClean="0">
                <a:solidFill>
                  <a:schemeClr val="tx1">
                    <a:lumMod val="85000"/>
                    <a:lumOff val="15000"/>
                  </a:schemeClr>
                </a:solidFill>
              </a:rPr>
              <a:t>Soft enforcement of anti-discrimination legislation</a:t>
            </a:r>
          </a:p>
          <a:p>
            <a:pPr>
              <a:buClr>
                <a:srgbClr val="CC0000"/>
              </a:buClr>
            </a:pPr>
            <a:r>
              <a:rPr lang="en-US" sz="2400" dirty="0" smtClean="0">
                <a:solidFill>
                  <a:schemeClr val="tx1">
                    <a:lumMod val="85000"/>
                    <a:lumOff val="15000"/>
                  </a:schemeClr>
                </a:solidFill>
              </a:rPr>
              <a:t>Complaints: personal cases versus systemic discrimination</a:t>
            </a:r>
          </a:p>
          <a:p>
            <a:pPr lvl="1">
              <a:buClr>
                <a:srgbClr val="CC0000"/>
              </a:buClr>
            </a:pPr>
            <a:r>
              <a:rPr lang="en-US" sz="2000" dirty="0" smtClean="0">
                <a:solidFill>
                  <a:schemeClr val="tx1">
                    <a:lumMod val="85000"/>
                    <a:lumOff val="15000"/>
                  </a:schemeClr>
                </a:solidFill>
              </a:rPr>
              <a:t>Who is willing to file a complaint: the limits of individual complaints in a highly competitive and uncertain environment </a:t>
            </a:r>
            <a:endParaRPr lang="en-GB" sz="2000" dirty="0" smtClean="0">
              <a:solidFill>
                <a:schemeClr val="tx1">
                  <a:lumMod val="85000"/>
                  <a:lumOff val="15000"/>
                </a:schemeClr>
              </a:solidFill>
            </a:endParaRPr>
          </a:p>
        </p:txBody>
      </p:sp>
      <p:sp>
        <p:nvSpPr>
          <p:cNvPr id="4" name="Zástupný symbol pro datum 3"/>
          <p:cNvSpPr>
            <a:spLocks noGrp="1"/>
          </p:cNvSpPr>
          <p:nvPr>
            <p:ph type="dt" sz="half" idx="10"/>
          </p:nvPr>
        </p:nvSpPr>
        <p:spPr/>
        <p:txBody>
          <a:bodyPr/>
          <a:lstStyle/>
          <a:p>
            <a:pPr>
              <a:defRPr/>
            </a:pPr>
            <a:r>
              <a:rPr lang="en-US" smtClean="0"/>
              <a:t>20. 5. 2016</a:t>
            </a:r>
            <a:endParaRPr lang="cs-CZ"/>
          </a:p>
        </p:txBody>
      </p:sp>
      <p:sp>
        <p:nvSpPr>
          <p:cNvPr id="5" name="Zástupný symbol pro zápatí 4"/>
          <p:cNvSpPr>
            <a:spLocks noGrp="1"/>
          </p:cNvSpPr>
          <p:nvPr>
            <p:ph type="ftr" sz="quarter" idx="11"/>
          </p:nvPr>
        </p:nvSpPr>
        <p:spPr/>
        <p:txBody>
          <a:bodyPr/>
          <a:lstStyle/>
          <a:p>
            <a:pPr>
              <a:defRPr/>
            </a:pPr>
            <a:r>
              <a:rPr lang="cs-CZ" smtClean="0"/>
              <a:t>Equinet seminar</a:t>
            </a:r>
            <a:endParaRPr lang="cs-CZ"/>
          </a:p>
        </p:txBody>
      </p:sp>
      <p:sp>
        <p:nvSpPr>
          <p:cNvPr id="6" name="Zástupný symbol pro číslo snímku 5"/>
          <p:cNvSpPr>
            <a:spLocks noGrp="1"/>
          </p:cNvSpPr>
          <p:nvPr>
            <p:ph type="sldNum" sz="quarter" idx="12"/>
          </p:nvPr>
        </p:nvSpPr>
        <p:spPr/>
        <p:txBody>
          <a:bodyPr/>
          <a:lstStyle/>
          <a:p>
            <a:pPr>
              <a:defRPr/>
            </a:pPr>
            <a:fld id="{FC7E7FD7-22CB-4E54-AE9E-5CCBD08E1075}" type="slidenum">
              <a:rPr lang="cs-CZ" smtClean="0"/>
              <a:pPr>
                <a:defRPr/>
              </a:pPr>
              <a:t>7</a:t>
            </a:fld>
            <a:endParaRPr lang="cs-CZ"/>
          </a:p>
        </p:txBody>
      </p:sp>
    </p:spTree>
    <p:extLst>
      <p:ext uri="{BB962C8B-B14F-4D97-AF65-F5344CB8AC3E}">
        <p14:creationId xmlns:p14="http://schemas.microsoft.com/office/powerpoint/2010/main" val="3520850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type="body" idx="1"/>
          </p:nvPr>
        </p:nvSpPr>
        <p:spPr>
          <a:xfrm>
            <a:off x="457200" y="549275"/>
            <a:ext cx="8229600" cy="5543550"/>
          </a:xfrm>
        </p:spPr>
        <p:txBody>
          <a:bodyPr/>
          <a:lstStyle/>
          <a:p>
            <a:pPr algn="ctr" eaLnBrk="1" hangingPunct="1">
              <a:lnSpc>
                <a:spcPct val="80000"/>
              </a:lnSpc>
              <a:buFontTx/>
              <a:buNone/>
            </a:pPr>
            <a:r>
              <a:rPr lang="en-GB" sz="2800" b="1" dirty="0" smtClean="0">
                <a:solidFill>
                  <a:srgbClr val="CC0000"/>
                </a:solidFill>
              </a:rPr>
              <a:t>Thank you for your attention!</a:t>
            </a:r>
          </a:p>
          <a:p>
            <a:pPr algn="ctr" eaLnBrk="1" hangingPunct="1">
              <a:lnSpc>
                <a:spcPct val="80000"/>
              </a:lnSpc>
              <a:buFontTx/>
              <a:buNone/>
            </a:pPr>
            <a:endParaRPr lang="en-GB" sz="2800" dirty="0" smtClean="0">
              <a:solidFill>
                <a:srgbClr val="5F5F5F"/>
              </a:solidFill>
            </a:endParaRPr>
          </a:p>
          <a:p>
            <a:pPr marL="0" indent="0" eaLnBrk="1" hangingPunct="1">
              <a:lnSpc>
                <a:spcPct val="90000"/>
              </a:lnSpc>
              <a:buClr>
                <a:srgbClr val="CC0000"/>
              </a:buClr>
              <a:buNone/>
            </a:pPr>
            <a:endParaRPr lang="en-GB" sz="1600" dirty="0" smtClean="0">
              <a:solidFill>
                <a:srgbClr val="5F5F5F"/>
              </a:solidFill>
            </a:endParaRPr>
          </a:p>
          <a:p>
            <a:pPr algn="ctr" eaLnBrk="1" hangingPunct="1">
              <a:lnSpc>
                <a:spcPct val="80000"/>
              </a:lnSpc>
              <a:buFontTx/>
              <a:buNone/>
            </a:pPr>
            <a:endParaRPr lang="en-GB" sz="1600" dirty="0" smtClean="0">
              <a:solidFill>
                <a:srgbClr val="5F5F5F"/>
              </a:solidFill>
            </a:endParaRPr>
          </a:p>
          <a:p>
            <a:pPr algn="ctr">
              <a:lnSpc>
                <a:spcPct val="80000"/>
              </a:lnSpc>
              <a:buFontTx/>
              <a:buNone/>
            </a:pPr>
            <a:endParaRPr lang="en-US" sz="1800" dirty="0" smtClean="0">
              <a:solidFill>
                <a:srgbClr val="5F5F5F"/>
              </a:solidFill>
            </a:endParaRPr>
          </a:p>
          <a:p>
            <a:pPr algn="ctr">
              <a:lnSpc>
                <a:spcPct val="80000"/>
              </a:lnSpc>
              <a:buFontTx/>
              <a:buNone/>
            </a:pPr>
            <a:r>
              <a:rPr lang="cs-CZ" sz="1800" dirty="0" smtClean="0">
                <a:solidFill>
                  <a:srgbClr val="5F5F5F"/>
                </a:solidFill>
              </a:rPr>
              <a:t>Marcela Linková</a:t>
            </a:r>
            <a:r>
              <a:rPr lang="en-US" sz="1800" dirty="0" smtClean="0">
                <a:solidFill>
                  <a:srgbClr val="5F5F5F"/>
                </a:solidFill>
              </a:rPr>
              <a:t>, Ph.D.</a:t>
            </a:r>
            <a:endParaRPr lang="cs-CZ" sz="1800" dirty="0" smtClean="0">
              <a:solidFill>
                <a:srgbClr val="5F5F5F"/>
              </a:solidFill>
            </a:endParaRPr>
          </a:p>
          <a:p>
            <a:pPr algn="ctr">
              <a:lnSpc>
                <a:spcPct val="80000"/>
              </a:lnSpc>
              <a:buFontTx/>
              <a:buNone/>
            </a:pPr>
            <a:r>
              <a:rPr lang="en-US" sz="1800" dirty="0" smtClean="0">
                <a:solidFill>
                  <a:srgbClr val="5F5F5F"/>
                </a:solidFill>
              </a:rPr>
              <a:t>Institute of Sociology of the Academy of Sciences of the Czech Republic</a:t>
            </a:r>
          </a:p>
          <a:p>
            <a:pPr algn="ctr">
              <a:lnSpc>
                <a:spcPct val="80000"/>
              </a:lnSpc>
              <a:buFontTx/>
              <a:buNone/>
            </a:pPr>
            <a:r>
              <a:rPr lang="en-US" sz="1800" dirty="0" smtClean="0">
                <a:solidFill>
                  <a:srgbClr val="5F5F5F"/>
                </a:solidFill>
              </a:rPr>
              <a:t>National Contact Centre for Gender and Science</a:t>
            </a:r>
            <a:endParaRPr lang="cs-CZ" sz="1800" dirty="0" smtClean="0">
              <a:solidFill>
                <a:srgbClr val="5F5F5F"/>
              </a:solidFill>
            </a:endParaRPr>
          </a:p>
          <a:p>
            <a:pPr algn="ctr">
              <a:lnSpc>
                <a:spcPct val="80000"/>
              </a:lnSpc>
              <a:buFontTx/>
              <a:buNone/>
            </a:pPr>
            <a:r>
              <a:rPr lang="cs-CZ" sz="1800" dirty="0" smtClean="0">
                <a:solidFill>
                  <a:srgbClr val="5F5F5F"/>
                </a:solidFill>
              </a:rPr>
              <a:t>Jilská 1</a:t>
            </a:r>
          </a:p>
          <a:p>
            <a:pPr algn="ctr">
              <a:lnSpc>
                <a:spcPct val="80000"/>
              </a:lnSpc>
              <a:buFontTx/>
              <a:buNone/>
            </a:pPr>
            <a:r>
              <a:rPr lang="cs-CZ" sz="1800" dirty="0" smtClean="0">
                <a:solidFill>
                  <a:srgbClr val="5F5F5F"/>
                </a:solidFill>
              </a:rPr>
              <a:t>110 00 </a:t>
            </a:r>
            <a:r>
              <a:rPr lang="en-US" sz="1800" dirty="0" smtClean="0">
                <a:solidFill>
                  <a:srgbClr val="5F5F5F"/>
                </a:solidFill>
              </a:rPr>
              <a:t>Prague </a:t>
            </a:r>
            <a:r>
              <a:rPr lang="cs-CZ" sz="1800" dirty="0" smtClean="0">
                <a:solidFill>
                  <a:srgbClr val="5F5F5F"/>
                </a:solidFill>
              </a:rPr>
              <a:t>1</a:t>
            </a:r>
          </a:p>
          <a:p>
            <a:pPr algn="ctr">
              <a:lnSpc>
                <a:spcPct val="80000"/>
              </a:lnSpc>
              <a:buFontTx/>
              <a:buNone/>
            </a:pPr>
            <a:r>
              <a:rPr lang="cs-CZ" sz="1800" dirty="0" smtClean="0">
                <a:solidFill>
                  <a:srgbClr val="5F5F5F"/>
                </a:solidFill>
              </a:rPr>
              <a:t>Tel: 210 310 322</a:t>
            </a:r>
            <a:endParaRPr lang="en-US" sz="1800" dirty="0" smtClean="0">
              <a:solidFill>
                <a:srgbClr val="5F5F5F"/>
              </a:solidFill>
            </a:endParaRPr>
          </a:p>
          <a:p>
            <a:pPr algn="ctr">
              <a:lnSpc>
                <a:spcPct val="80000"/>
              </a:lnSpc>
              <a:buFontTx/>
              <a:buNone/>
            </a:pPr>
            <a:r>
              <a:rPr lang="cs-CZ" sz="1800" dirty="0" smtClean="0">
                <a:solidFill>
                  <a:srgbClr val="5F5F5F"/>
                </a:solidFill>
                <a:hlinkClick r:id="rId3"/>
              </a:rPr>
              <a:t>marcela.linkova</a:t>
            </a:r>
            <a:r>
              <a:rPr lang="en-US" sz="1800" dirty="0" smtClean="0">
                <a:solidFill>
                  <a:srgbClr val="5F5F5F"/>
                </a:solidFill>
                <a:hlinkClick r:id="rId3"/>
              </a:rPr>
              <a:t>@</a:t>
            </a:r>
            <a:r>
              <a:rPr lang="cs-CZ" sz="1800" dirty="0" smtClean="0">
                <a:solidFill>
                  <a:srgbClr val="5F5F5F"/>
                </a:solidFill>
                <a:hlinkClick r:id="rId3"/>
              </a:rPr>
              <a:t>soc.cas.cz</a:t>
            </a:r>
            <a:endParaRPr lang="cs-CZ" sz="1800" dirty="0" smtClean="0">
              <a:solidFill>
                <a:srgbClr val="5F5F5F"/>
              </a:solidFill>
            </a:endParaRPr>
          </a:p>
          <a:p>
            <a:pPr algn="ctr">
              <a:lnSpc>
                <a:spcPct val="80000"/>
              </a:lnSpc>
              <a:buFontTx/>
              <a:buNone/>
            </a:pPr>
            <a:endParaRPr lang="en-US" sz="1800" dirty="0" smtClean="0">
              <a:solidFill>
                <a:srgbClr val="5F5F5F"/>
              </a:solidFill>
            </a:endParaRPr>
          </a:p>
          <a:p>
            <a:pPr algn="ctr">
              <a:lnSpc>
                <a:spcPct val="80000"/>
              </a:lnSpc>
              <a:buFontTx/>
              <a:buNone/>
            </a:pPr>
            <a:r>
              <a:rPr lang="cs-CZ" sz="1800" dirty="0" smtClean="0">
                <a:solidFill>
                  <a:srgbClr val="5F5F5F"/>
                </a:solidFill>
                <a:hlinkClick r:id="rId4"/>
              </a:rPr>
              <a:t>www.genderaveda.cz</a:t>
            </a:r>
            <a:endParaRPr lang="cs-CZ" sz="1800" dirty="0" smtClean="0">
              <a:solidFill>
                <a:srgbClr val="5F5F5F"/>
              </a:solidFill>
            </a:endParaRPr>
          </a:p>
          <a:p>
            <a:pPr algn="ctr">
              <a:lnSpc>
                <a:spcPct val="80000"/>
              </a:lnSpc>
              <a:buFontTx/>
              <a:buNone/>
            </a:pPr>
            <a:r>
              <a:rPr lang="cs-CZ" sz="1800" dirty="0" smtClean="0">
                <a:solidFill>
                  <a:srgbClr val="5F5F5F"/>
                </a:solidFill>
                <a:hlinkClick r:id="rId5"/>
              </a:rPr>
              <a:t>www.gendervH2020.cz</a:t>
            </a:r>
            <a:endParaRPr lang="cs-CZ" sz="1800" dirty="0" smtClean="0">
              <a:solidFill>
                <a:srgbClr val="5F5F5F"/>
              </a:solidFill>
            </a:endParaRPr>
          </a:p>
        </p:txBody>
      </p:sp>
      <p:sp>
        <p:nvSpPr>
          <p:cNvPr id="2" name="Zástupný symbol pro datum 1"/>
          <p:cNvSpPr>
            <a:spLocks noGrp="1"/>
          </p:cNvSpPr>
          <p:nvPr>
            <p:ph type="dt" sz="half" idx="10"/>
          </p:nvPr>
        </p:nvSpPr>
        <p:spPr/>
        <p:txBody>
          <a:bodyPr/>
          <a:lstStyle/>
          <a:p>
            <a:pPr>
              <a:defRPr/>
            </a:pPr>
            <a:r>
              <a:rPr lang="en-US" smtClean="0"/>
              <a:t>20. 5. 2016</a:t>
            </a:r>
            <a:endParaRPr lang="cs-CZ"/>
          </a:p>
        </p:txBody>
      </p:sp>
      <p:sp>
        <p:nvSpPr>
          <p:cNvPr id="4" name="Zástupný symbol pro číslo snímku 3"/>
          <p:cNvSpPr>
            <a:spLocks noGrp="1"/>
          </p:cNvSpPr>
          <p:nvPr>
            <p:ph type="sldNum" sz="quarter" idx="12"/>
          </p:nvPr>
        </p:nvSpPr>
        <p:spPr/>
        <p:txBody>
          <a:bodyPr/>
          <a:lstStyle/>
          <a:p>
            <a:pPr>
              <a:defRPr/>
            </a:pPr>
            <a:fld id="{A1F5F46C-E0D7-4126-8B1E-CB17FEF40249}" type="slidenum">
              <a:rPr lang="cs-CZ" smtClean="0"/>
              <a:pPr>
                <a:defRPr/>
              </a:pPr>
              <a:t>8</a:t>
            </a:fld>
            <a:endParaRPr lang="cs-CZ"/>
          </a:p>
        </p:txBody>
      </p:sp>
      <p:sp>
        <p:nvSpPr>
          <p:cNvPr id="3" name="Zástupný symbol pro zápatí 2"/>
          <p:cNvSpPr>
            <a:spLocks noGrp="1"/>
          </p:cNvSpPr>
          <p:nvPr>
            <p:ph type="ftr" sz="quarter" idx="11"/>
          </p:nvPr>
        </p:nvSpPr>
        <p:spPr/>
        <p:txBody>
          <a:bodyPr/>
          <a:lstStyle/>
          <a:p>
            <a:pPr>
              <a:defRPr/>
            </a:pPr>
            <a:r>
              <a:rPr lang="cs-CZ" smtClean="0"/>
              <a:t>Equinet seminar</a:t>
            </a:r>
            <a:endParaRPr lang="cs-CZ"/>
          </a:p>
        </p:txBody>
      </p:sp>
    </p:spTree>
    <p:extLst>
      <p:ext uri="{BB962C8B-B14F-4D97-AF65-F5344CB8AC3E}">
        <p14:creationId xmlns:p14="http://schemas.microsoft.com/office/powerpoint/2010/main" val="3705745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1061</Words>
  <Application>Microsoft Office PowerPoint</Application>
  <PresentationFormat>Předvádění na obrazovce (4:3)</PresentationFormat>
  <Paragraphs>131</Paragraphs>
  <Slides>8</Slides>
  <Notes>4</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GENDER EQUALITY IN SCIENCE, TECHNOLOGY, ENGINEERING, MATHEMATICS IN THE CZECH REPUBLIC</vt:lpstr>
      <vt:lpstr>BASIC STATISTICS</vt:lpstr>
      <vt:lpstr>Prezentace aplikace PowerPoint</vt:lpstr>
      <vt:lpstr>STRUCTURAL BARRIERS TO GENDER EQUALITY IN RESEARCH</vt:lpstr>
      <vt:lpstr>RESEARCH FUNDERS: CZECH SCIENCE FOUNDATION</vt:lpstr>
      <vt:lpstr>WORKING GROUP FOR CHANGE</vt:lpstr>
      <vt:lpstr>RECOMMENDATIONS TO EQUALITY BODIES</vt:lpstr>
      <vt:lpstr>Prezentace aplikace PowerPoint</vt:lpstr>
    </vt:vector>
  </TitlesOfParts>
  <Company>sou av cr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Marcela Linkova</dc:creator>
  <cp:lastModifiedBy>marcela.linkova</cp:lastModifiedBy>
  <cp:revision>114</cp:revision>
  <dcterms:created xsi:type="dcterms:W3CDTF">2014-10-15T09:41:51Z</dcterms:created>
  <dcterms:modified xsi:type="dcterms:W3CDTF">2016-05-19T16:43:13Z</dcterms:modified>
</cp:coreProperties>
</file>