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77" r:id="rId3"/>
    <p:sldId id="386" r:id="rId4"/>
    <p:sldId id="398" r:id="rId5"/>
    <p:sldId id="354" r:id="rId6"/>
    <p:sldId id="402" r:id="rId7"/>
    <p:sldId id="381" r:id="rId8"/>
    <p:sldId id="390" r:id="rId9"/>
    <p:sldId id="400" r:id="rId10"/>
    <p:sldId id="394" r:id="rId11"/>
    <p:sldId id="401" r:id="rId12"/>
    <p:sldId id="399" r:id="rId13"/>
    <p:sldId id="357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78487" autoAdjust="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A0D9B6-4C64-4D99-AFA0-578E92B0BC8F}" type="datetimeFigureOut">
              <a:rPr lang="fr-BE"/>
              <a:pPr>
                <a:defRPr/>
              </a:pPr>
              <a:t>19/05/2016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71F3E2-BBA8-45C4-B591-2BADA6BD95F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8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511A2D-D4F3-4639-99C0-F2C9C6DF30BF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C60817-C009-4965-9E6B-7E6228F3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5F9A5F-2A08-4E38-9BEE-FD74B9720A97}" type="slidenum">
              <a:rPr lang="en-US" altLang="fr-FR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fr-FR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A52707-2E4F-4D91-830F-9EC2FE2A5C31}" type="slidenum">
              <a:rPr lang="en-US" altLang="fr-FR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fr-FR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4F56CF-37AC-4B1A-BFCA-5B5DE1F8F486}" type="slidenum">
              <a:rPr lang="en-US" altLang="fr-FR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fr-FR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7BF92-48A9-4711-9D7D-22431C7DA79D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7A7505-5A98-4716-A750-E30E799B14B2}" type="slidenum">
              <a:rPr lang="en-US" altLang="fr-FR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fr-FR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447E20-BAA7-4A3C-B906-1BB9FB14700C}" type="slidenum">
              <a:rPr lang="en-US" altLang="fr-FR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fr-FR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60817-C009-4965-9E6B-7E6228F3D8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FC448173-43ED-4D8B-A92F-808D5877E451}" type="slidenum">
              <a:rPr lang="en-US" altLang="fr-FR" smtClean="0"/>
              <a:pPr>
                <a:spcBef>
                  <a:spcPct val="0"/>
                </a:spcBef>
                <a:defRPr/>
              </a:pPr>
              <a:t>4</a:t>
            </a:fld>
            <a:endParaRPr lang="en-US" alt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4F56CF-37AC-4B1A-BFCA-5B5DE1F8F486}" type="slidenum">
              <a:rPr lang="en-US" altLang="fr-FR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fr-FR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7BB11-50C3-4A5A-8C41-DBAA58B4CB49}" type="slidenum"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1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18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7BB11-50C3-4A5A-8C41-DBAA58B4CB49}" type="slidenum"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en-GB" sz="1100" dirty="0" smtClean="0">
                <a:effectLst/>
              </a:rPr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43%</a:t>
            </a:r>
            <a:r>
              <a:rPr lang="en-GB" sz="1100" dirty="0" smtClean="0">
                <a:effectLst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</a:t>
            </a:r>
            <a:r>
              <a:rPr lang="en-GB" sz="1100" dirty="0" smtClean="0">
                <a:effectLst/>
              </a:rPr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67%</a:t>
            </a:r>
            <a:r>
              <a:rPr lang="en-GB" sz="1100" dirty="0" smtClean="0">
                <a:effectLst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en-GB" sz="1100" dirty="0" smtClean="0">
                <a:effectLst/>
              </a:rPr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55,81395</a:t>
            </a:r>
            <a:r>
              <a:rPr lang="en-GB" sz="1100" dirty="0" smtClean="0">
                <a:effectLst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fr-BE" altLang="en-US" sz="1100" dirty="0" smtClean="0">
              <a:effectLst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1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FC448173-43ED-4D8B-A92F-808D5877E451}" type="slidenum">
              <a:rPr lang="en-US" altLang="fr-FR" smtClean="0"/>
              <a:pPr>
                <a:spcBef>
                  <a:spcPct val="0"/>
                </a:spcBef>
                <a:defRPr/>
              </a:pPr>
              <a:t>8</a:t>
            </a:fld>
            <a:endParaRPr lang="en-US" alt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4F56CF-37AC-4B1A-BFCA-5B5DE1F8F486}" type="slidenum">
              <a:rPr lang="en-US" altLang="fr-FR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fr-FR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3FFF-E04C-4D99-AA16-47A585517AF7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9B2F-03A8-427B-9019-F42188B3E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A1D6-A702-48C3-AE49-5A4B95C1FEE0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DE34-5FFD-4145-BA04-4B3AF9E9F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C4E7-D927-489A-91E3-A4E262692488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3B01-FC9B-4A70-895C-C1EA63B35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D821-CB69-4D9A-8E22-2B5A8A2DA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D4C3-47F3-41AD-88B5-1B59687722E0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2717-79C7-4A9D-B03C-F34A291B9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4506-5BF0-4299-8057-770F93ECAC7E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F298-82D3-4ED5-8E20-59218E87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D7CD-D5C1-4C54-8A3C-8AE99499725C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2C4D-2216-47C3-AB7C-70938004C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BE2A-15BE-4753-9D38-5F2965A86418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B56E-2E96-476A-A40A-200F8980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B9DB-61BF-43E7-B99C-7F41F7190C64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4809-4D0A-4DF0-9F0E-90152BF5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6272-E42E-4716-A9D0-A40BB4E1F939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14C6-2A45-4C8E-89D5-72728EB71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4A9C-EC05-4B6D-B8F8-705CD21993CD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A975-0EA1-474E-9290-5006BDF35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4526-C1C4-422F-87F3-C4F2674D7CD7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A09F-84C7-465E-AF85-4D77BAB10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EBF8D-2108-469C-AC92-F54471C5029F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D47E3-62A0-4A64-8862-F0ECE2892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hyperlink" Target="http://lef.id4.be/Registration?lang=uk)" TargetMode="External"/><Relationship Id="rId4" Type="http://schemas.openxmlformats.org/officeDocument/2006/relationships/hyperlink" Target="http://www.womenlobb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FONDcou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6513" y="0"/>
            <a:ext cx="9285288" cy="6515100"/>
          </a:xfrm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859338" y="5589240"/>
            <a:ext cx="3927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fr-FR" sz="2400" b="1" dirty="0" smtClean="0">
                <a:ea typeface="ＭＳ Ｐゴシック" pitchFamily="34" charset="-128"/>
              </a:rPr>
              <a:t>Irene Rosales</a:t>
            </a:r>
            <a:r>
              <a:rPr lang="en-US" altLang="fr-FR" sz="2400" dirty="0" smtClean="0">
                <a:ea typeface="ＭＳ Ｐゴシック" pitchFamily="34" charset="-128"/>
              </a:rPr>
              <a:t/>
            </a:r>
            <a:br>
              <a:rPr lang="en-US" altLang="fr-FR" sz="2400" dirty="0" smtClean="0">
                <a:ea typeface="ＭＳ Ｐゴシック" pitchFamily="34" charset="-128"/>
              </a:rPr>
            </a:br>
            <a:r>
              <a:rPr lang="en-US" altLang="fr-FR" sz="2400" dirty="0" smtClean="0">
                <a:ea typeface="ＭＳ Ｐゴシック" pitchFamily="34" charset="-128"/>
              </a:rPr>
              <a:t>Policy and campaigns officer</a:t>
            </a:r>
            <a:endParaRPr lang="en-US" altLang="fr-FR" sz="2400" dirty="0">
              <a:ea typeface="ＭＳ Ｐゴシック" pitchFamily="34" charset="-128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 b="41492"/>
          <a:stretch>
            <a:fillRect/>
          </a:stretch>
        </p:blipFill>
        <p:spPr bwMode="auto">
          <a:xfrm>
            <a:off x="-36512" y="0"/>
            <a:ext cx="92852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0" y="2420888"/>
            <a:ext cx="9220200" cy="2385268"/>
          </a:xfrm>
          <a:prstGeom prst="rect">
            <a:avLst/>
          </a:prstGeom>
          <a:noFill/>
          <a:ln w="53975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600" b="1" i="1" dirty="0" smtClean="0"/>
              <a:t>Challenges in ensuring </a:t>
            </a:r>
            <a:br>
              <a:rPr lang="en-US" sz="3600" b="1" i="1" dirty="0" smtClean="0"/>
            </a:br>
            <a:r>
              <a:rPr lang="en-US" sz="3600" b="1" i="1" dirty="0" smtClean="0"/>
              <a:t>gender equality in education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err="1" smtClean="0"/>
              <a:t>Equinet</a:t>
            </a:r>
            <a:r>
              <a:rPr lang="en-US" sz="2400" b="1" dirty="0" smtClean="0"/>
              <a:t> Seminar “Gender Equality in Education”  </a:t>
            </a:r>
            <a:br>
              <a:rPr lang="en-US" sz="2400" b="1" dirty="0" smtClean="0"/>
            </a:br>
            <a:r>
              <a:rPr lang="en-US" sz="2400" b="1" dirty="0" smtClean="0"/>
              <a:t>Prague, 19 May2016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sp>
        <p:nvSpPr>
          <p:cNvPr id="9" name="8 Rectángulo"/>
          <p:cNvSpPr/>
          <p:nvPr/>
        </p:nvSpPr>
        <p:spPr>
          <a:xfrm>
            <a:off x="323528" y="260648"/>
            <a:ext cx="7848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800" b="1" dirty="0" smtClean="0">
              <a:solidFill>
                <a:prstClr val="black"/>
              </a:solidFill>
              <a:latin typeface="+mn-lt"/>
            </a:endParaRPr>
          </a:p>
          <a:p>
            <a:r>
              <a:rPr lang="en-US" altLang="sv-SE" sz="2800" b="1" dirty="0" smtClean="0">
                <a:solidFill>
                  <a:prstClr val="black"/>
                </a:solidFill>
                <a:latin typeface="+mn-lt"/>
              </a:rPr>
              <a:t>Formal curriculum:</a:t>
            </a:r>
          </a:p>
          <a:p>
            <a:endParaRPr lang="en-US" altLang="sv-SE" sz="2400" b="1" dirty="0" smtClean="0">
              <a:solidFill>
                <a:prstClr val="black"/>
              </a:solidFill>
              <a:latin typeface="+mn-lt"/>
            </a:endParaRPr>
          </a:p>
          <a:p>
            <a:r>
              <a:rPr lang="en-US" altLang="sv-SE" sz="2400" dirty="0" err="1" smtClean="0">
                <a:solidFill>
                  <a:prstClr val="black"/>
                </a:solidFill>
                <a:latin typeface="+mn-lt"/>
              </a:rPr>
              <a:t>Androcentricity</a:t>
            </a:r>
            <a:r>
              <a:rPr lang="en-US" altLang="sv-SE" sz="2400" dirty="0" smtClean="0">
                <a:solidFill>
                  <a:prstClr val="black"/>
                </a:solidFill>
                <a:latin typeface="+mn-lt"/>
              </a:rPr>
              <a:t> + Western-centricity</a:t>
            </a:r>
          </a:p>
          <a:p>
            <a:endParaRPr lang="en-US" altLang="sv-SE" sz="2400" dirty="0" smtClean="0">
              <a:solidFill>
                <a:prstClr val="black"/>
              </a:solidFill>
              <a:latin typeface="+mn-lt"/>
            </a:endParaRPr>
          </a:p>
          <a:p>
            <a:r>
              <a:rPr lang="en-US" altLang="sv-SE" sz="2400" dirty="0" smtClean="0">
                <a:solidFill>
                  <a:prstClr val="black"/>
                </a:solidFill>
                <a:latin typeface="+mn-lt"/>
              </a:rPr>
              <a:t>Role of women in history, science, </a:t>
            </a:r>
            <a:br>
              <a:rPr lang="en-US" altLang="sv-SE" sz="2400" dirty="0" smtClean="0">
                <a:solidFill>
                  <a:prstClr val="black"/>
                </a:solidFill>
                <a:latin typeface="+mn-lt"/>
              </a:rPr>
            </a:br>
            <a:r>
              <a:rPr lang="en-US" altLang="sv-SE" sz="2400" dirty="0" err="1" smtClean="0">
                <a:solidFill>
                  <a:prstClr val="black"/>
                </a:solidFill>
                <a:latin typeface="+mn-lt"/>
              </a:rPr>
              <a:t>maths</a:t>
            </a:r>
            <a:r>
              <a:rPr lang="en-US" altLang="sv-SE" sz="2400" dirty="0" smtClean="0">
                <a:solidFill>
                  <a:prstClr val="black"/>
                </a:solidFill>
                <a:latin typeface="+mn-lt"/>
              </a:rPr>
              <a:t>, politics, literature </a:t>
            </a:r>
            <a:br>
              <a:rPr lang="en-US" altLang="sv-SE" sz="2400" dirty="0" smtClean="0">
                <a:solidFill>
                  <a:prstClr val="black"/>
                </a:solidFill>
                <a:latin typeface="+mn-lt"/>
              </a:rPr>
            </a:br>
            <a:r>
              <a:rPr lang="en-US" altLang="sv-SE" sz="2400" dirty="0" smtClean="0">
                <a:solidFill>
                  <a:prstClr val="black"/>
                </a:solidFill>
                <a:latin typeface="+mn-lt"/>
              </a:rPr>
              <a:t>missing  in </a:t>
            </a:r>
            <a:r>
              <a:rPr lang="en-US" altLang="sv-SE" sz="2400" dirty="0" smtClean="0">
                <a:solidFill>
                  <a:prstClr val="black"/>
                </a:solidFill>
                <a:latin typeface="+mn-lt"/>
              </a:rPr>
              <a:t>the different</a:t>
            </a:r>
            <a:r>
              <a:rPr lang="en-US" altLang="sv-SE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sv-SE" sz="2400" dirty="0" smtClean="0">
                <a:solidFill>
                  <a:prstClr val="black"/>
                </a:solidFill>
                <a:latin typeface="+mn-lt"/>
              </a:rPr>
              <a:t>subjects</a:t>
            </a:r>
          </a:p>
          <a:p>
            <a:endParaRPr lang="en-US" altLang="sv-SE" sz="2400" b="1" dirty="0" smtClean="0">
              <a:solidFill>
                <a:prstClr val="black"/>
              </a:solidFill>
              <a:latin typeface="+mn-lt"/>
            </a:endParaRPr>
          </a:p>
          <a:p>
            <a:endParaRPr lang="en-US" altLang="sv-SE" sz="2400" b="1" dirty="0" smtClean="0">
              <a:solidFill>
                <a:prstClr val="black"/>
              </a:solidFill>
              <a:latin typeface="+mn-lt"/>
            </a:endParaRPr>
          </a:p>
          <a:p>
            <a:endParaRPr lang="en-US" altLang="sv-SE" sz="2400" b="1" dirty="0" smtClean="0">
              <a:solidFill>
                <a:prstClr val="black"/>
              </a:solidFill>
              <a:latin typeface="+mn-lt"/>
            </a:endParaRPr>
          </a:p>
          <a:p>
            <a:endParaRPr lang="sv-SE" altLang="sv-SE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9766" r="54887" b="41184"/>
          <a:stretch/>
        </p:blipFill>
        <p:spPr bwMode="auto">
          <a:xfrm>
            <a:off x="5289476" y="332656"/>
            <a:ext cx="3816424" cy="36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33" y="4365104"/>
            <a:ext cx="4731199" cy="22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news.bbcimg.co.uk/media/images/58410000/jpg/_58410164_tv006449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2" y="4399358"/>
            <a:ext cx="4000370" cy="22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6400800" cy="381000"/>
          </a:xfrm>
        </p:spPr>
        <p:txBody>
          <a:bodyPr/>
          <a:lstStyle/>
          <a:p>
            <a:pPr eaLnBrk="1" hangingPunct="1"/>
            <a:r>
              <a:rPr lang="en-US" altLang="fr-FR" sz="3600" b="1" dirty="0" smtClean="0">
                <a:solidFill>
                  <a:srgbClr val="C4D92E"/>
                </a:solidFill>
              </a:rPr>
              <a:t>Challenges</a:t>
            </a:r>
            <a:endParaRPr lang="en-US" altLang="fr-FR" sz="3600" dirty="0" smtClean="0">
              <a:solidFill>
                <a:srgbClr val="C4D9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6400800" cy="381000"/>
          </a:xfrm>
        </p:spPr>
        <p:txBody>
          <a:bodyPr/>
          <a:lstStyle/>
          <a:p>
            <a:pPr eaLnBrk="1" hangingPunct="1"/>
            <a:r>
              <a:rPr lang="en-US" altLang="fr-FR" sz="3600" b="1" dirty="0" smtClean="0">
                <a:solidFill>
                  <a:srgbClr val="C4D92E"/>
                </a:solidFill>
              </a:rPr>
              <a:t>Challenges</a:t>
            </a:r>
            <a:endParaRPr lang="en-US" altLang="fr-FR" sz="3600" dirty="0" smtClean="0">
              <a:solidFill>
                <a:srgbClr val="C4D92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981075"/>
            <a:ext cx="8569325" cy="4083050"/>
          </a:xfrm>
        </p:spPr>
        <p:txBody>
          <a:bodyPr/>
          <a:lstStyle/>
          <a:p>
            <a:pPr marL="0" indent="0" eaLnBrk="1" hangingPunct="1">
              <a:buClr>
                <a:srgbClr val="BCC832"/>
              </a:buClr>
              <a:buNone/>
            </a:pPr>
            <a:r>
              <a:rPr lang="fr-BE" altLang="fr-FR" sz="2600" b="1" dirty="0" smtClean="0"/>
              <a:t>Violence </a:t>
            </a:r>
            <a:r>
              <a:rPr lang="fr-BE" altLang="fr-FR" sz="2600" b="1" dirty="0" err="1" smtClean="0"/>
              <a:t>against</a:t>
            </a:r>
            <a:r>
              <a:rPr lang="fr-BE" altLang="fr-FR" sz="2600" b="1" dirty="0" smtClean="0"/>
              <a:t> </a:t>
            </a:r>
            <a:r>
              <a:rPr lang="fr-BE" altLang="fr-FR" sz="2600" b="1" dirty="0" err="1" smtClean="0"/>
              <a:t>women</a:t>
            </a:r>
            <a:r>
              <a:rPr lang="fr-BE" altLang="fr-FR" sz="2600" b="1" dirty="0" smtClean="0"/>
              <a:t> and girls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Girls and young women continue to experience sexism, sexual harassment and violence in schools and universities</a:t>
            </a:r>
          </a:p>
          <a:p>
            <a:pPr lvl="1"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400" dirty="0" smtClean="0"/>
              <a:t>Bullying often linked to gender identities and norms</a:t>
            </a:r>
          </a:p>
          <a:p>
            <a:pPr lvl="1"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400" dirty="0" smtClean="0"/>
              <a:t>Sexist </a:t>
            </a:r>
            <a:r>
              <a:rPr lang="en-GB" altLang="fr-FR" sz="2400" dirty="0" smtClean="0"/>
              <a:t>remarks</a:t>
            </a:r>
          </a:p>
          <a:p>
            <a:pPr lvl="1"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400" dirty="0" smtClean="0"/>
              <a:t>Physical and sexual violence </a:t>
            </a:r>
          </a:p>
          <a:p>
            <a:pPr lvl="1"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fr-BE" altLang="fr-FR" sz="2400" dirty="0" err="1" smtClean="0"/>
              <a:t>Cyberviolence</a:t>
            </a:r>
            <a:endParaRPr lang="fr-BE" altLang="fr-FR" sz="2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fr-BE" altLang="fr-FR" sz="2600" dirty="0" err="1" smtClean="0"/>
              <a:t>Worrying</a:t>
            </a:r>
            <a:r>
              <a:rPr lang="fr-BE" altLang="fr-FR" sz="2600" dirty="0" smtClean="0"/>
              <a:t> trends on attitudes </a:t>
            </a:r>
            <a:r>
              <a:rPr lang="fr-BE" altLang="fr-FR" sz="2600" dirty="0" err="1" smtClean="0"/>
              <a:t>towards</a:t>
            </a:r>
            <a:r>
              <a:rPr lang="fr-BE" altLang="fr-FR" sz="2600" dirty="0" smtClean="0"/>
              <a:t> </a:t>
            </a:r>
            <a:r>
              <a:rPr lang="fr-BE" altLang="fr-FR" sz="2600" dirty="0" smtClean="0"/>
              <a:t>violence </a:t>
            </a:r>
            <a:r>
              <a:rPr lang="fr-BE" altLang="fr-FR" sz="2600" dirty="0" err="1" smtClean="0"/>
              <a:t>among</a:t>
            </a:r>
            <a:r>
              <a:rPr lang="fr-BE" altLang="fr-FR" sz="2600" dirty="0" smtClean="0"/>
              <a:t> </a:t>
            </a:r>
            <a:r>
              <a:rPr lang="fr-BE" altLang="fr-FR" sz="2600" dirty="0" err="1" smtClean="0"/>
              <a:t>young</a:t>
            </a:r>
            <a:r>
              <a:rPr lang="fr-BE" altLang="fr-FR" sz="2600" dirty="0"/>
              <a:t> </a:t>
            </a:r>
            <a:r>
              <a:rPr lang="fr-BE" altLang="fr-FR" sz="2600" dirty="0" smtClean="0"/>
              <a:t>people</a:t>
            </a: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49602"/>
            <a:ext cx="4752206" cy="1838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 descr="FONDpages_intérieur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52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BCC832"/>
                </a:solidFill>
                <a:ea typeface="Times New Roman" pitchFamily="18" charset="0"/>
                <a:cs typeface="Arial" charset="0"/>
              </a:rPr>
              <a:t>EWL Demands</a:t>
            </a:r>
            <a:r>
              <a:rPr lang="fr-FR" dirty="0">
                <a:solidFill>
                  <a:srgbClr val="BCC832"/>
                </a:solidFill>
                <a:ea typeface="Times New Roman" pitchFamily="18" charset="0"/>
                <a:cs typeface="Arial" charset="0"/>
              </a:rPr>
              <a:t/>
            </a:r>
            <a:br>
              <a:rPr lang="fr-FR" dirty="0">
                <a:solidFill>
                  <a:srgbClr val="BCC832"/>
                </a:solidFill>
                <a:ea typeface="Times New Roman" pitchFamily="18" charset="0"/>
                <a:cs typeface="Arial" charset="0"/>
              </a:rPr>
            </a:br>
            <a:endParaRPr lang="en-US" dirty="0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640762" cy="4979987"/>
          </a:xfrm>
        </p:spPr>
        <p:txBody>
          <a:bodyPr/>
          <a:lstStyle/>
          <a:p>
            <a:pPr lvl="0"/>
            <a:r>
              <a:rPr lang="en-US" sz="2400" dirty="0"/>
              <a:t>Fight against gender stereotypes </a:t>
            </a:r>
            <a:r>
              <a:rPr lang="en-US" sz="2400" dirty="0" smtClean="0"/>
              <a:t>at </a:t>
            </a:r>
            <a:r>
              <a:rPr lang="en-US" sz="2400" dirty="0"/>
              <a:t>every school </a:t>
            </a:r>
            <a:r>
              <a:rPr lang="en-US" sz="2400" dirty="0" smtClean="0"/>
              <a:t>age</a:t>
            </a:r>
          </a:p>
          <a:p>
            <a:pPr lvl="0"/>
            <a:r>
              <a:rPr lang="en-US" sz="2400" dirty="0" smtClean="0"/>
              <a:t>Train </a:t>
            </a:r>
            <a:r>
              <a:rPr lang="en-US" sz="2400" dirty="0"/>
              <a:t>all education professionals about gender </a:t>
            </a:r>
            <a:r>
              <a:rPr lang="en-US" sz="2400" dirty="0" smtClean="0"/>
              <a:t>stereotypes and </a:t>
            </a:r>
            <a:r>
              <a:rPr lang="en-US" sz="2400" dirty="0"/>
              <a:t>gender </a:t>
            </a:r>
            <a:r>
              <a:rPr lang="en-US" sz="2400" dirty="0" smtClean="0"/>
              <a:t>equality and </a:t>
            </a:r>
            <a:r>
              <a:rPr lang="en-US" sz="2400" dirty="0" smtClean="0"/>
              <a:t>the identification </a:t>
            </a:r>
            <a:r>
              <a:rPr lang="en-US" sz="2400" dirty="0"/>
              <a:t>of </a:t>
            </a:r>
            <a:r>
              <a:rPr lang="en-US" sz="2400" dirty="0" smtClean="0"/>
              <a:t>harassment </a:t>
            </a:r>
            <a:r>
              <a:rPr lang="en-US" sz="2400" dirty="0"/>
              <a:t>and </a:t>
            </a:r>
            <a:r>
              <a:rPr lang="en-US" sz="2400" dirty="0" smtClean="0"/>
              <a:t>bullying.</a:t>
            </a:r>
            <a:endParaRPr lang="en-GB" sz="2400" dirty="0"/>
          </a:p>
          <a:p>
            <a:pPr lvl="0"/>
            <a:r>
              <a:rPr lang="en-US" sz="2400" dirty="0"/>
              <a:t>Integrate gender </a:t>
            </a:r>
            <a:r>
              <a:rPr lang="en-US" sz="2400" dirty="0" smtClean="0"/>
              <a:t>equality </a:t>
            </a: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curriculum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dirty="0" smtClean="0"/>
              <a:t>Gender </a:t>
            </a:r>
            <a:r>
              <a:rPr lang="en-US" sz="2400" dirty="0"/>
              <a:t>mainstreaming and gender budgeting in educational </a:t>
            </a:r>
            <a:r>
              <a:rPr lang="en-US" sz="2400" dirty="0" smtClean="0"/>
              <a:t>policies.</a:t>
            </a:r>
            <a:endParaRPr lang="en-GB" sz="2400" dirty="0"/>
          </a:p>
          <a:p>
            <a:pPr lvl="0"/>
            <a:r>
              <a:rPr lang="en-US" sz="2400" dirty="0" smtClean="0"/>
              <a:t>Include </a:t>
            </a:r>
            <a:r>
              <a:rPr lang="en-US" sz="2400" dirty="0"/>
              <a:t>the prohibition of discrimination on the basis of sex and gender in </a:t>
            </a:r>
            <a:r>
              <a:rPr lang="en-US" sz="2400" dirty="0" smtClean="0"/>
              <a:t>education </a:t>
            </a:r>
            <a:r>
              <a:rPr lang="en-US" sz="2400" dirty="0"/>
              <a:t>and </a:t>
            </a:r>
            <a:r>
              <a:rPr lang="en-US" sz="2400" dirty="0" smtClean="0"/>
              <a:t>media in the European Legislation.</a:t>
            </a:r>
          </a:p>
          <a:p>
            <a:pPr marL="0" indent="0">
              <a:buNone/>
            </a:pPr>
            <a:r>
              <a:rPr lang="en-GB" sz="2400" dirty="0" smtClean="0"/>
              <a:t>Women’s </a:t>
            </a:r>
            <a:r>
              <a:rPr lang="en-GB" sz="2400" dirty="0"/>
              <a:t>rights organisations have a longstanding experience in raising awareness about sexism, gender stereotypes and gender inequalities. </a:t>
            </a:r>
            <a:endParaRPr lang="en-US" altLang="fr-FR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lvl="0"/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FONDdernierepag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610350"/>
          </a:xfrm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9388" y="549275"/>
            <a:ext cx="8856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fr-FR" sz="4400" b="1">
                <a:solidFill>
                  <a:schemeClr val="bg1"/>
                </a:solidFill>
                <a:ea typeface="ＭＳ Ｐゴシック" pitchFamily="34" charset="-128"/>
              </a:rPr>
              <a:t>THANK YOU FOR YOUR ATTENTION!</a:t>
            </a:r>
          </a:p>
          <a:p>
            <a:pPr algn="ctr" eaLnBrk="0" hangingPunct="0"/>
            <a:endParaRPr lang="en-US" altLang="fr-FR" sz="4000" b="1">
              <a:solidFill>
                <a:schemeClr val="bg1"/>
              </a:solidFill>
              <a:ea typeface="ＭＳ Ｐゴシック" pitchFamily="34" charset="-128"/>
            </a:endParaRPr>
          </a:p>
          <a:p>
            <a:pPr algn="r" eaLnBrk="0" hangingPunct="0"/>
            <a:endParaRPr lang="en-US" altLang="fr-FR" sz="4000">
              <a:solidFill>
                <a:schemeClr val="bg1"/>
              </a:solidFill>
              <a:ea typeface="ＭＳ Ｐゴシック" pitchFamily="34" charset="-128"/>
              <a:hlinkClick r:id="rId4"/>
            </a:endParaRPr>
          </a:p>
          <a:p>
            <a:pPr algn="r" eaLnBrk="0" hangingPunct="0"/>
            <a:r>
              <a:rPr lang="en-US" altLang="fr-FR" sz="2800">
                <a:solidFill>
                  <a:schemeClr val="bg1"/>
                </a:solidFill>
                <a:ea typeface="ＭＳ Ｐゴシック" pitchFamily="34" charset="-128"/>
                <a:hlinkClick r:id="rId4"/>
              </a:rPr>
              <a:t>www.womenlobby.org</a:t>
            </a:r>
            <a:r>
              <a:rPr lang="en-US" altLang="fr-FR" sz="280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algn="r" eaLnBrk="0" hangingPunct="0"/>
            <a:r>
              <a:rPr lang="en-US" altLang="fr-FR" sz="2800">
                <a:ea typeface="ＭＳ Ｐゴシック" pitchFamily="34" charset="-128"/>
              </a:rPr>
              <a:t>@Europeanwomen</a:t>
            </a:r>
          </a:p>
        </p:txBody>
      </p:sp>
      <p:pic>
        <p:nvPicPr>
          <p:cNvPr id="28676" name="Picture 2" descr="http://www.womenlobby.org/spip.php?action=acceder_document&amp;arg=1490&amp;cle=ca74d0f5f2e083f6e135eb4f99453db6ca80a239&amp;file=png%2Ffeminist_friends_left_colum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7483647" y="0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EWL Beijing+20 in April - A holistic approach for the highest standards of wellbeing and health for 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019300"/>
            <a:ext cx="53530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pic>
        <p:nvPicPr>
          <p:cNvPr id="6147" name="Picture 6" descr="http://www.womenlobby.org/spip.php?action=acceder_document&amp;arg=4259&amp;cle=8fb777e12769c276725ecf80ef6b30b1cc152839&amp;file=png%2F25years_button.png"/>
          <p:cNvPicPr>
            <a:picLocks noChangeAspect="1" noChangeArrowheads="1"/>
          </p:cNvPicPr>
          <p:nvPr/>
        </p:nvPicPr>
        <p:blipFill>
          <a:blip r:embed="rId4" cstate="print"/>
          <a:srcRect b="16530"/>
          <a:stretch>
            <a:fillRect/>
          </a:stretch>
        </p:blipFill>
        <p:spPr bwMode="auto">
          <a:xfrm>
            <a:off x="2430890" y="0"/>
            <a:ext cx="426402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5" cstate="print"/>
          <a:srcRect t="70813" r="51831" b="2155"/>
          <a:stretch>
            <a:fillRect/>
          </a:stretch>
        </p:blipFill>
        <p:spPr bwMode="auto">
          <a:xfrm>
            <a:off x="0" y="654285"/>
            <a:ext cx="24031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3" descr="X:\NEW X-FILES\Policies\International\Beijing+20\Launch of EWL report, Lisbon, Oct 2014\Chouettes photos\group photo Lisb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88" y="3273425"/>
            <a:ext cx="8564562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content-frt3-1.xx.fbcdn.net/v/t1.0-9/10246322_10152641582623247_4644895180876761904_n.png?oh=8d8f9654d487b7ef1c07025dcef45a5e&amp;oe=57A475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79" y="632077"/>
            <a:ext cx="26003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2132856"/>
            <a:ext cx="8434387" cy="47251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put an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 to all forms of violence against women and girls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promote a society of peace, human security and dignity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challenge and change the culture of </a:t>
            </a:r>
            <a:r>
              <a:rPr lang="en-US" sz="3300" b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sexism and stereotypes </a:t>
            </a:r>
            <a:r>
              <a:rPr lang="en-US" sz="3300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promote positive roles for women and men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promote the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feminist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transformation of a sustainable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economy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based on new economic models based on equality, well-being, care and social justice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position women at the heart of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political, social and economic participation and decision-making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4296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475927" y="190501"/>
            <a:ext cx="8136905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EWL STRATEGIC FRAMEWORK 2016-2020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908720"/>
            <a:ext cx="8064896" cy="4083050"/>
          </a:xfrm>
        </p:spPr>
        <p:txBody>
          <a:bodyPr/>
          <a:lstStyle/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US" altLang="fr-FR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altLang="fr-FR" dirty="0" smtClean="0"/>
              <a:t>Key Facts and figures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altLang="fr-FR" dirty="0" smtClean="0"/>
              <a:t>Key Challenges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altLang="fr-FR" dirty="0" smtClean="0"/>
              <a:t>EWL Demands and opportunities for cooperation and involvement of women’s NGOs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US" altLang="fr-FR" sz="26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6400800" cy="381000"/>
          </a:xfrm>
        </p:spPr>
        <p:txBody>
          <a:bodyPr/>
          <a:lstStyle/>
          <a:p>
            <a:pPr eaLnBrk="1" hangingPunct="1"/>
            <a:r>
              <a:rPr lang="en-US" altLang="fr-FR" sz="3600" b="1" dirty="0" smtClean="0">
                <a:solidFill>
                  <a:srgbClr val="C4D92E"/>
                </a:solidFill>
              </a:rPr>
              <a:t> Facts and figures</a:t>
            </a:r>
            <a:endParaRPr lang="en-US" altLang="fr-FR" sz="3600" dirty="0" smtClean="0">
              <a:solidFill>
                <a:srgbClr val="C4D9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6400800" cy="381000"/>
          </a:xfrm>
        </p:spPr>
        <p:txBody>
          <a:bodyPr/>
          <a:lstStyle/>
          <a:p>
            <a:pPr eaLnBrk="1" hangingPunct="1"/>
            <a:r>
              <a:rPr lang="en-US" altLang="fr-FR" sz="3600" b="1" dirty="0" smtClean="0">
                <a:solidFill>
                  <a:srgbClr val="C4D92E"/>
                </a:solidFill>
              </a:rPr>
              <a:t> Facts and figures</a:t>
            </a:r>
            <a:endParaRPr lang="en-US" altLang="fr-FR" sz="3600" dirty="0" smtClean="0">
              <a:solidFill>
                <a:srgbClr val="C4D92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980728"/>
            <a:ext cx="8569325" cy="4083050"/>
          </a:xfrm>
        </p:spPr>
        <p:txBody>
          <a:bodyPr/>
          <a:lstStyle/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 Girls are less likely than boys to </a:t>
            </a:r>
            <a:r>
              <a:rPr lang="en-GB" altLang="fr-FR" sz="2600" b="1" dirty="0" smtClean="0"/>
              <a:t>drop out of school</a:t>
            </a:r>
            <a:r>
              <a:rPr lang="en-GB" altLang="fr-FR" sz="2600" dirty="0" smtClean="0"/>
              <a:t>: 9,5% of girls and 12,4% of boys (2014).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63.9% of women aged 15-24  are likely to participate in education compared to 59.3% of men 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Women are more enrolled in tertiary education: 41% 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sz="2600" dirty="0" smtClean="0"/>
              <a:t>While women far outnumber men in completing higher education, men </a:t>
            </a:r>
            <a:r>
              <a:rPr lang="en-US" sz="2600" dirty="0"/>
              <a:t>prevail at the level of PhD graduates. </a:t>
            </a: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None/>
            </a:pPr>
            <a:r>
              <a:rPr lang="en-GB" altLang="fr-FR" sz="2600" dirty="0" smtClean="0"/>
              <a:t>  </a:t>
            </a:r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US" altLang="fr-FR" sz="2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3"/>
            <a:ext cx="4104456" cy="234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pic>
        <p:nvPicPr>
          <p:cNvPr id="23553" name="Picture 1" descr="D:\gender\brain is not an organ of sex female li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1862" y="548680"/>
            <a:ext cx="2298266" cy="321297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6400800" cy="381000"/>
          </a:xfrm>
        </p:spPr>
        <p:txBody>
          <a:bodyPr/>
          <a:lstStyle/>
          <a:p>
            <a:pPr algn="l" eaLnBrk="1" hangingPunct="1"/>
            <a:r>
              <a:rPr lang="en-US" altLang="fr-FR" sz="3600" b="1" dirty="0" smtClean="0">
                <a:solidFill>
                  <a:srgbClr val="C4D92E"/>
                </a:solidFill>
              </a:rPr>
              <a:t>        Facts and figures</a:t>
            </a:r>
            <a:endParaRPr lang="en-US" altLang="fr-FR" sz="3600" dirty="0" smtClean="0">
              <a:solidFill>
                <a:srgbClr val="C4D92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124744"/>
            <a:ext cx="5616623" cy="4083050"/>
          </a:xfrm>
        </p:spPr>
        <p:txBody>
          <a:bodyPr/>
          <a:lstStyle/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sz="2400" b="1" dirty="0"/>
              <a:t>Educational choices </a:t>
            </a:r>
            <a:r>
              <a:rPr lang="en-US" sz="2400" b="1" dirty="0" smtClean="0"/>
              <a:t>highly gendered: </a:t>
            </a:r>
            <a:r>
              <a:rPr lang="en-US" altLang="fr-FR" sz="2600" dirty="0" smtClean="0"/>
              <a:t>More male than female graduates in </a:t>
            </a:r>
            <a:r>
              <a:rPr lang="en-US" altLang="fr-FR" sz="2600" dirty="0" err="1" smtClean="0"/>
              <a:t>maths</a:t>
            </a:r>
            <a:r>
              <a:rPr lang="en-US" altLang="fr-FR" sz="2600" dirty="0" smtClean="0"/>
              <a:t>, science and technology in all EU MS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None/>
            </a:pPr>
            <a:r>
              <a:rPr lang="en-GB" altLang="fr-FR" sz="2600" dirty="0" smtClean="0"/>
              <a:t>  </a:t>
            </a:r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US" altLang="fr-FR" sz="2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0201" t="16161" r="30200" b="52465"/>
          <a:stretch/>
        </p:blipFill>
        <p:spPr>
          <a:xfrm>
            <a:off x="736225" y="2754483"/>
            <a:ext cx="5671280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893" t="76425" r="32124" b="12312"/>
          <a:stretch/>
        </p:blipFill>
        <p:spPr>
          <a:xfrm>
            <a:off x="2987824" y="5767320"/>
            <a:ext cx="4866971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8532440" cy="381000"/>
          </a:xfrm>
        </p:spPr>
        <p:txBody>
          <a:bodyPr/>
          <a:lstStyle/>
          <a:p>
            <a:pPr algn="l" eaLnBrk="1" hangingPunct="1"/>
            <a:r>
              <a:rPr lang="en-US" altLang="fr-FR" sz="3600" b="1" dirty="0" smtClean="0">
                <a:solidFill>
                  <a:srgbClr val="C4D92E"/>
                </a:solidFill>
              </a:rPr>
              <a:t>        Facts and figures: Links to employment</a:t>
            </a:r>
            <a:endParaRPr lang="en-US" altLang="fr-FR" sz="3600" dirty="0" smtClean="0">
              <a:solidFill>
                <a:srgbClr val="C4D92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052736"/>
            <a:ext cx="7848871" cy="4083050"/>
          </a:xfrm>
        </p:spPr>
        <p:txBody>
          <a:bodyPr/>
          <a:lstStyle/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fr-BE" altLang="fr-FR" sz="2800" dirty="0" err="1" smtClean="0"/>
              <a:t>Gender</a:t>
            </a:r>
            <a:r>
              <a:rPr lang="fr-BE" altLang="fr-FR" sz="2800" dirty="0" smtClean="0"/>
              <a:t> </a:t>
            </a:r>
            <a:r>
              <a:rPr lang="fr-BE" altLang="fr-FR" sz="2800" dirty="0" err="1"/>
              <a:t>pay</a:t>
            </a:r>
            <a:r>
              <a:rPr lang="fr-BE" altLang="fr-FR" sz="2800" dirty="0"/>
              <a:t> </a:t>
            </a:r>
            <a:r>
              <a:rPr lang="fr-BE" altLang="fr-FR" sz="2800" dirty="0" smtClean="0"/>
              <a:t>gap EU 28: 16,1% (2014)</a:t>
            </a:r>
            <a:r>
              <a:rPr lang="fr-BE" altLang="fr-FR" sz="2000" dirty="0" smtClean="0"/>
              <a:t/>
            </a:r>
            <a:br>
              <a:rPr lang="fr-BE" altLang="fr-FR" sz="2000" dirty="0" smtClean="0"/>
            </a:br>
            <a:r>
              <a:rPr lang="fr-BE" altLang="fr-FR" sz="2400" dirty="0" err="1" smtClean="0"/>
              <a:t>ranging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from</a:t>
            </a:r>
            <a:r>
              <a:rPr lang="fr-BE" altLang="fr-FR" sz="2400" dirty="0" smtClean="0"/>
              <a:t> 2% in </a:t>
            </a:r>
            <a:r>
              <a:rPr lang="fr-BE" altLang="fr-FR" sz="2400" dirty="0" err="1" smtClean="0"/>
              <a:t>Slovenia</a:t>
            </a:r>
            <a:r>
              <a:rPr lang="fr-BE" altLang="fr-FR" sz="2400" dirty="0" smtClean="0"/>
              <a:t> to 28,3% in </a:t>
            </a:r>
            <a:r>
              <a:rPr lang="fr-BE" altLang="fr-FR" sz="2400" dirty="0" err="1" smtClean="0"/>
              <a:t>Estonia</a:t>
            </a:r>
            <a:endParaRPr lang="fr-BE" altLang="fr-FR" sz="2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fr-BE" altLang="fr-FR" sz="18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fr-BE" altLang="fr-FR" sz="2800" dirty="0" err="1" smtClean="0"/>
              <a:t>Gender</a:t>
            </a:r>
            <a:r>
              <a:rPr lang="fr-BE" altLang="fr-FR" sz="2800" dirty="0" smtClean="0"/>
              <a:t> </a:t>
            </a:r>
            <a:r>
              <a:rPr lang="fr-BE" altLang="fr-FR" sz="2800" dirty="0" err="1" smtClean="0"/>
              <a:t>employment</a:t>
            </a:r>
            <a:r>
              <a:rPr lang="fr-BE" altLang="fr-FR" sz="2800" dirty="0" smtClean="0"/>
              <a:t> gap EU 28: </a:t>
            </a:r>
            <a:r>
              <a:rPr lang="en-US" sz="2800" dirty="0"/>
              <a:t> </a:t>
            </a:r>
            <a:endParaRPr lang="en-US" sz="2800" dirty="0" smtClean="0"/>
          </a:p>
          <a:p>
            <a:pPr marL="0" indent="0" eaLnBrk="1" hangingPunct="1">
              <a:buClr>
                <a:srgbClr val="BCC832"/>
              </a:buClr>
              <a:buNone/>
            </a:pPr>
            <a:r>
              <a:rPr lang="en-US" sz="2400" dirty="0"/>
              <a:t>	</a:t>
            </a:r>
            <a:r>
              <a:rPr lang="en-US" sz="2400" dirty="0" smtClean="0"/>
              <a:t>male employment </a:t>
            </a:r>
            <a:r>
              <a:rPr lang="en-US" sz="2400" dirty="0"/>
              <a:t>rate </a:t>
            </a:r>
            <a:r>
              <a:rPr lang="en-US" sz="2400" dirty="0" smtClean="0"/>
              <a:t>: 70.1</a:t>
            </a:r>
            <a:r>
              <a:rPr lang="en-US" sz="2400" dirty="0"/>
              <a:t> % </a:t>
            </a:r>
            <a:endParaRPr lang="en-US" sz="2400" dirty="0" smtClean="0"/>
          </a:p>
          <a:p>
            <a:pPr marL="0" indent="0" eaLnBrk="1" hangingPunct="1">
              <a:buClr>
                <a:srgbClr val="BCC832"/>
              </a:buClr>
              <a:buNone/>
            </a:pPr>
            <a:r>
              <a:rPr lang="en-US" sz="2400" dirty="0" smtClean="0"/>
              <a:t>	female </a:t>
            </a:r>
            <a:r>
              <a:rPr lang="en-US" sz="2400" dirty="0"/>
              <a:t>employment rate : </a:t>
            </a:r>
            <a:r>
              <a:rPr lang="en-US" sz="2400" dirty="0" smtClean="0"/>
              <a:t>59.6</a:t>
            </a:r>
            <a:r>
              <a:rPr lang="en-US" sz="2400" dirty="0"/>
              <a:t> % </a:t>
            </a:r>
          </a:p>
          <a:p>
            <a:pPr marL="0" indent="0" eaLnBrk="1" hangingPunct="1">
              <a:buClr>
                <a:srgbClr val="BCC832"/>
              </a:buClr>
              <a:buNone/>
            </a:pPr>
            <a:endParaRPr lang="fr-BE" altLang="fr-FR" sz="9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800" dirty="0" smtClean="0"/>
              <a:t>With the same level of education</a:t>
            </a:r>
            <a:r>
              <a:rPr lang="en-GB" altLang="fr-FR" sz="2800" b="1" dirty="0" smtClean="0"/>
              <a:t>: men are 55.8% more likely to be employed</a:t>
            </a:r>
            <a:r>
              <a:rPr lang="en-GB" altLang="fr-FR" sz="2800" dirty="0" smtClean="0"/>
              <a:t>. 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fr-BE" altLang="fr-FR" sz="10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fr-BE" altLang="fr-FR" sz="2800" dirty="0" err="1" smtClean="0"/>
              <a:t>Gender</a:t>
            </a:r>
            <a:r>
              <a:rPr lang="fr-BE" altLang="fr-FR" sz="2800" dirty="0" smtClean="0"/>
              <a:t> horizontal </a:t>
            </a:r>
            <a:r>
              <a:rPr lang="fr-BE" altLang="fr-FR" sz="2800" dirty="0" err="1" smtClean="0"/>
              <a:t>occupational</a:t>
            </a:r>
            <a:r>
              <a:rPr lang="fr-BE" altLang="fr-FR" sz="2800" dirty="0" smtClean="0"/>
              <a:t> </a:t>
            </a:r>
            <a:r>
              <a:rPr lang="en-US" altLang="fr-FR" sz="2800" dirty="0" smtClean="0"/>
              <a:t>segregation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fr-BE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600" dirty="0" smtClean="0"/>
          </a:p>
          <a:p>
            <a:pPr eaLnBrk="1" hangingPunct="1">
              <a:buClr>
                <a:srgbClr val="BCC832"/>
              </a:buClr>
              <a:buNone/>
            </a:pPr>
            <a:r>
              <a:rPr lang="en-GB" altLang="fr-FR" sz="2600" dirty="0" smtClean="0"/>
              <a:t>  </a:t>
            </a:r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None/>
            </a:pPr>
            <a:endParaRPr lang="en-US" altLang="fr-FR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964488" cy="719362"/>
          </a:xfrm>
        </p:spPr>
        <p:txBody>
          <a:bodyPr/>
          <a:lstStyle/>
          <a:p>
            <a:pPr eaLnBrk="1" hangingPunct="1"/>
            <a:r>
              <a:rPr lang="en-US" altLang="fr-FR" sz="2800" b="1" dirty="0" smtClean="0">
                <a:solidFill>
                  <a:srgbClr val="C4D92E"/>
                </a:solidFill>
              </a:rPr>
              <a:t> Facts and figures: </a:t>
            </a:r>
            <a:br>
              <a:rPr lang="en-US" altLang="fr-FR" sz="2800" b="1" dirty="0" smtClean="0">
                <a:solidFill>
                  <a:srgbClr val="C4D92E"/>
                </a:solidFill>
              </a:rPr>
            </a:br>
            <a:r>
              <a:rPr lang="en-US" altLang="fr-FR" sz="2800" b="1" dirty="0" smtClean="0">
                <a:solidFill>
                  <a:srgbClr val="C4D92E"/>
                </a:solidFill>
              </a:rPr>
              <a:t>Education professionals and GE in Educational institutions</a:t>
            </a:r>
            <a:endParaRPr lang="en-US" altLang="fr-FR" sz="2800" dirty="0" smtClean="0">
              <a:solidFill>
                <a:srgbClr val="C4D92E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7337" y="1030066"/>
            <a:ext cx="8569325" cy="4083050"/>
          </a:xfrm>
        </p:spPr>
        <p:txBody>
          <a:bodyPr/>
          <a:lstStyle/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Primary education: 9 in 10 teachers are women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Secondary education:  3 to 4 teachers in  10 are men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Tertiary education: 6 in 10 teachers are men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1400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sz="2400" dirty="0" smtClean="0"/>
              <a:t>15.5% of institutions in the Higher Education Sector were headed by women and just 10% of universities had a female rector (2012)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endParaRPr lang="en-GB" altLang="fr-FR" sz="2000" dirty="0" smtClean="0"/>
          </a:p>
          <a:p>
            <a:pPr eaLnBrk="1" hangingPunct="1">
              <a:spcBef>
                <a:spcPts val="0"/>
              </a:spcBef>
              <a:buClr>
                <a:srgbClr val="BCC832"/>
              </a:buClr>
              <a:buNone/>
            </a:pPr>
            <a:r>
              <a:rPr lang="en-GB" altLang="fr-FR" sz="2600" dirty="0" smtClean="0"/>
              <a:t>       	</a:t>
            </a:r>
            <a:r>
              <a:rPr lang="en-GB" altLang="fr-FR" sz="2600" b="1" dirty="0" smtClean="0"/>
              <a:t>Primary Education</a:t>
            </a:r>
            <a:r>
              <a:rPr lang="en-GB" altLang="fr-FR" sz="2600" dirty="0" smtClean="0"/>
              <a:t>			</a:t>
            </a:r>
            <a:r>
              <a:rPr lang="en-GB" altLang="fr-FR" sz="2600" b="1" dirty="0" smtClean="0"/>
              <a:t>Tertiary education</a:t>
            </a:r>
            <a:endParaRPr lang="en-US" altLang="fr-FR" sz="2600" b="1" dirty="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 l="6775" r="3415" b="6773"/>
          <a:stretch>
            <a:fillRect/>
          </a:stretch>
        </p:blipFill>
        <p:spPr bwMode="auto">
          <a:xfrm>
            <a:off x="1907704" y="4653136"/>
            <a:ext cx="1512168" cy="162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 l="9758" r="5674"/>
          <a:stretch>
            <a:fillRect/>
          </a:stretch>
        </p:blipFill>
        <p:spPr bwMode="auto">
          <a:xfrm>
            <a:off x="6444208" y="4575834"/>
            <a:ext cx="1512168" cy="16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FONDpages_intérieur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75200"/>
            <a:ext cx="9144000" cy="2082800"/>
          </a:xfr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6400800" cy="381000"/>
          </a:xfrm>
        </p:spPr>
        <p:txBody>
          <a:bodyPr/>
          <a:lstStyle/>
          <a:p>
            <a:pPr eaLnBrk="1" hangingPunct="1"/>
            <a:r>
              <a:rPr lang="en-US" altLang="fr-FR" sz="3600" b="1" dirty="0" smtClean="0">
                <a:solidFill>
                  <a:srgbClr val="C4D92E"/>
                </a:solidFill>
              </a:rPr>
              <a:t>Challenges</a:t>
            </a:r>
            <a:endParaRPr lang="en-US" altLang="fr-FR" sz="3600" dirty="0" smtClean="0">
              <a:solidFill>
                <a:srgbClr val="C4D92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4746" y="866063"/>
            <a:ext cx="6049367" cy="4083050"/>
          </a:xfrm>
        </p:spPr>
        <p:txBody>
          <a:bodyPr/>
          <a:lstStyle/>
          <a:p>
            <a:pPr marL="0" indent="0" eaLnBrk="1" hangingPunct="1">
              <a:buClr>
                <a:srgbClr val="BCC832"/>
              </a:buClr>
              <a:buNone/>
            </a:pPr>
            <a:r>
              <a:rPr lang="fr-BE" altLang="fr-FR" sz="2600" b="1" dirty="0" err="1" smtClean="0"/>
              <a:t>Hidden</a:t>
            </a:r>
            <a:r>
              <a:rPr lang="fr-BE" altLang="fr-FR" sz="2600" b="1" dirty="0" smtClean="0"/>
              <a:t> curriculum</a:t>
            </a:r>
            <a:endParaRPr lang="en-GB" altLang="fr-FR" sz="2600" b="1" dirty="0" smtClean="0"/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GB" altLang="fr-FR" sz="2600" dirty="0" smtClean="0"/>
              <a:t>Gender stereotypes are still present in both values and attitudes and educational materials and methods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fr-BE" altLang="fr-FR" sz="2600" dirty="0" smtClean="0"/>
              <a:t> </a:t>
            </a:r>
            <a:r>
              <a:rPr lang="en-US" altLang="fr-FR" sz="2600" dirty="0" smtClean="0"/>
              <a:t>Educators </a:t>
            </a:r>
            <a:r>
              <a:rPr lang="en-US" sz="2600" dirty="0" smtClean="0"/>
              <a:t>play </a:t>
            </a:r>
            <a:r>
              <a:rPr lang="en-US" sz="2600" dirty="0"/>
              <a:t>a crucial role in counteracting gender </a:t>
            </a:r>
            <a:r>
              <a:rPr lang="en-US" sz="2600" dirty="0" smtClean="0"/>
              <a:t>stereotypes. 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sz="2600" dirty="0" smtClean="0"/>
              <a:t>However</a:t>
            </a:r>
            <a:r>
              <a:rPr lang="en-US" sz="2600" dirty="0"/>
              <a:t>, </a:t>
            </a:r>
            <a:r>
              <a:rPr lang="en-US" sz="2600" dirty="0" smtClean="0"/>
              <a:t>unconscious gender bias reinforces stereotyping</a:t>
            </a:r>
          </a:p>
          <a:p>
            <a:pPr eaLnBrk="1" hangingPunct="1">
              <a:buClr>
                <a:srgbClr val="BCC832"/>
              </a:buClr>
              <a:buFont typeface="Wingdings" pitchFamily="2" charset="2"/>
              <a:buChar char="ü"/>
            </a:pPr>
            <a:r>
              <a:rPr lang="en-US" altLang="fr-FR" sz="2600" dirty="0" smtClean="0"/>
              <a:t>Educative materials also reinforce gender stereotypes</a:t>
            </a:r>
            <a:endParaRPr lang="en-GB" altLang="fr-FR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987925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217" y="1124744"/>
            <a:ext cx="2447950" cy="516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512</Words>
  <Application>Microsoft Office PowerPoint</Application>
  <PresentationFormat>On-screen Show (4:3)</PresentationFormat>
  <Paragraphs>116</Paragraphs>
  <Slides>13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 Facts and figures</vt:lpstr>
      <vt:lpstr> Facts and figures</vt:lpstr>
      <vt:lpstr>        Facts and figures</vt:lpstr>
      <vt:lpstr>        Facts and figures: Links to employment</vt:lpstr>
      <vt:lpstr> Facts and figures:  Education professionals and GE in Educational institutions</vt:lpstr>
      <vt:lpstr>Challenges</vt:lpstr>
      <vt:lpstr>Challenges</vt:lpstr>
      <vt:lpstr>Challenges</vt:lpstr>
      <vt:lpstr>EWL Demands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Women’s Lobby  Working together for women’s rights and gender equality in Europe</dc:title>
  <dc:creator>Jessica Machacova</dc:creator>
  <cp:lastModifiedBy>Mary-Ann Struthers</cp:lastModifiedBy>
  <cp:revision>245</cp:revision>
  <cp:lastPrinted>2015-06-02T15:43:33Z</cp:lastPrinted>
  <dcterms:created xsi:type="dcterms:W3CDTF">2013-02-13T13:13:08Z</dcterms:created>
  <dcterms:modified xsi:type="dcterms:W3CDTF">2016-05-19T05:20:28Z</dcterms:modified>
</cp:coreProperties>
</file>