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85" r:id="rId2"/>
    <p:sldId id="286" r:id="rId3"/>
    <p:sldId id="261" r:id="rId4"/>
    <p:sldId id="260" r:id="rId5"/>
    <p:sldId id="257" r:id="rId6"/>
    <p:sldId id="287" r:id="rId7"/>
    <p:sldId id="262" r:id="rId8"/>
    <p:sldId id="263" r:id="rId9"/>
    <p:sldId id="265" r:id="rId10"/>
    <p:sldId id="264" r:id="rId11"/>
    <p:sldId id="288" r:id="rId12"/>
    <p:sldId id="266" r:id="rId13"/>
    <p:sldId id="268" r:id="rId14"/>
    <p:sldId id="269" r:id="rId15"/>
    <p:sldId id="270" r:id="rId16"/>
    <p:sldId id="296" r:id="rId17"/>
    <p:sldId id="293" r:id="rId18"/>
    <p:sldId id="294" r:id="rId19"/>
    <p:sldId id="277" r:id="rId20"/>
    <p:sldId id="278" r:id="rId21"/>
    <p:sldId id="279" r:id="rId22"/>
    <p:sldId id="280" r:id="rId23"/>
    <p:sldId id="292" r:id="rId24"/>
    <p:sldId id="284" r:id="rId25"/>
    <p:sldId id="291" r:id="rId26"/>
    <p:sldId id="297" r:id="rId27"/>
  </p:sldIdLst>
  <p:sldSz cx="9144000" cy="6858000" type="screen4x3"/>
  <p:notesSz cx="6662738" cy="9906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Estilo Médio 2 - Destaqu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Estilo Claro 2 - Destaqu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7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887186" cy="4953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774010" y="0"/>
            <a:ext cx="2887186" cy="495300"/>
          </a:xfrm>
          <a:prstGeom prst="rect">
            <a:avLst/>
          </a:prstGeom>
        </p:spPr>
        <p:txBody>
          <a:bodyPr vert="horz" lIns="91440" tIns="45720" rIns="91440" bIns="45720" rtlCol="0"/>
          <a:lstStyle>
            <a:lvl1pPr algn="r">
              <a:defRPr sz="1200"/>
            </a:lvl1pPr>
          </a:lstStyle>
          <a:p>
            <a:fld id="{89370745-803E-4EC5-BE9F-CEA61E175DCC}" type="datetimeFigureOut">
              <a:rPr lang="pt-PT" smtClean="0"/>
              <a:t>19-05-2016</a:t>
            </a:fld>
            <a:endParaRPr lang="pt-PT"/>
          </a:p>
        </p:txBody>
      </p:sp>
      <p:sp>
        <p:nvSpPr>
          <p:cNvPr id="4" name="Marcador de Posição do Rodapé 3"/>
          <p:cNvSpPr>
            <a:spLocks noGrp="1"/>
          </p:cNvSpPr>
          <p:nvPr>
            <p:ph type="ftr" sz="quarter" idx="2"/>
          </p:nvPr>
        </p:nvSpPr>
        <p:spPr>
          <a:xfrm>
            <a:off x="0" y="9408981"/>
            <a:ext cx="2887186" cy="495300"/>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774010" y="9408981"/>
            <a:ext cx="2887186" cy="495300"/>
          </a:xfrm>
          <a:prstGeom prst="rect">
            <a:avLst/>
          </a:prstGeom>
        </p:spPr>
        <p:txBody>
          <a:bodyPr vert="horz" lIns="91440" tIns="45720" rIns="91440" bIns="45720" rtlCol="0" anchor="b"/>
          <a:lstStyle>
            <a:lvl1pPr algn="r">
              <a:defRPr sz="1200"/>
            </a:lvl1pPr>
          </a:lstStyle>
          <a:p>
            <a:fld id="{BB53CE97-AB88-4F5B-A2BE-2AEAD3B2D35F}" type="slidenum">
              <a:rPr lang="pt-PT" smtClean="0"/>
              <a:t>‹#›</a:t>
            </a:fld>
            <a:endParaRPr lang="pt-PT"/>
          </a:p>
        </p:txBody>
      </p:sp>
    </p:spTree>
    <p:extLst>
      <p:ext uri="{BB962C8B-B14F-4D97-AF65-F5344CB8AC3E}">
        <p14:creationId xmlns:p14="http://schemas.microsoft.com/office/powerpoint/2010/main" val="1049143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887186" cy="4953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774010" y="0"/>
            <a:ext cx="2887186" cy="495300"/>
          </a:xfrm>
          <a:prstGeom prst="rect">
            <a:avLst/>
          </a:prstGeom>
        </p:spPr>
        <p:txBody>
          <a:bodyPr vert="horz" lIns="91440" tIns="45720" rIns="91440" bIns="45720" rtlCol="0"/>
          <a:lstStyle>
            <a:lvl1pPr algn="r">
              <a:defRPr sz="1200"/>
            </a:lvl1pPr>
          </a:lstStyle>
          <a:p>
            <a:fld id="{0FA8C460-A71B-4EDC-B7B3-4149AA39F387}" type="datetimeFigureOut">
              <a:rPr lang="pt-PT" smtClean="0"/>
              <a:t>19-05-2016</a:t>
            </a:fld>
            <a:endParaRPr lang="pt-PT"/>
          </a:p>
        </p:txBody>
      </p:sp>
      <p:sp>
        <p:nvSpPr>
          <p:cNvPr id="4" name="Marcador de Posição da Imagem do Diapositivo 3"/>
          <p:cNvSpPr>
            <a:spLocks noGrp="1" noRot="1" noChangeAspect="1"/>
          </p:cNvSpPr>
          <p:nvPr>
            <p:ph type="sldImg" idx="2"/>
          </p:nvPr>
        </p:nvSpPr>
        <p:spPr>
          <a:xfrm>
            <a:off x="855663" y="742950"/>
            <a:ext cx="4953000" cy="371475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66274" y="4705350"/>
            <a:ext cx="5330190" cy="445770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08981"/>
            <a:ext cx="2887186" cy="4953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774010" y="9408981"/>
            <a:ext cx="2887186" cy="495300"/>
          </a:xfrm>
          <a:prstGeom prst="rect">
            <a:avLst/>
          </a:prstGeom>
        </p:spPr>
        <p:txBody>
          <a:bodyPr vert="horz" lIns="91440" tIns="45720" rIns="91440" bIns="45720" rtlCol="0" anchor="b"/>
          <a:lstStyle>
            <a:lvl1pPr algn="r">
              <a:defRPr sz="1200"/>
            </a:lvl1pPr>
          </a:lstStyle>
          <a:p>
            <a:fld id="{E40DFC65-A505-4D7E-B9F3-6F2CB018DEE2}" type="slidenum">
              <a:rPr lang="pt-PT" smtClean="0"/>
              <a:t>‹#›</a:t>
            </a:fld>
            <a:endParaRPr lang="pt-PT"/>
          </a:p>
        </p:txBody>
      </p:sp>
    </p:spTree>
    <p:extLst>
      <p:ext uri="{BB962C8B-B14F-4D97-AF65-F5344CB8AC3E}">
        <p14:creationId xmlns:p14="http://schemas.microsoft.com/office/powerpoint/2010/main" val="1892263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Marcador de Posição da Imagem do Diapositivo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Marcador de Posição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t-PT" altLang="pt-PT" smtClean="0"/>
              <a:t>sim</a:t>
            </a:r>
          </a:p>
        </p:txBody>
      </p:sp>
      <p:sp>
        <p:nvSpPr>
          <p:cNvPr id="4" name="Marcador de Posição do Número do Diapositivo 3"/>
          <p:cNvSpPr>
            <a:spLocks noGrp="1"/>
          </p:cNvSpPr>
          <p:nvPr>
            <p:ph type="sldNum" sz="quarter" idx="5"/>
          </p:nvPr>
        </p:nvSpPr>
        <p:spPr/>
        <p:txBody>
          <a:bodyPr/>
          <a:lstStyle/>
          <a:p>
            <a:pPr>
              <a:defRPr/>
            </a:pPr>
            <a:fld id="{C9026825-2D69-4692-BD98-DA57433D48AA}" type="slidenum">
              <a:rPr lang="pt-PT" smtClean="0"/>
              <a:pPr>
                <a:defRPr/>
              </a:pPr>
              <a:t>24</a:t>
            </a:fld>
            <a:endParaRPr lang="pt-PT"/>
          </a:p>
        </p:txBody>
      </p:sp>
    </p:spTree>
    <p:extLst>
      <p:ext uri="{BB962C8B-B14F-4D97-AF65-F5344CB8AC3E}">
        <p14:creationId xmlns:p14="http://schemas.microsoft.com/office/powerpoint/2010/main" val="3674999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Marcador de Posição da Imagem do Diapositivo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Marcador de Posição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altLang="pt-PT" smtClean="0"/>
          </a:p>
        </p:txBody>
      </p:sp>
      <p:sp>
        <p:nvSpPr>
          <p:cNvPr id="15364"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9965DA-91CC-491F-A4A4-83F89D7AFA9C}" type="slidenum">
              <a:rPr lang="pt-PT" smtClean="0"/>
              <a:pPr fontAlgn="base">
                <a:spcBef>
                  <a:spcPct val="0"/>
                </a:spcBef>
                <a:spcAft>
                  <a:spcPct val="0"/>
                </a:spcAft>
                <a:defRPr/>
              </a:pPr>
              <a:t>26</a:t>
            </a:fld>
            <a:endParaRPr lang="pt-PT" smtClean="0"/>
          </a:p>
        </p:txBody>
      </p:sp>
    </p:spTree>
    <p:extLst>
      <p:ext uri="{BB962C8B-B14F-4D97-AF65-F5344CB8AC3E}">
        <p14:creationId xmlns:p14="http://schemas.microsoft.com/office/powerpoint/2010/main" val="2153180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72AA5037-A0E8-4053-92C3-2C09E9BF82DD}" type="datetimeFigureOut">
              <a:rPr lang="pt-PT" smtClean="0"/>
              <a:t>19-05-2016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951723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72AA5037-A0E8-4053-92C3-2C09E9BF82DD}" type="datetimeFigureOut">
              <a:rPr lang="pt-PT" smtClean="0"/>
              <a:t>19-05-2016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13375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72AA5037-A0E8-4053-92C3-2C09E9BF82DD}" type="datetimeFigureOut">
              <a:rPr lang="pt-PT" smtClean="0"/>
              <a:t>19-05-2016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3445809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72AA5037-A0E8-4053-92C3-2C09E9BF82DD}" type="datetimeFigureOut">
              <a:rPr lang="pt-PT" smtClean="0"/>
              <a:t>19-05-2016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416685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72AA5037-A0E8-4053-92C3-2C09E9BF82DD}" type="datetimeFigureOut">
              <a:rPr lang="pt-PT" smtClean="0"/>
              <a:t>19-05-2016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3060929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72AA5037-A0E8-4053-92C3-2C09E9BF82DD}" type="datetimeFigureOut">
              <a:rPr lang="pt-PT" smtClean="0"/>
              <a:t>19-05-2016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83522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72AA5037-A0E8-4053-92C3-2C09E9BF82DD}" type="datetimeFigureOut">
              <a:rPr lang="pt-PT" smtClean="0"/>
              <a:t>19-05-2016</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1720695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72AA5037-A0E8-4053-92C3-2C09E9BF82DD}" type="datetimeFigureOut">
              <a:rPr lang="pt-PT" smtClean="0"/>
              <a:t>19-05-2016</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528138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72AA5037-A0E8-4053-92C3-2C09E9BF82DD}" type="datetimeFigureOut">
              <a:rPr lang="pt-PT" smtClean="0"/>
              <a:t>19-05-2016</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2484231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72AA5037-A0E8-4053-92C3-2C09E9BF82DD}" type="datetimeFigureOut">
              <a:rPr lang="pt-PT" smtClean="0"/>
              <a:t>19-05-2016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155129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72AA5037-A0E8-4053-92C3-2C09E9BF82DD}" type="datetimeFigureOut">
              <a:rPr lang="pt-PT" smtClean="0"/>
              <a:t>19-05-2016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9ED965-27AE-4F3D-A53B-E2FE0B1964D1}" type="slidenum">
              <a:rPr lang="pt-PT" smtClean="0"/>
              <a:t>‹#›</a:t>
            </a:fld>
            <a:endParaRPr lang="pt-PT"/>
          </a:p>
        </p:txBody>
      </p:sp>
    </p:spTree>
    <p:extLst>
      <p:ext uri="{BB962C8B-B14F-4D97-AF65-F5344CB8AC3E}">
        <p14:creationId xmlns:p14="http://schemas.microsoft.com/office/powerpoint/2010/main" val="1379161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A5037-A0E8-4053-92C3-2C09E9BF82DD}" type="datetimeFigureOut">
              <a:rPr lang="pt-PT" smtClean="0"/>
              <a:t>19-05-2016</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ED965-27AE-4F3D-A53B-E2FE0B1964D1}" type="slidenum">
              <a:rPr lang="pt-PT" smtClean="0"/>
              <a:t>‹#›</a:t>
            </a:fld>
            <a:endParaRPr lang="pt-PT"/>
          </a:p>
        </p:txBody>
      </p:sp>
    </p:spTree>
    <p:extLst>
      <p:ext uri="{BB962C8B-B14F-4D97-AF65-F5344CB8AC3E}">
        <p14:creationId xmlns:p14="http://schemas.microsoft.com/office/powerpoint/2010/main" val="126093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ig.gov.pt/"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www.cig.gov.pt/documentacao-de-referencia/doc/cidadania-e-igualdade-de-genero/"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310903"/>
            <a:ext cx="7772400" cy="1470025"/>
          </a:xfrm>
        </p:spPr>
        <p:txBody>
          <a:bodyPr/>
          <a:lstStyle/>
          <a:p>
            <a:r>
              <a:rPr lang="en-GB" b="1" dirty="0"/>
              <a:t>EQUINET SEMINAR</a:t>
            </a:r>
            <a:r>
              <a:rPr lang="en-US" dirty="0"/>
              <a:t/>
            </a:r>
            <a:br>
              <a:rPr lang="en-US" dirty="0"/>
            </a:br>
            <a:r>
              <a:rPr lang="en-GB" b="1" dirty="0"/>
              <a:t>Gender Equality in Education</a:t>
            </a:r>
            <a:endParaRPr lang="en-US" dirty="0"/>
          </a:p>
        </p:txBody>
      </p:sp>
      <p:sp>
        <p:nvSpPr>
          <p:cNvPr id="3" name="Subtítulo 2"/>
          <p:cNvSpPr>
            <a:spLocks noGrp="1"/>
          </p:cNvSpPr>
          <p:nvPr>
            <p:ph type="subTitle" idx="1"/>
          </p:nvPr>
        </p:nvSpPr>
        <p:spPr>
          <a:xfrm>
            <a:off x="1371600" y="3476600"/>
            <a:ext cx="6400800" cy="2688704"/>
          </a:xfrm>
        </p:spPr>
        <p:txBody>
          <a:bodyPr>
            <a:normAutofit/>
          </a:bodyPr>
          <a:lstStyle/>
          <a:p>
            <a:r>
              <a:rPr lang="en-GB" b="1" dirty="0" smtClean="0">
                <a:solidFill>
                  <a:schemeClr val="tx1">
                    <a:lumMod val="65000"/>
                    <a:lumOff val="35000"/>
                  </a:schemeClr>
                </a:solidFill>
              </a:rPr>
              <a:t>WORKSHOP</a:t>
            </a:r>
          </a:p>
          <a:p>
            <a:r>
              <a:rPr lang="en-US" b="1" dirty="0" smtClean="0">
                <a:solidFill>
                  <a:schemeClr val="tx1">
                    <a:lumMod val="65000"/>
                    <a:lumOff val="35000"/>
                  </a:schemeClr>
                </a:solidFill>
              </a:rPr>
              <a:t>Gender </a:t>
            </a:r>
            <a:r>
              <a:rPr lang="en-US" b="1" dirty="0">
                <a:solidFill>
                  <a:schemeClr val="tx1">
                    <a:lumMod val="65000"/>
                    <a:lumOff val="35000"/>
                  </a:schemeClr>
                </a:solidFill>
              </a:rPr>
              <a:t>sensitive </a:t>
            </a:r>
            <a:r>
              <a:rPr lang="en-US" b="1" dirty="0" smtClean="0">
                <a:solidFill>
                  <a:schemeClr val="tx1">
                    <a:lumMod val="65000"/>
                    <a:lumOff val="35000"/>
                  </a:schemeClr>
                </a:solidFill>
              </a:rPr>
              <a:t>teaching</a:t>
            </a:r>
          </a:p>
          <a:p>
            <a:r>
              <a:rPr lang="en-GB" b="1" dirty="0" smtClean="0">
                <a:solidFill>
                  <a:schemeClr val="tx1">
                    <a:lumMod val="65000"/>
                    <a:lumOff val="35000"/>
                  </a:schemeClr>
                </a:solidFill>
              </a:rPr>
              <a:t>19 </a:t>
            </a:r>
            <a:r>
              <a:rPr lang="en-GB" b="1" dirty="0">
                <a:solidFill>
                  <a:schemeClr val="tx1">
                    <a:lumMod val="65000"/>
                    <a:lumOff val="35000"/>
                  </a:schemeClr>
                </a:solidFill>
              </a:rPr>
              <a:t>May </a:t>
            </a:r>
            <a:r>
              <a:rPr lang="en-GB" b="1" dirty="0" smtClean="0">
                <a:solidFill>
                  <a:schemeClr val="tx1">
                    <a:lumMod val="65000"/>
                    <a:lumOff val="35000"/>
                  </a:schemeClr>
                </a:solidFill>
              </a:rPr>
              <a:t>2016</a:t>
            </a:r>
            <a:endParaRPr lang="en-US" dirty="0">
              <a:solidFill>
                <a:schemeClr val="tx1">
                  <a:lumMod val="65000"/>
                  <a:lumOff val="35000"/>
                </a:schemeClr>
              </a:solidFill>
            </a:endParaRPr>
          </a:p>
        </p:txBody>
      </p:sp>
    </p:spTree>
    <p:extLst>
      <p:ext uri="{BB962C8B-B14F-4D97-AF65-F5344CB8AC3E}">
        <p14:creationId xmlns:p14="http://schemas.microsoft.com/office/powerpoint/2010/main" val="389652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74642"/>
          </a:xfrm>
        </p:spPr>
        <p:txBody>
          <a:bodyPr>
            <a:noAutofit/>
          </a:bodyPr>
          <a:lstStyle/>
          <a:p>
            <a:pPr lvl="0" algn="l"/>
            <a:r>
              <a:rPr lang="en-US" sz="2800" dirty="0" smtClean="0">
                <a:latin typeface="Arial" panose="020B0604020202020204" pitchFamily="34" charset="0"/>
                <a:cs typeface="Arial" panose="020B0604020202020204" pitchFamily="34" charset="0"/>
              </a:rPr>
              <a:t>The project: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responds to a ME priority</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filles</a:t>
            </a:r>
            <a:r>
              <a:rPr lang="en-US" sz="2800" dirty="0" smtClean="0">
                <a:latin typeface="Arial" panose="020B0604020202020204" pitchFamily="34" charset="0"/>
                <a:cs typeface="Arial" panose="020B0604020202020204" pitchFamily="34" charset="0"/>
              </a:rPr>
              <a:t> a gap in existing contents and materials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and meets teachers’ needs</a:t>
            </a:r>
            <a:endParaRPr lang="pt-P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76535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74642"/>
          </a:xfrm>
        </p:spPr>
        <p:txBody>
          <a:bodyPr>
            <a:noAutofit/>
          </a:bodyPr>
          <a:lstStyle/>
          <a:p>
            <a:pPr lvl="0"/>
            <a:r>
              <a:rPr lang="en-US" sz="2800" b="1" dirty="0" smtClean="0">
                <a:latin typeface="Arial" panose="020B0604020202020204" pitchFamily="34" charset="0"/>
                <a:cs typeface="Arial" panose="020B0604020202020204" pitchFamily="34" charset="0"/>
              </a:rPr>
              <a:t>Who are CIG’s partners? </a:t>
            </a:r>
            <a:endParaRPr lang="pt-P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4864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upo 16"/>
          <p:cNvGrpSpPr/>
          <p:nvPr/>
        </p:nvGrpSpPr>
        <p:grpSpPr>
          <a:xfrm>
            <a:off x="179512" y="1445875"/>
            <a:ext cx="8784976" cy="1925926"/>
            <a:chOff x="179512" y="1229851"/>
            <a:chExt cx="8784976" cy="1925926"/>
          </a:xfrm>
        </p:grpSpPr>
        <p:grpSp>
          <p:nvGrpSpPr>
            <p:cNvPr id="16" name="Grupo 15"/>
            <p:cNvGrpSpPr/>
            <p:nvPr/>
          </p:nvGrpSpPr>
          <p:grpSpPr>
            <a:xfrm>
              <a:off x="179512" y="1229851"/>
              <a:ext cx="8784976" cy="1925926"/>
              <a:chOff x="179512" y="1229851"/>
              <a:chExt cx="8784976" cy="1925926"/>
            </a:xfrm>
          </p:grpSpPr>
          <p:sp>
            <p:nvSpPr>
              <p:cNvPr id="3" name="CaixaDeTexto 2"/>
              <p:cNvSpPr txBox="1"/>
              <p:nvPr/>
            </p:nvSpPr>
            <p:spPr>
              <a:xfrm>
                <a:off x="1763688" y="1229851"/>
                <a:ext cx="252028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pt-PT" sz="2400" dirty="0" err="1" smtClean="0"/>
                  <a:t>Higher</a:t>
                </a:r>
                <a:r>
                  <a:rPr lang="pt-PT" sz="2400" dirty="0" smtClean="0"/>
                  <a:t> </a:t>
                </a:r>
                <a:r>
                  <a:rPr lang="pt-PT" sz="2400" dirty="0" err="1" smtClean="0"/>
                  <a:t>Education</a:t>
                </a:r>
                <a:r>
                  <a:rPr lang="pt-PT" sz="2400" dirty="0" smtClean="0"/>
                  <a:t> </a:t>
                </a:r>
                <a:r>
                  <a:rPr lang="pt-PT" sz="2400" dirty="0" err="1" smtClean="0"/>
                  <a:t>Institutions</a:t>
                </a:r>
                <a:r>
                  <a:rPr lang="pt-PT" sz="2400" dirty="0" smtClean="0"/>
                  <a:t> </a:t>
                </a:r>
                <a:endParaRPr lang="pt-PT" sz="2400" dirty="0"/>
              </a:p>
            </p:txBody>
          </p:sp>
          <p:sp>
            <p:nvSpPr>
              <p:cNvPr id="5" name="CaixaDeTexto 4"/>
              <p:cNvSpPr txBox="1"/>
              <p:nvPr/>
            </p:nvSpPr>
            <p:spPr>
              <a:xfrm>
                <a:off x="179512" y="2125305"/>
                <a:ext cx="3024336" cy="1015663"/>
              </a:xfrm>
              <a:prstGeom prst="rect">
                <a:avLst/>
              </a:prstGeom>
              <a:noFill/>
            </p:spPr>
            <p:txBody>
              <a:bodyPr wrap="square" rtlCol="0">
                <a:spAutoFit/>
              </a:bodyPr>
              <a:lstStyle/>
              <a:p>
                <a:r>
                  <a:rPr lang="en-US" sz="1500" dirty="0">
                    <a:latin typeface="Arial" panose="020B0604020202020204" pitchFamily="34" charset="0"/>
                    <a:cs typeface="Arial" panose="020B0604020202020204" pitchFamily="34" charset="0"/>
                  </a:rPr>
                  <a:t>26 experts in Gender Studies, Women’s Studies, Education and </a:t>
                </a:r>
                <a:r>
                  <a:rPr lang="en-US" sz="1500" dirty="0" smtClean="0">
                    <a:latin typeface="Arial" panose="020B0604020202020204" pitchFamily="34" charset="0"/>
                    <a:cs typeface="Arial" panose="020B0604020202020204" pitchFamily="34" charset="0"/>
                  </a:rPr>
                  <a:t>Teacher </a:t>
                </a:r>
                <a:r>
                  <a:rPr lang="en-US" sz="1500" dirty="0">
                    <a:latin typeface="Arial" panose="020B0604020202020204" pitchFamily="34" charset="0"/>
                    <a:cs typeface="Arial" panose="020B0604020202020204" pitchFamily="34" charset="0"/>
                  </a:rPr>
                  <a:t>Training produced the </a:t>
                </a:r>
                <a:r>
                  <a:rPr lang="en-US" sz="1500" dirty="0" smtClean="0">
                    <a:latin typeface="Arial" panose="020B0604020202020204" pitchFamily="34" charset="0"/>
                    <a:cs typeface="Arial" panose="020B0604020202020204" pitchFamily="34" charset="0"/>
                  </a:rPr>
                  <a:t>Guides</a:t>
                </a:r>
                <a:endParaRPr lang="pt-PT" sz="1500" dirty="0">
                  <a:latin typeface="Arial" panose="020B0604020202020204" pitchFamily="34" charset="0"/>
                  <a:cs typeface="Arial" panose="020B0604020202020204" pitchFamily="34" charset="0"/>
                </a:endParaRPr>
              </a:p>
            </p:txBody>
          </p:sp>
          <p:sp>
            <p:nvSpPr>
              <p:cNvPr id="6" name="CaixaDeTexto 5"/>
              <p:cNvSpPr txBox="1"/>
              <p:nvPr/>
            </p:nvSpPr>
            <p:spPr>
              <a:xfrm>
                <a:off x="5508104" y="2140114"/>
                <a:ext cx="3456384" cy="1015663"/>
              </a:xfrm>
              <a:prstGeom prst="rect">
                <a:avLst/>
              </a:prstGeom>
              <a:noFill/>
            </p:spPr>
            <p:txBody>
              <a:bodyPr wrap="square" rtlCol="0">
                <a:spAutoFit/>
              </a:bodyPr>
              <a:lstStyle/>
              <a:p>
                <a:pPr algn="r"/>
                <a:r>
                  <a:rPr lang="en-US" sz="1500" dirty="0">
                    <a:latin typeface="Arial" panose="020B0604020202020204" pitchFamily="34" charset="0"/>
                    <a:cs typeface="Arial" panose="020B0604020202020204" pitchFamily="34" charset="0"/>
                  </a:rPr>
                  <a:t>80 teachers and educators tested several activities of </a:t>
                </a:r>
                <a:r>
                  <a:rPr lang="en-US" sz="1500" dirty="0" smtClean="0">
                    <a:latin typeface="Arial" panose="020B0604020202020204" pitchFamily="34" charset="0"/>
                    <a:cs typeface="Arial" panose="020B0604020202020204" pitchFamily="34" charset="0"/>
                  </a:rPr>
                  <a:t>the Guides </a:t>
                </a:r>
                <a:r>
                  <a:rPr lang="en-US" sz="1500" dirty="0">
                    <a:latin typeface="Arial" panose="020B0604020202020204" pitchFamily="34" charset="0"/>
                    <a:cs typeface="Arial" panose="020B0604020202020204" pitchFamily="34" charset="0"/>
                  </a:rPr>
                  <a:t>and made </a:t>
                </a:r>
                <a:r>
                  <a:rPr lang="en-US" sz="1500" dirty="0" smtClean="0">
                    <a:latin typeface="Arial" panose="020B0604020202020204" pitchFamily="34" charset="0"/>
                    <a:cs typeface="Arial" panose="020B0604020202020204" pitchFamily="34" charset="0"/>
                  </a:rPr>
                  <a:t>suggestions</a:t>
                </a:r>
              </a:p>
              <a:p>
                <a:pPr algn="r"/>
                <a:r>
                  <a:rPr lang="en-US" sz="1500" dirty="0" smtClean="0">
                    <a:latin typeface="Arial" panose="020B0604020202020204" pitchFamily="34" charset="0"/>
                    <a:cs typeface="Arial" panose="020B0604020202020204" pitchFamily="34" charset="0"/>
                  </a:rPr>
                  <a:t>(4 teacher training courses)</a:t>
                </a:r>
                <a:endParaRPr lang="pt-PT" sz="1500" dirty="0"/>
              </a:p>
            </p:txBody>
          </p:sp>
          <p:sp>
            <p:nvSpPr>
              <p:cNvPr id="7" name="CaixaDeTexto 6"/>
              <p:cNvSpPr txBox="1"/>
              <p:nvPr/>
            </p:nvSpPr>
            <p:spPr>
              <a:xfrm>
                <a:off x="4860032" y="1229851"/>
                <a:ext cx="2448272"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a:cs typeface="Arial" panose="020B0604020202020204" pitchFamily="34" charset="0"/>
                  </a:rPr>
                  <a:t>1</a:t>
                </a:r>
                <a:r>
                  <a:rPr lang="en-US" sz="2400" dirty="0" smtClean="0">
                    <a:cs typeface="Arial" panose="020B0604020202020204" pitchFamily="34" charset="0"/>
                  </a:rPr>
                  <a:t> </a:t>
                </a:r>
                <a:r>
                  <a:rPr lang="en-US" sz="2400" dirty="0">
                    <a:cs typeface="Arial" panose="020B0604020202020204" pitchFamily="34" charset="0"/>
                  </a:rPr>
                  <a:t>pilot-school </a:t>
                </a:r>
                <a:endParaRPr lang="en-US" sz="2400" dirty="0" smtClean="0">
                  <a:cs typeface="Arial" panose="020B0604020202020204" pitchFamily="34" charset="0"/>
                </a:endParaRPr>
              </a:p>
              <a:p>
                <a:pPr algn="ctr"/>
                <a:r>
                  <a:rPr lang="en-US" sz="2400" dirty="0" smtClean="0">
                    <a:cs typeface="Arial" panose="020B0604020202020204" pitchFamily="34" charset="0"/>
                  </a:rPr>
                  <a:t>cluster</a:t>
                </a:r>
                <a:endParaRPr lang="pt-PT" sz="2400" dirty="0"/>
              </a:p>
            </p:txBody>
          </p:sp>
        </p:grpSp>
        <p:sp>
          <p:nvSpPr>
            <p:cNvPr id="8" name="CaixaDeTexto 7"/>
            <p:cNvSpPr txBox="1"/>
            <p:nvPr/>
          </p:nvSpPr>
          <p:spPr>
            <a:xfrm>
              <a:off x="3851920" y="2195572"/>
              <a:ext cx="1440160" cy="369332"/>
            </a:xfrm>
            <a:prstGeom prst="rect">
              <a:avLst/>
            </a:prstGeom>
            <a:noFill/>
          </p:spPr>
          <p:txBody>
            <a:bodyPr wrap="square" rtlCol="0">
              <a:spAutoFit/>
            </a:bodyPr>
            <a:lstStyle/>
            <a:p>
              <a:pPr algn="ctr"/>
              <a:r>
                <a:rPr lang="pt-PT" b="1" dirty="0" err="1" smtClean="0"/>
                <a:t>Production</a:t>
              </a:r>
              <a:endParaRPr lang="pt-PT" b="1" dirty="0" smtClean="0"/>
            </a:p>
          </p:txBody>
        </p:sp>
      </p:grpSp>
      <p:grpSp>
        <p:nvGrpSpPr>
          <p:cNvPr id="15" name="Grupo 14"/>
          <p:cNvGrpSpPr/>
          <p:nvPr/>
        </p:nvGrpSpPr>
        <p:grpSpPr>
          <a:xfrm>
            <a:off x="2051720" y="3759423"/>
            <a:ext cx="5040560" cy="821705"/>
            <a:chOff x="2339752" y="3255367"/>
            <a:chExt cx="5040560" cy="821705"/>
          </a:xfrm>
        </p:grpSpPr>
        <p:sp>
          <p:nvSpPr>
            <p:cNvPr id="9" name="CaixaDeTexto 8"/>
            <p:cNvSpPr txBox="1"/>
            <p:nvPr/>
          </p:nvSpPr>
          <p:spPr>
            <a:xfrm>
              <a:off x="2339752" y="3707740"/>
              <a:ext cx="5040560" cy="369332"/>
            </a:xfrm>
            <a:prstGeom prst="rect">
              <a:avLst/>
            </a:prstGeom>
            <a:noFill/>
          </p:spPr>
          <p:txBody>
            <a:bodyPr wrap="square" rtlCol="0">
              <a:spAutoFit/>
            </a:bodyPr>
            <a:lstStyle/>
            <a:p>
              <a:pPr algn="ctr"/>
              <a:r>
                <a:rPr lang="pt-PT" b="1" dirty="0" err="1" smtClean="0"/>
                <a:t>Validation</a:t>
              </a:r>
              <a:r>
                <a:rPr lang="pt-PT" b="1" dirty="0" smtClean="0"/>
                <a:t> </a:t>
              </a:r>
              <a:r>
                <a:rPr lang="pt-PT" b="1" dirty="0" err="1" smtClean="0"/>
                <a:t>and</a:t>
              </a:r>
              <a:r>
                <a:rPr lang="pt-PT" b="1" dirty="0" smtClean="0"/>
                <a:t> </a:t>
              </a:r>
              <a:r>
                <a:rPr lang="pt-PT" b="1" dirty="0" err="1" smtClean="0"/>
                <a:t>distribution</a:t>
              </a:r>
              <a:r>
                <a:rPr lang="pt-PT" b="1" dirty="0" smtClean="0"/>
                <a:t>  (800 </a:t>
              </a:r>
              <a:r>
                <a:rPr lang="pt-PT" b="1" dirty="0" err="1" smtClean="0"/>
                <a:t>school</a:t>
              </a:r>
              <a:r>
                <a:rPr lang="pt-PT" b="1" dirty="0" smtClean="0"/>
                <a:t> clusters)</a:t>
              </a:r>
              <a:endParaRPr lang="pt-PT" b="1" dirty="0"/>
            </a:p>
          </p:txBody>
        </p:sp>
        <p:sp>
          <p:nvSpPr>
            <p:cNvPr id="11" name="CaixaDeTexto 10"/>
            <p:cNvSpPr txBox="1"/>
            <p:nvPr/>
          </p:nvSpPr>
          <p:spPr>
            <a:xfrm>
              <a:off x="2987824" y="3255367"/>
              <a:ext cx="331236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pt-PT" sz="2400" dirty="0" err="1" smtClean="0"/>
                <a:t>Ministry</a:t>
              </a:r>
              <a:r>
                <a:rPr lang="pt-PT" sz="2400" dirty="0" smtClean="0"/>
                <a:t> </a:t>
              </a:r>
              <a:r>
                <a:rPr lang="pt-PT" sz="2400" dirty="0" err="1" smtClean="0"/>
                <a:t>of</a:t>
              </a:r>
              <a:r>
                <a:rPr lang="pt-PT" sz="2400" dirty="0" smtClean="0"/>
                <a:t> </a:t>
              </a:r>
              <a:r>
                <a:rPr lang="pt-PT" sz="2400" dirty="0" err="1" smtClean="0"/>
                <a:t>Education</a:t>
              </a:r>
              <a:endParaRPr lang="pt-PT" sz="2400" dirty="0"/>
            </a:p>
          </p:txBody>
        </p:sp>
      </p:grpSp>
      <p:grpSp>
        <p:nvGrpSpPr>
          <p:cNvPr id="13" name="Grupo 12"/>
          <p:cNvGrpSpPr/>
          <p:nvPr/>
        </p:nvGrpSpPr>
        <p:grpSpPr>
          <a:xfrm>
            <a:off x="1655675" y="5343599"/>
            <a:ext cx="6084677" cy="821705"/>
            <a:chOff x="1655675" y="4623519"/>
            <a:chExt cx="6084677" cy="821705"/>
          </a:xfrm>
        </p:grpSpPr>
        <p:sp>
          <p:nvSpPr>
            <p:cNvPr id="10" name="CaixaDeTexto 9"/>
            <p:cNvSpPr txBox="1"/>
            <p:nvPr/>
          </p:nvSpPr>
          <p:spPr>
            <a:xfrm>
              <a:off x="1655675" y="5075892"/>
              <a:ext cx="6084677" cy="369332"/>
            </a:xfrm>
            <a:prstGeom prst="rect">
              <a:avLst/>
            </a:prstGeom>
            <a:noFill/>
          </p:spPr>
          <p:txBody>
            <a:bodyPr wrap="square" rtlCol="0">
              <a:spAutoFit/>
            </a:bodyPr>
            <a:lstStyle/>
            <a:p>
              <a:pPr algn="ctr"/>
              <a:r>
                <a:rPr lang="pt-PT" b="1" dirty="0" err="1" smtClean="0"/>
                <a:t>Application</a:t>
              </a:r>
              <a:r>
                <a:rPr lang="pt-PT" b="1" dirty="0" smtClean="0"/>
                <a:t> </a:t>
              </a:r>
              <a:r>
                <a:rPr lang="pt-PT" b="1" dirty="0" err="1" smtClean="0"/>
                <a:t>of</a:t>
              </a:r>
              <a:r>
                <a:rPr lang="pt-PT" b="1" dirty="0" smtClean="0"/>
                <a:t> </a:t>
              </a:r>
              <a:r>
                <a:rPr lang="pt-PT" b="1" dirty="0" err="1" smtClean="0"/>
                <a:t>the</a:t>
              </a:r>
              <a:r>
                <a:rPr lang="pt-PT" b="1" dirty="0" smtClean="0"/>
                <a:t> </a:t>
              </a:r>
              <a:r>
                <a:rPr lang="pt-PT" b="1" dirty="0" err="1" smtClean="0"/>
                <a:t>Guides</a:t>
              </a:r>
              <a:r>
                <a:rPr lang="pt-PT" b="1" dirty="0" smtClean="0"/>
                <a:t> </a:t>
              </a:r>
              <a:r>
                <a:rPr lang="pt-PT" b="1" dirty="0" err="1" smtClean="0"/>
                <a:t>and</a:t>
              </a:r>
              <a:r>
                <a:rPr lang="pt-PT" b="1" dirty="0" smtClean="0"/>
                <a:t> </a:t>
              </a:r>
              <a:r>
                <a:rPr lang="pt-PT" b="1" dirty="0" err="1" smtClean="0"/>
                <a:t>teacher</a:t>
              </a:r>
              <a:r>
                <a:rPr lang="pt-PT" b="1" dirty="0" smtClean="0"/>
                <a:t> training </a:t>
              </a:r>
              <a:endParaRPr lang="pt-PT" b="1" dirty="0"/>
            </a:p>
          </p:txBody>
        </p:sp>
        <p:sp>
          <p:nvSpPr>
            <p:cNvPr id="14" name="CaixaDeTexto 13"/>
            <p:cNvSpPr txBox="1"/>
            <p:nvPr/>
          </p:nvSpPr>
          <p:spPr>
            <a:xfrm>
              <a:off x="1763688" y="4623519"/>
              <a:ext cx="5796644"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t>CIG, ME and 10 Higher </a:t>
              </a:r>
              <a:r>
                <a:rPr lang="en-US" sz="2400" dirty="0"/>
                <a:t>Education </a:t>
              </a:r>
              <a:r>
                <a:rPr lang="en-US" sz="2400" dirty="0" smtClean="0"/>
                <a:t>Institutions</a:t>
              </a:r>
              <a:endParaRPr lang="pt-PT" sz="2400" dirty="0"/>
            </a:p>
          </p:txBody>
        </p:sp>
      </p:grpSp>
      <p:sp>
        <p:nvSpPr>
          <p:cNvPr id="4" name="CaixaDeTexto 3"/>
          <p:cNvSpPr txBox="1"/>
          <p:nvPr/>
        </p:nvSpPr>
        <p:spPr>
          <a:xfrm>
            <a:off x="2555776" y="375047"/>
            <a:ext cx="410445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PT" sz="2400" b="1" dirty="0" smtClean="0">
                <a:solidFill>
                  <a:schemeClr val="accent1">
                    <a:lumMod val="75000"/>
                  </a:schemeClr>
                </a:solidFill>
              </a:rPr>
              <a:t>CIG </a:t>
            </a:r>
            <a:r>
              <a:rPr lang="pt-PT" sz="2400" b="1" dirty="0" err="1" smtClean="0">
                <a:solidFill>
                  <a:schemeClr val="accent1">
                    <a:lumMod val="75000"/>
                  </a:schemeClr>
                </a:solidFill>
              </a:rPr>
              <a:t>coordinates</a:t>
            </a:r>
            <a:r>
              <a:rPr lang="pt-PT" sz="2400" b="1" dirty="0" smtClean="0">
                <a:solidFill>
                  <a:schemeClr val="accent1">
                    <a:lumMod val="75000"/>
                  </a:schemeClr>
                </a:solidFill>
              </a:rPr>
              <a:t> </a:t>
            </a:r>
            <a:r>
              <a:rPr lang="pt-PT" sz="2400" b="1" dirty="0" err="1" smtClean="0">
                <a:solidFill>
                  <a:schemeClr val="accent1">
                    <a:lumMod val="75000"/>
                  </a:schemeClr>
                </a:solidFill>
              </a:rPr>
              <a:t>the</a:t>
            </a:r>
            <a:r>
              <a:rPr lang="pt-PT" sz="2400" b="1" dirty="0" smtClean="0">
                <a:solidFill>
                  <a:schemeClr val="accent1">
                    <a:lumMod val="75000"/>
                  </a:schemeClr>
                </a:solidFill>
              </a:rPr>
              <a:t> </a:t>
            </a:r>
            <a:r>
              <a:rPr lang="pt-PT" sz="2400" b="1" dirty="0" err="1" smtClean="0">
                <a:solidFill>
                  <a:schemeClr val="accent1">
                    <a:lumMod val="75000"/>
                  </a:schemeClr>
                </a:solidFill>
              </a:rPr>
              <a:t>project</a:t>
            </a:r>
            <a:endParaRPr lang="en-US" sz="2400" b="1" dirty="0">
              <a:solidFill>
                <a:schemeClr val="accent1">
                  <a:lumMod val="75000"/>
                </a:schemeClr>
              </a:solidFill>
            </a:endParaRPr>
          </a:p>
        </p:txBody>
      </p:sp>
    </p:spTree>
    <p:extLst>
      <p:ext uri="{BB962C8B-B14F-4D97-AF65-F5344CB8AC3E}">
        <p14:creationId xmlns:p14="http://schemas.microsoft.com/office/powerpoint/2010/main" val="4287653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74642"/>
          </a:xfrm>
        </p:spPr>
        <p:txBody>
          <a:bodyPr>
            <a:noAutofit/>
          </a:bodyPr>
          <a:lstStyle/>
          <a:p>
            <a:pPr lvl="0"/>
            <a:r>
              <a:rPr lang="en-US" sz="2400" dirty="0" smtClean="0">
                <a:latin typeface="Arial" panose="020B0604020202020204" pitchFamily="34" charset="0"/>
                <a:cs typeface="Arial" panose="020B0604020202020204" pitchFamily="34" charset="0"/>
              </a:rPr>
              <a:t>How do the Guides respond to the curricula and to educators and teachers’ needs?</a:t>
            </a:r>
            <a:endParaRPr lang="pt-P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9500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274638"/>
            <a:ext cx="7776864" cy="5674642"/>
          </a:xfrm>
        </p:spPr>
        <p:txBody>
          <a:bodyPr>
            <a:noAutofit/>
          </a:bodyPr>
          <a:lstStyle/>
          <a:p>
            <a:pPr lvl="0" algn="l"/>
            <a:r>
              <a:rPr lang="en-US" sz="2400" u="sng" dirty="0" smtClean="0">
                <a:latin typeface="Arial" panose="020B0604020202020204" pitchFamily="34" charset="0"/>
                <a:cs typeface="Arial" panose="020B0604020202020204" pitchFamily="34" charset="0"/>
              </a:rPr>
              <a:t>Guides’ options</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Prescribe curricula </a:t>
            </a:r>
            <a:r>
              <a:rPr lang="en-US" sz="2400" b="1" dirty="0" smtClean="0">
                <a:latin typeface="Arial" panose="020B0604020202020204" pitchFamily="34" charset="0"/>
                <a:cs typeface="Arial" panose="020B0604020202020204" pitchFamily="34" charset="0"/>
              </a:rPr>
              <a:t>» » »</a:t>
            </a:r>
            <a:r>
              <a:rPr lang="en-US" sz="2400" dirty="0" smtClean="0">
                <a:latin typeface="Arial" panose="020B0604020202020204" pitchFamily="34" charset="0"/>
                <a:cs typeface="Arial" panose="020B0604020202020204" pitchFamily="34" charset="0"/>
              </a:rPr>
              <a:t> </a:t>
            </a:r>
            <a:r>
              <a:rPr lang="en-US" sz="2600" b="1" dirty="0" smtClean="0">
                <a:latin typeface="Arial" panose="020B0604020202020204" pitchFamily="34" charset="0"/>
                <a:cs typeface="Arial" panose="020B0604020202020204" pitchFamily="34" charset="0"/>
              </a:rPr>
              <a:t>Curricula in action </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Easily applicable activities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and in the existing </a:t>
            </a:r>
            <a:r>
              <a:rPr lang="en-US" sz="2400" dirty="0">
                <a:latin typeface="Arial" panose="020B0604020202020204" pitchFamily="34" charset="0"/>
                <a:cs typeface="Arial" panose="020B0604020202020204" pitchFamily="34" charset="0"/>
              </a:rPr>
              <a:t>teaching </a:t>
            </a:r>
            <a:r>
              <a:rPr lang="en-US" sz="2400" dirty="0" smtClean="0">
                <a:latin typeface="Arial" panose="020B0604020202020204" pitchFamily="34" charset="0"/>
                <a:cs typeface="Arial" panose="020B0604020202020204" pitchFamily="34" charset="0"/>
              </a:rPr>
              <a:t>practices</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Gender </a:t>
            </a:r>
            <a:r>
              <a:rPr lang="en-US" sz="2400" dirty="0">
                <a:latin typeface="Arial" panose="020B0604020202020204" pitchFamily="34" charset="0"/>
                <a:cs typeface="Arial" panose="020B0604020202020204" pitchFamily="34" charset="0"/>
              </a:rPr>
              <a:t>issues: the added value of the Guides</a:t>
            </a:r>
            <a:br>
              <a:rPr lang="en-US" sz="2400" dirty="0">
                <a:latin typeface="Arial" panose="020B0604020202020204" pitchFamily="34" charset="0"/>
                <a:cs typeface="Arial" panose="020B0604020202020204" pitchFamily="34" charset="0"/>
              </a:rPr>
            </a:br>
            <a:endParaRPr lang="pt-P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95007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8720"/>
            <a:ext cx="8229600" cy="5832648"/>
          </a:xfrm>
        </p:spPr>
        <p:txBody>
          <a:bodyPr>
            <a:noAutofit/>
          </a:bodyPr>
          <a:lstStyle/>
          <a:p>
            <a:pPr lvl="0" algn="l"/>
            <a:r>
              <a:rPr lang="en-US" sz="2400" dirty="0" smtClean="0">
                <a:latin typeface="Arial" panose="020B0604020202020204" pitchFamily="34" charset="0"/>
                <a:cs typeface="Arial" panose="020B0604020202020204" pitchFamily="34" charset="0"/>
              </a:rPr>
              <a:t>1. To place gender perspective and equality between men  and </a:t>
            </a:r>
            <a:r>
              <a:rPr lang="en-US" sz="2400" dirty="0" err="1" smtClean="0">
                <a:latin typeface="Arial" panose="020B0604020202020204" pitchFamily="34" charset="0"/>
                <a:cs typeface="Arial" panose="020B0604020202020204" pitchFamily="34" charset="0"/>
              </a:rPr>
              <a:t>wemen</a:t>
            </a:r>
            <a:r>
              <a:rPr lang="en-US" sz="2400" dirty="0" smtClean="0">
                <a:latin typeface="Arial" panose="020B0604020202020204" pitchFamily="34" charset="0"/>
                <a:cs typeface="Arial" panose="020B0604020202020204" pitchFamily="34" charset="0"/>
              </a:rPr>
              <a:t> at the center of “Education for Citizenship”</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2. To integrate gender equality in the pedagogical practices and in schools’ projects</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a:t>
            </a:r>
            <a:r>
              <a:rPr lang="en-US" sz="2400" b="1" dirty="0" smtClean="0">
                <a:latin typeface="Arial" panose="020B0604020202020204" pitchFamily="34" charset="0"/>
                <a:cs typeface="Arial" panose="020B0604020202020204" pitchFamily="34" charset="0"/>
              </a:rPr>
              <a:t>changes in individual and collective teaching practices</a:t>
            </a:r>
            <a:r>
              <a:rPr lang="en-US" sz="2400" dirty="0" smtClean="0">
                <a:latin typeface="Arial" panose="020B0604020202020204" pitchFamily="34" charset="0"/>
                <a:cs typeface="Arial" panose="020B0604020202020204" pitchFamily="34" charset="0"/>
              </a:rPr>
              <a:t>)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3. To integrate gender studies and women’s studies in the curricula</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providing scientific </a:t>
            </a:r>
            <a:r>
              <a:rPr lang="en-US" sz="2400" b="1" dirty="0" smtClean="0">
                <a:latin typeface="Arial" panose="020B0604020202020204" pitchFamily="34" charset="0"/>
                <a:cs typeface="Arial" panose="020B0604020202020204" pitchFamily="34" charset="0"/>
              </a:rPr>
              <a:t>knowledge</a:t>
            </a:r>
            <a:r>
              <a:rPr lang="en-US" sz="2400" dirty="0" smtClean="0">
                <a:latin typeface="Arial" panose="020B0604020202020204" pitchFamily="34" charset="0"/>
                <a:cs typeface="Arial" panose="020B0604020202020204" pitchFamily="34" charset="0"/>
              </a:rPr>
              <a:t>)</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4. To introduce gender issues in schools’ organizational culture and making-decision </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sustaining individual and collective school </a:t>
            </a:r>
            <a:r>
              <a:rPr lang="en-US" sz="2400" b="1" dirty="0" smtClean="0">
                <a:latin typeface="Arial" panose="020B0604020202020204" pitchFamily="34" charset="0"/>
                <a:cs typeface="Arial" panose="020B0604020202020204" pitchFamily="34" charset="0"/>
              </a:rPr>
              <a:t>changes</a:t>
            </a:r>
            <a:r>
              <a:rPr lang="en-US" sz="2400" dirty="0" smtClean="0">
                <a:latin typeface="Arial" panose="020B0604020202020204" pitchFamily="34" charset="0"/>
                <a:cs typeface="Arial" panose="020B0604020202020204" pitchFamily="34" charset="0"/>
              </a:rPr>
              <a:t>)</a:t>
            </a:r>
            <a:endParaRPr lang="pt-PT" sz="2400" dirty="0">
              <a:latin typeface="Arial" panose="020B0604020202020204" pitchFamily="34" charset="0"/>
              <a:cs typeface="Arial" panose="020B0604020202020204" pitchFamily="34" charset="0"/>
            </a:endParaRPr>
          </a:p>
        </p:txBody>
      </p:sp>
      <p:sp>
        <p:nvSpPr>
          <p:cNvPr id="3" name="CaixaDeTexto 2"/>
          <p:cNvSpPr txBox="1"/>
          <p:nvPr/>
        </p:nvSpPr>
        <p:spPr>
          <a:xfrm>
            <a:off x="1043608" y="116632"/>
            <a:ext cx="7560840" cy="523220"/>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The aims of the Guides </a:t>
            </a:r>
            <a:endParaRPr lang="pt-P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9500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4"/>
          <p:cNvSpPr>
            <a:spLocks noChangeArrowheads="1"/>
          </p:cNvSpPr>
          <p:nvPr/>
        </p:nvSpPr>
        <p:spPr bwMode="auto">
          <a:xfrm>
            <a:off x="684213" y="1268413"/>
            <a:ext cx="7343775" cy="3508653"/>
          </a:xfrm>
          <a:prstGeom prst="rect">
            <a:avLst/>
          </a:prstGeom>
          <a:noFill/>
          <a:ln w="9525">
            <a:noFill/>
            <a:miter lim="800000"/>
            <a:headEnd/>
            <a:tailEnd/>
          </a:ln>
        </p:spPr>
        <p:txBody>
          <a:bodyPr>
            <a:spAutoFit/>
          </a:bodyPr>
          <a:lstStyle/>
          <a:p>
            <a:pPr>
              <a:defRPr/>
            </a:pPr>
            <a:r>
              <a:rPr lang="en-GB" sz="2400" dirty="0" smtClean="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pPr marL="342900" indent="-342900">
              <a:buFont typeface="+mj-lt"/>
              <a:buAutoNum type="arabicPeriod"/>
              <a:defRPr/>
            </a:pPr>
            <a:r>
              <a:rPr lang="en-GB" sz="2400" dirty="0">
                <a:latin typeface="Arial" panose="020B0604020202020204" pitchFamily="34" charset="0"/>
                <a:cs typeface="Arial" panose="020B0604020202020204" pitchFamily="34" charset="0"/>
              </a:rPr>
              <a:t>Theoretical framework</a:t>
            </a:r>
          </a:p>
          <a:p>
            <a:pPr marL="800100" lvl="1" indent="-342900">
              <a:buFont typeface="+mj-lt"/>
              <a:buAutoNum type="alphaLcParenR"/>
              <a:defRPr/>
            </a:pPr>
            <a:r>
              <a:rPr lang="en-GB" sz="2400" dirty="0">
                <a:latin typeface="Arial" panose="020B0604020202020204" pitchFamily="34" charset="0"/>
                <a:cs typeface="Arial" panose="020B0604020202020204" pitchFamily="34" charset="0"/>
              </a:rPr>
              <a:t>Gender and Citizenship </a:t>
            </a:r>
          </a:p>
          <a:p>
            <a:pPr marL="800100" lvl="1" indent="-342900">
              <a:buFont typeface="+mj-lt"/>
              <a:buAutoNum type="alphaLcParenR"/>
              <a:defRPr/>
            </a:pPr>
            <a:r>
              <a:rPr lang="en-GB" sz="2400" dirty="0">
                <a:latin typeface="Arial" panose="020B0604020202020204" pitchFamily="34" charset="0"/>
                <a:cs typeface="Arial" panose="020B0604020202020204" pitchFamily="34" charset="0"/>
              </a:rPr>
              <a:t> Gender and </a:t>
            </a:r>
            <a:r>
              <a:rPr lang="en-GB" sz="2400" dirty="0" smtClean="0">
                <a:latin typeface="Arial" panose="020B0604020202020204" pitchFamily="34" charset="0"/>
                <a:cs typeface="Arial" panose="020B0604020202020204" pitchFamily="34" charset="0"/>
              </a:rPr>
              <a:t>Curricula</a:t>
            </a:r>
            <a:endParaRPr lang="en-GB" sz="2400" dirty="0">
              <a:latin typeface="Arial" panose="020B0604020202020204" pitchFamily="34" charset="0"/>
              <a:cs typeface="Arial" panose="020B0604020202020204" pitchFamily="34" charset="0"/>
            </a:endParaRPr>
          </a:p>
          <a:p>
            <a:pPr marL="800100" lvl="1" indent="-342900">
              <a:spcAft>
                <a:spcPts val="1200"/>
              </a:spcAft>
              <a:buFont typeface="+mj-lt"/>
              <a:buAutoNum type="alphaLcParenR"/>
              <a:defRPr/>
            </a:pPr>
            <a:r>
              <a:rPr lang="en-GB" sz="2400" dirty="0">
                <a:latin typeface="Arial" panose="020B0604020202020204" pitchFamily="34" charset="0"/>
                <a:cs typeface="Arial" panose="020B0604020202020204" pitchFamily="34" charset="0"/>
              </a:rPr>
              <a:t>The Cross-sectional Nature of </a:t>
            </a:r>
            <a:r>
              <a:rPr lang="en-GB" sz="2400" dirty="0" smtClean="0">
                <a:latin typeface="Arial" panose="020B0604020202020204" pitchFamily="34" charset="0"/>
                <a:cs typeface="Arial" panose="020B0604020202020204" pitchFamily="34" charset="0"/>
              </a:rPr>
              <a:t>Gender  </a:t>
            </a:r>
          </a:p>
          <a:p>
            <a:pPr lvl="1">
              <a:spcAft>
                <a:spcPts val="1200"/>
              </a:spcAft>
              <a:defRPr/>
            </a:pPr>
            <a:r>
              <a:rPr lang="en-GB" sz="2400" dirty="0" smtClean="0">
                <a:latin typeface="Arial" panose="020B0604020202020204" pitchFamily="34" charset="0"/>
                <a:cs typeface="Arial" panose="020B0604020202020204" pitchFamily="34" charset="0"/>
              </a:rPr>
              <a:t>    </a:t>
            </a:r>
            <a:r>
              <a:rPr lang="en-GB" sz="2400" dirty="0" smtClean="0">
                <a:solidFill>
                  <a:schemeClr val="tx1">
                    <a:lumMod val="50000"/>
                    <a:lumOff val="50000"/>
                  </a:schemeClr>
                </a:solidFill>
                <a:latin typeface="Arial" panose="020B0604020202020204" pitchFamily="34" charset="0"/>
                <a:cs typeface="Arial" panose="020B0604020202020204" pitchFamily="34" charset="0"/>
              </a:rPr>
              <a:t>Gender and Knowledge</a:t>
            </a:r>
          </a:p>
          <a:p>
            <a:pPr lvl="1">
              <a:spcAft>
                <a:spcPts val="1200"/>
              </a:spcAft>
              <a:defRPr/>
            </a:pPr>
            <a:endParaRPr lang="en-GB" sz="2400" dirty="0">
              <a:latin typeface="Arial" panose="020B0604020202020204" pitchFamily="34" charset="0"/>
              <a:cs typeface="Arial" panose="020B0604020202020204" pitchFamily="34" charset="0"/>
            </a:endParaRPr>
          </a:p>
          <a:p>
            <a:pPr marL="342900" indent="-342900">
              <a:buFont typeface="+mj-lt"/>
              <a:buAutoNum type="arabicPeriod"/>
              <a:defRPr/>
            </a:pPr>
            <a:r>
              <a:rPr lang="en-GB" sz="2400" dirty="0">
                <a:latin typeface="Arial" panose="020B0604020202020204" pitchFamily="34" charset="0"/>
                <a:cs typeface="Arial" panose="020B0604020202020204" pitchFamily="34" charset="0"/>
              </a:rPr>
              <a:t>Practical </a:t>
            </a:r>
            <a:r>
              <a:rPr lang="en-GB" sz="2400" dirty="0" smtClean="0">
                <a:latin typeface="Arial" panose="020B0604020202020204" pitchFamily="34" charset="0"/>
                <a:cs typeface="Arial" panose="020B0604020202020204" pitchFamily="34" charset="0"/>
              </a:rPr>
              <a:t>suggestions</a:t>
            </a:r>
            <a:endParaRPr lang="en-GB" sz="2400" dirty="0">
              <a:latin typeface="Arial" panose="020B0604020202020204" pitchFamily="34" charset="0"/>
              <a:cs typeface="Arial" panose="020B0604020202020204" pitchFamily="34" charset="0"/>
            </a:endParaRPr>
          </a:p>
        </p:txBody>
      </p:sp>
      <p:sp>
        <p:nvSpPr>
          <p:cNvPr id="27651" name="CaixaDeTexto 3"/>
          <p:cNvSpPr txBox="1">
            <a:spLocks noChangeArrowheads="1"/>
          </p:cNvSpPr>
          <p:nvPr/>
        </p:nvSpPr>
        <p:spPr bwMode="auto">
          <a:xfrm>
            <a:off x="827088" y="549274"/>
            <a:ext cx="748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pt-PT" sz="2800" b="1" dirty="0">
                <a:latin typeface="Calibri" pitchFamily="34" charset="0"/>
              </a:rPr>
              <a:t>The </a:t>
            </a:r>
            <a:r>
              <a:rPr lang="en-GB" altLang="pt-PT" sz="2800" b="1" dirty="0" smtClean="0">
                <a:latin typeface="Calibri" pitchFamily="34" charset="0"/>
              </a:rPr>
              <a:t>Guides’ contents and structure</a:t>
            </a:r>
            <a:endParaRPr lang="en-GB" altLang="pt-PT" sz="2800" b="1" dirty="0">
              <a:latin typeface="Calibri" pitchFamily="34" charset="0"/>
            </a:endParaRPr>
          </a:p>
        </p:txBody>
      </p:sp>
      <p:sp>
        <p:nvSpPr>
          <p:cNvPr id="5" name="Marcador de Posição do Número do Diapositivo 4"/>
          <p:cNvSpPr>
            <a:spLocks noGrp="1"/>
          </p:cNvSpPr>
          <p:nvPr>
            <p:ph type="sldNum" sz="quarter" idx="12"/>
          </p:nvPr>
        </p:nvSpPr>
        <p:spPr/>
        <p:txBody>
          <a:bodyPr/>
          <a:lstStyle/>
          <a:p>
            <a:pPr>
              <a:defRPr/>
            </a:pPr>
            <a:fld id="{196E3831-7EE0-414E-9F52-13E4EF72B266}" type="slidenum">
              <a:rPr lang="pt-PT" smtClean="0"/>
              <a:pPr>
                <a:defRPr/>
              </a:pPr>
              <a:t>16</a:t>
            </a:fld>
            <a:endParaRPr lang="pt-PT"/>
          </a:p>
        </p:txBody>
      </p:sp>
    </p:spTree>
    <p:extLst>
      <p:ext uri="{BB962C8B-B14F-4D97-AF65-F5344CB8AC3E}">
        <p14:creationId xmlns:p14="http://schemas.microsoft.com/office/powerpoint/2010/main" val="486489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3"/>
          <p:cNvSpPr/>
          <p:nvPr/>
        </p:nvSpPr>
        <p:spPr>
          <a:xfrm>
            <a:off x="-36512" y="750178"/>
            <a:ext cx="9505056" cy="6063198"/>
          </a:xfrm>
          <a:prstGeom prst="rect">
            <a:avLst/>
          </a:prstGeom>
        </p:spPr>
        <p:txBody>
          <a:bodyPr wrap="square">
            <a:spAutoFit/>
          </a:bodyPr>
          <a:lstStyle/>
          <a:p>
            <a:pPr>
              <a:spcBef>
                <a:spcPts val="600"/>
              </a:spcBef>
              <a:spcAft>
                <a:spcPts val="600"/>
              </a:spcAft>
              <a:defRPr/>
            </a:pPr>
            <a:r>
              <a:rPr lang="en-GB" sz="2800" dirty="0" smtClean="0">
                <a:latin typeface="+mj-lt"/>
              </a:rPr>
              <a:t>The </a:t>
            </a:r>
            <a:r>
              <a:rPr lang="en-GB" sz="2800" dirty="0">
                <a:latin typeface="+mj-lt"/>
              </a:rPr>
              <a:t>intersection of gender with some thematic areas has been identified as the main priority in order to overcome gender asymmetries:</a:t>
            </a:r>
          </a:p>
          <a:p>
            <a:pPr marL="95250" lvl="2">
              <a:spcBef>
                <a:spcPts val="600"/>
              </a:spcBef>
              <a:spcAft>
                <a:spcPts val="600"/>
              </a:spcAft>
              <a:buFont typeface="Arial" pitchFamily="34" charset="0"/>
              <a:buChar char="•"/>
              <a:defRPr/>
            </a:pPr>
            <a:r>
              <a:rPr lang="en-GB" sz="2800" dirty="0">
                <a:latin typeface="+mj-lt"/>
              </a:rPr>
              <a:t> </a:t>
            </a:r>
            <a:r>
              <a:rPr lang="en-GB" sz="2800" dirty="0" err="1" smtClean="0">
                <a:latin typeface="+mj-lt"/>
              </a:rPr>
              <a:t>Leasure</a:t>
            </a:r>
            <a:r>
              <a:rPr lang="en-GB" sz="2800" dirty="0" smtClean="0">
                <a:latin typeface="+mj-lt"/>
              </a:rPr>
              <a:t>  </a:t>
            </a:r>
            <a:r>
              <a:rPr lang="en-GB" sz="1600" dirty="0" smtClean="0">
                <a:latin typeface="+mj-lt"/>
              </a:rPr>
              <a:t>(children´s playful activities and </a:t>
            </a:r>
            <a:r>
              <a:rPr lang="pt-PT" sz="1600" dirty="0" smtClean="0"/>
              <a:t>generational </a:t>
            </a:r>
            <a:r>
              <a:rPr lang="pt-PT" sz="1600" dirty="0" err="1" smtClean="0"/>
              <a:t>change</a:t>
            </a:r>
            <a:r>
              <a:rPr lang="pt-PT" sz="1600" dirty="0" smtClean="0"/>
              <a:t> </a:t>
            </a:r>
            <a:r>
              <a:rPr lang="pt-PT" sz="1600" dirty="0" err="1" smtClean="0"/>
              <a:t>and</a:t>
            </a:r>
            <a:r>
              <a:rPr lang="pt-PT" sz="1600" dirty="0" smtClean="0"/>
              <a:t> </a:t>
            </a:r>
            <a:r>
              <a:rPr lang="pt-PT" sz="1600" dirty="0" err="1" smtClean="0"/>
              <a:t>continuitiy</a:t>
            </a:r>
            <a:r>
              <a:rPr lang="pt-PT" sz="1600" dirty="0" smtClean="0"/>
              <a:t>)</a:t>
            </a:r>
            <a:endParaRPr lang="en-GB" sz="1600" dirty="0" smtClean="0">
              <a:latin typeface="+mj-lt"/>
            </a:endParaRPr>
          </a:p>
          <a:p>
            <a:pPr marL="627063" lvl="3">
              <a:spcBef>
                <a:spcPts val="600"/>
              </a:spcBef>
              <a:spcAft>
                <a:spcPts val="600"/>
              </a:spcAft>
              <a:buFont typeface="Arial" pitchFamily="34" charset="0"/>
              <a:buChar char="•"/>
              <a:defRPr/>
            </a:pPr>
            <a:r>
              <a:rPr lang="en-GB" sz="2800" dirty="0" smtClean="0">
                <a:latin typeface="+mj-lt"/>
              </a:rPr>
              <a:t> Local Heritage </a:t>
            </a:r>
            <a:r>
              <a:rPr lang="en-GB" sz="1600" dirty="0" smtClean="0">
                <a:latin typeface="+mj-lt"/>
              </a:rPr>
              <a:t>(were are the women?)</a:t>
            </a:r>
            <a:r>
              <a:rPr lang="en-GB" sz="2800" dirty="0" smtClean="0">
                <a:latin typeface="+mj-lt"/>
              </a:rPr>
              <a:t>	</a:t>
            </a:r>
          </a:p>
          <a:p>
            <a:pPr marL="1446213" lvl="4">
              <a:spcBef>
                <a:spcPts val="600"/>
              </a:spcBef>
              <a:spcAft>
                <a:spcPts val="600"/>
              </a:spcAft>
              <a:buFont typeface="Arial" pitchFamily="34" charset="0"/>
              <a:buChar char="•"/>
              <a:defRPr/>
            </a:pPr>
            <a:r>
              <a:rPr lang="en-GB" sz="2800" dirty="0" smtClean="0">
                <a:latin typeface="+mj-lt"/>
              </a:rPr>
              <a:t> Characters </a:t>
            </a:r>
            <a:r>
              <a:rPr lang="en-GB" sz="1600" dirty="0" smtClean="0">
                <a:latin typeface="+mj-lt"/>
              </a:rPr>
              <a:t>(children´s books; old and new versions)</a:t>
            </a:r>
          </a:p>
          <a:p>
            <a:pPr lvl="4">
              <a:spcBef>
                <a:spcPts val="600"/>
              </a:spcBef>
              <a:spcAft>
                <a:spcPts val="600"/>
              </a:spcAft>
              <a:buFont typeface="Arial" pitchFamily="34" charset="0"/>
              <a:buChar char="•"/>
              <a:defRPr/>
            </a:pPr>
            <a:r>
              <a:rPr lang="en-GB" sz="2800" dirty="0">
                <a:latin typeface="+mj-lt"/>
              </a:rPr>
              <a:t> </a:t>
            </a:r>
            <a:r>
              <a:rPr lang="en-GB" sz="2800" dirty="0" smtClean="0">
                <a:latin typeface="+mj-lt"/>
              </a:rPr>
              <a:t>Body </a:t>
            </a:r>
            <a:r>
              <a:rPr lang="en-US" sz="1600" dirty="0" smtClean="0">
                <a:latin typeface="+mj-lt"/>
              </a:rPr>
              <a:t>(sport activities; (re)thinking the body)</a:t>
            </a:r>
            <a:endParaRPr lang="en-GB" sz="1600" dirty="0">
              <a:latin typeface="+mj-lt"/>
            </a:endParaRPr>
          </a:p>
          <a:p>
            <a:pPr lvl="5">
              <a:spcBef>
                <a:spcPts val="600"/>
              </a:spcBef>
              <a:spcAft>
                <a:spcPts val="600"/>
              </a:spcAft>
              <a:buFont typeface="Arial" pitchFamily="34" charset="0"/>
              <a:buChar char="•"/>
              <a:defRPr/>
            </a:pPr>
            <a:r>
              <a:rPr lang="en-GB" sz="2800" dirty="0">
                <a:latin typeface="+mj-lt"/>
              </a:rPr>
              <a:t> </a:t>
            </a:r>
            <a:r>
              <a:rPr lang="en-GB" sz="2800" dirty="0" smtClean="0">
                <a:latin typeface="+mj-lt"/>
              </a:rPr>
              <a:t>Health </a:t>
            </a:r>
            <a:r>
              <a:rPr lang="en-GB" sz="1600" dirty="0" smtClean="0">
                <a:latin typeface="+mj-lt"/>
              </a:rPr>
              <a:t>(risk behaviours; sexual health; drug addition)</a:t>
            </a:r>
            <a:endParaRPr lang="en-GB" sz="2800" dirty="0">
              <a:latin typeface="+mj-lt"/>
            </a:endParaRPr>
          </a:p>
          <a:p>
            <a:pPr lvl="6">
              <a:spcBef>
                <a:spcPts val="600"/>
              </a:spcBef>
              <a:spcAft>
                <a:spcPts val="600"/>
              </a:spcAft>
              <a:buFont typeface="Arial" pitchFamily="34" charset="0"/>
              <a:buChar char="•"/>
              <a:defRPr/>
            </a:pPr>
            <a:r>
              <a:rPr lang="en-GB" sz="2800" dirty="0">
                <a:latin typeface="+mj-lt"/>
              </a:rPr>
              <a:t> </a:t>
            </a:r>
            <a:r>
              <a:rPr lang="en-GB" sz="2800" dirty="0" smtClean="0">
                <a:latin typeface="+mj-lt"/>
              </a:rPr>
              <a:t>ICT </a:t>
            </a:r>
            <a:r>
              <a:rPr lang="en-GB" sz="1600" dirty="0" smtClean="0">
                <a:latin typeface="+mj-lt"/>
              </a:rPr>
              <a:t>(technology and spaces; internet safety; computer games)</a:t>
            </a:r>
            <a:endParaRPr lang="en-GB" sz="2800" dirty="0">
              <a:latin typeface="+mj-lt"/>
            </a:endParaRPr>
          </a:p>
          <a:p>
            <a:pPr lvl="7">
              <a:spcBef>
                <a:spcPts val="600"/>
              </a:spcBef>
              <a:spcAft>
                <a:spcPts val="600"/>
              </a:spcAft>
              <a:buFont typeface="Arial" pitchFamily="34" charset="0"/>
              <a:buChar char="•"/>
              <a:defRPr/>
            </a:pPr>
            <a:r>
              <a:rPr lang="en-GB" sz="2800" dirty="0">
                <a:latin typeface="+mj-lt"/>
              </a:rPr>
              <a:t> </a:t>
            </a:r>
            <a:r>
              <a:rPr lang="en-GB" sz="2800" dirty="0" smtClean="0">
                <a:latin typeface="+mj-lt"/>
              </a:rPr>
              <a:t>Decision-making </a:t>
            </a:r>
            <a:r>
              <a:rPr lang="en-GB" sz="1600" dirty="0" smtClean="0">
                <a:latin typeface="+mj-lt"/>
              </a:rPr>
              <a:t>(media; leadership, careers; time use) </a:t>
            </a:r>
            <a:endParaRPr lang="en-GB" sz="2800" dirty="0">
              <a:latin typeface="+mj-lt"/>
            </a:endParaRPr>
          </a:p>
          <a:p>
            <a:pPr lvl="8">
              <a:spcBef>
                <a:spcPts val="600"/>
              </a:spcBef>
              <a:spcAft>
                <a:spcPts val="600"/>
              </a:spcAft>
              <a:buFont typeface="Arial" pitchFamily="34" charset="0"/>
              <a:buChar char="•"/>
              <a:defRPr/>
            </a:pPr>
            <a:r>
              <a:rPr lang="en-GB" sz="2800" dirty="0">
                <a:latin typeface="+mj-lt"/>
              </a:rPr>
              <a:t> Vocational Choices </a:t>
            </a:r>
          </a:p>
        </p:txBody>
      </p:sp>
      <p:sp>
        <p:nvSpPr>
          <p:cNvPr id="5" name="Marcador de Posição do Número do Diapositivo 4"/>
          <p:cNvSpPr>
            <a:spLocks noGrp="1"/>
          </p:cNvSpPr>
          <p:nvPr>
            <p:ph type="sldNum" sz="quarter" idx="12"/>
          </p:nvPr>
        </p:nvSpPr>
        <p:spPr/>
        <p:txBody>
          <a:bodyPr/>
          <a:lstStyle/>
          <a:p>
            <a:pPr>
              <a:defRPr/>
            </a:pPr>
            <a:fld id="{3EDA4414-6511-4919-A145-5A361DF32ABD}" type="slidenum">
              <a:rPr lang="pt-PT" smtClean="0"/>
              <a:pPr>
                <a:defRPr/>
              </a:pPr>
              <a:t>17</a:t>
            </a:fld>
            <a:endParaRPr lang="pt-PT"/>
          </a:p>
        </p:txBody>
      </p:sp>
      <p:sp>
        <p:nvSpPr>
          <p:cNvPr id="6" name="CaixaDeTexto 5"/>
          <p:cNvSpPr txBox="1"/>
          <p:nvPr/>
        </p:nvSpPr>
        <p:spPr>
          <a:xfrm>
            <a:off x="1547664" y="116632"/>
            <a:ext cx="5976664" cy="523220"/>
          </a:xfrm>
          <a:prstGeom prst="rect">
            <a:avLst/>
          </a:prstGeom>
          <a:noFill/>
        </p:spPr>
        <p:txBody>
          <a:bodyPr wrap="square" rtlCol="0">
            <a:spAutoFit/>
          </a:bodyPr>
          <a:lstStyle/>
          <a:p>
            <a:pPr algn="ctr"/>
            <a:r>
              <a:rPr lang="en-US" sz="2800" b="1" dirty="0" smtClean="0"/>
              <a:t>Guides for Basic Education</a:t>
            </a:r>
            <a:endParaRPr lang="en-US" sz="2800" b="1" dirty="0"/>
          </a:p>
        </p:txBody>
      </p:sp>
    </p:spTree>
    <p:extLst>
      <p:ext uri="{BB962C8B-B14F-4D97-AF65-F5344CB8AC3E}">
        <p14:creationId xmlns:p14="http://schemas.microsoft.com/office/powerpoint/2010/main" val="15892229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3"/>
          <p:cNvSpPr/>
          <p:nvPr/>
        </p:nvSpPr>
        <p:spPr>
          <a:xfrm>
            <a:off x="467544" y="750178"/>
            <a:ext cx="8326759" cy="5216813"/>
          </a:xfrm>
          <a:prstGeom prst="rect">
            <a:avLst/>
          </a:prstGeom>
        </p:spPr>
        <p:txBody>
          <a:bodyPr wrap="square">
            <a:spAutoFit/>
          </a:bodyPr>
          <a:lstStyle/>
          <a:p>
            <a:pPr>
              <a:spcBef>
                <a:spcPts val="600"/>
              </a:spcBef>
              <a:spcAft>
                <a:spcPts val="600"/>
              </a:spcAft>
              <a:defRPr/>
            </a:pPr>
            <a:r>
              <a:rPr lang="en-GB" sz="2800" dirty="0" smtClean="0">
                <a:latin typeface="+mj-lt"/>
              </a:rPr>
              <a:t>The integration of Women’s Studies and Gender Studies in </a:t>
            </a:r>
            <a:r>
              <a:rPr lang="en-GB" sz="2800" dirty="0" smtClean="0">
                <a:latin typeface="+mj-lt"/>
              </a:rPr>
              <a:t>disciplinary programs has </a:t>
            </a:r>
            <a:r>
              <a:rPr lang="en-GB" sz="2800" dirty="0">
                <a:latin typeface="+mj-lt"/>
              </a:rPr>
              <a:t>been identified as the main </a:t>
            </a:r>
            <a:r>
              <a:rPr lang="en-GB" sz="2800" dirty="0" smtClean="0">
                <a:latin typeface="+mj-lt"/>
              </a:rPr>
              <a:t>priority:</a:t>
            </a:r>
            <a:endParaRPr lang="en-GB" sz="2800" dirty="0">
              <a:latin typeface="+mj-lt"/>
            </a:endParaRPr>
          </a:p>
          <a:p>
            <a:pPr>
              <a:spcBef>
                <a:spcPts val="600"/>
              </a:spcBef>
            </a:pPr>
            <a:endParaRPr lang="pt-PT" sz="1600" dirty="0">
              <a:latin typeface="Arial" panose="020B0604020202020204" pitchFamily="34" charset="0"/>
              <a:cs typeface="Arial" panose="020B0604020202020204" pitchFamily="34" charset="0"/>
            </a:endParaRPr>
          </a:p>
          <a:p>
            <a:pPr marL="95250" lvl="2">
              <a:spcBef>
                <a:spcPts val="600"/>
              </a:spcBef>
              <a:spcAft>
                <a:spcPts val="600"/>
              </a:spcAft>
              <a:buFont typeface="Arial" pitchFamily="34" charset="0"/>
              <a:buChar char="•"/>
              <a:defRPr/>
            </a:pPr>
            <a:r>
              <a:rPr lang="en-GB" sz="2800" dirty="0">
                <a:latin typeface="+mj-lt"/>
              </a:rPr>
              <a:t>  Portuguese </a:t>
            </a:r>
            <a:r>
              <a:rPr lang="en-GB" sz="2800" dirty="0" smtClean="0">
                <a:latin typeface="+mj-lt"/>
              </a:rPr>
              <a:t>Literature  |  English  |  Philosophy</a:t>
            </a:r>
          </a:p>
          <a:p>
            <a:pPr marL="552450" lvl="3">
              <a:spcBef>
                <a:spcPts val="600"/>
              </a:spcBef>
              <a:spcAft>
                <a:spcPts val="600"/>
              </a:spcAft>
              <a:buFont typeface="Arial" pitchFamily="34" charset="0"/>
              <a:buChar char="•"/>
              <a:defRPr/>
            </a:pPr>
            <a:r>
              <a:rPr lang="en-GB" sz="2800" dirty="0" smtClean="0">
                <a:latin typeface="+mj-lt"/>
              </a:rPr>
              <a:t> Biology/Natural Science</a:t>
            </a:r>
          </a:p>
          <a:p>
            <a:pPr marL="1009650" lvl="4">
              <a:spcBef>
                <a:spcPts val="600"/>
              </a:spcBef>
              <a:spcAft>
                <a:spcPts val="600"/>
              </a:spcAft>
              <a:buFont typeface="Arial" pitchFamily="34" charset="0"/>
              <a:buChar char="•"/>
              <a:defRPr/>
            </a:pPr>
            <a:r>
              <a:rPr lang="en-GB" sz="2800" dirty="0">
                <a:latin typeface="+mj-lt"/>
              </a:rPr>
              <a:t> </a:t>
            </a:r>
            <a:r>
              <a:rPr lang="en-GB" sz="2800" dirty="0" smtClean="0">
                <a:latin typeface="+mj-lt"/>
              </a:rPr>
              <a:t>History  |  Econom</a:t>
            </a:r>
            <a:r>
              <a:rPr lang="en-GB" sz="2800" dirty="0">
                <a:latin typeface="+mj-lt"/>
              </a:rPr>
              <a:t>y</a:t>
            </a:r>
            <a:r>
              <a:rPr lang="en-GB" sz="2800" dirty="0" smtClean="0">
                <a:latin typeface="+mj-lt"/>
              </a:rPr>
              <a:t> </a:t>
            </a:r>
            <a:endParaRPr lang="en-GB" sz="2800" dirty="0">
              <a:latin typeface="+mj-lt"/>
            </a:endParaRPr>
          </a:p>
          <a:p>
            <a:pPr marL="1466850" lvl="5">
              <a:spcBef>
                <a:spcPts val="600"/>
              </a:spcBef>
              <a:spcAft>
                <a:spcPts val="600"/>
              </a:spcAft>
              <a:buFont typeface="Arial" pitchFamily="34" charset="0"/>
              <a:buChar char="•"/>
              <a:defRPr/>
            </a:pPr>
            <a:r>
              <a:rPr lang="en-GB" sz="2800" dirty="0" smtClean="0">
                <a:latin typeface="+mj-lt"/>
              </a:rPr>
              <a:t> Art and Culture History  |  Physical Education</a:t>
            </a:r>
          </a:p>
          <a:p>
            <a:pPr marL="1466850" lvl="5">
              <a:spcBef>
                <a:spcPts val="600"/>
              </a:spcBef>
              <a:spcAft>
                <a:spcPts val="600"/>
              </a:spcAft>
              <a:defRPr/>
            </a:pPr>
            <a:r>
              <a:rPr lang="en-GB" sz="2800" dirty="0" smtClean="0">
                <a:latin typeface="+mj-lt"/>
              </a:rPr>
              <a:t>   </a:t>
            </a:r>
            <a:endParaRPr lang="en-GB" sz="2800" dirty="0">
              <a:latin typeface="+mj-lt"/>
            </a:endParaRPr>
          </a:p>
          <a:p>
            <a:pPr lvl="7">
              <a:spcBef>
                <a:spcPts val="600"/>
              </a:spcBef>
              <a:spcAft>
                <a:spcPts val="600"/>
              </a:spcAft>
              <a:buFont typeface="Arial" pitchFamily="34" charset="0"/>
              <a:buChar char="•"/>
              <a:defRPr/>
            </a:pPr>
            <a:r>
              <a:rPr lang="en-GB" sz="2800" dirty="0">
                <a:latin typeface="+mj-lt"/>
              </a:rPr>
              <a:t> </a:t>
            </a:r>
            <a:r>
              <a:rPr lang="en-GB" sz="2800" dirty="0" smtClean="0">
                <a:latin typeface="+mj-lt"/>
              </a:rPr>
              <a:t>Integration Area </a:t>
            </a:r>
            <a:endParaRPr lang="en-GB" sz="2800" dirty="0">
              <a:latin typeface="+mj-lt"/>
            </a:endParaRPr>
          </a:p>
        </p:txBody>
      </p:sp>
      <p:sp>
        <p:nvSpPr>
          <p:cNvPr id="5" name="Marcador de Posição do Número do Diapositivo 4"/>
          <p:cNvSpPr>
            <a:spLocks noGrp="1"/>
          </p:cNvSpPr>
          <p:nvPr>
            <p:ph type="sldNum" sz="quarter" idx="12"/>
          </p:nvPr>
        </p:nvSpPr>
        <p:spPr/>
        <p:txBody>
          <a:bodyPr/>
          <a:lstStyle/>
          <a:p>
            <a:pPr>
              <a:defRPr/>
            </a:pPr>
            <a:fld id="{3EDA4414-6511-4919-A145-5A361DF32ABD}" type="slidenum">
              <a:rPr lang="pt-PT" smtClean="0"/>
              <a:pPr>
                <a:defRPr/>
              </a:pPr>
              <a:t>18</a:t>
            </a:fld>
            <a:endParaRPr lang="pt-PT"/>
          </a:p>
        </p:txBody>
      </p:sp>
      <p:sp>
        <p:nvSpPr>
          <p:cNvPr id="6" name="CaixaDeTexto 5"/>
          <p:cNvSpPr txBox="1"/>
          <p:nvPr/>
        </p:nvSpPr>
        <p:spPr>
          <a:xfrm>
            <a:off x="1547664" y="116632"/>
            <a:ext cx="5976664" cy="523220"/>
          </a:xfrm>
          <a:prstGeom prst="rect">
            <a:avLst/>
          </a:prstGeom>
          <a:noFill/>
        </p:spPr>
        <p:txBody>
          <a:bodyPr wrap="square" rtlCol="0">
            <a:spAutoFit/>
          </a:bodyPr>
          <a:lstStyle/>
          <a:p>
            <a:pPr algn="ctr"/>
            <a:r>
              <a:rPr lang="en-US" sz="2800" b="1" dirty="0" smtClean="0"/>
              <a:t>The Guide for Secondary Education</a:t>
            </a:r>
            <a:endParaRPr lang="en-US" sz="2800" b="1" dirty="0"/>
          </a:p>
        </p:txBody>
      </p:sp>
    </p:spTree>
    <p:extLst>
      <p:ext uri="{BB962C8B-B14F-4D97-AF65-F5344CB8AC3E}">
        <p14:creationId xmlns:p14="http://schemas.microsoft.com/office/powerpoint/2010/main" val="3888240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60648"/>
            <a:ext cx="8229600" cy="936104"/>
          </a:xfrm>
        </p:spPr>
        <p:txBody>
          <a:bodyPr>
            <a:noAutofit/>
          </a:bodyPr>
          <a:lstStyle/>
          <a:p>
            <a:r>
              <a:rPr lang="en-US" sz="2400" b="1" dirty="0" smtClean="0">
                <a:latin typeface="Arial" panose="020B0604020202020204" pitchFamily="34" charset="0"/>
                <a:cs typeface="Arial" panose="020B0604020202020204" pitchFamily="34" charset="0"/>
              </a:rPr>
              <a:t>Why these thematic areas? What its connection with the curricula?</a:t>
            </a:r>
            <a:endParaRPr lang="pt-PT" sz="2400" dirty="0">
              <a:latin typeface="Arial" panose="020B0604020202020204" pitchFamily="34" charset="0"/>
              <a:cs typeface="Arial" panose="020B0604020202020204" pitchFamily="34" charset="0"/>
            </a:endParaRPr>
          </a:p>
        </p:txBody>
      </p:sp>
      <p:sp>
        <p:nvSpPr>
          <p:cNvPr id="3" name="CaixaDeTexto 2"/>
          <p:cNvSpPr txBox="1"/>
          <p:nvPr/>
        </p:nvSpPr>
        <p:spPr>
          <a:xfrm>
            <a:off x="683568" y="1556792"/>
            <a:ext cx="7992888" cy="5109091"/>
          </a:xfrm>
          <a:prstGeom prst="rect">
            <a:avLst/>
          </a:prstGeom>
          <a:noFill/>
        </p:spPr>
        <p:txBody>
          <a:bodyPr wrap="square" rtlCol="0">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National Reading Plan  </a:t>
            </a:r>
            <a:endParaRPr lang="en-US" sz="22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smtClean="0">
                <a:latin typeface="Arial" panose="020B0604020202020204" pitchFamily="34" charset="0"/>
                <a:cs typeface="Arial" panose="020B0604020202020204" pitchFamily="34" charset="0"/>
              </a:rPr>
              <a:t>ICT </a:t>
            </a:r>
            <a:r>
              <a:rPr lang="en-US" sz="2200" dirty="0">
                <a:latin typeface="Arial" panose="020B0604020202020204" pitchFamily="34" charset="0"/>
                <a:cs typeface="Arial" panose="020B0604020202020204" pitchFamily="34" charset="0"/>
              </a:rPr>
              <a:t>Education a ME priority for basic </a:t>
            </a:r>
            <a:r>
              <a:rPr lang="en-US" sz="2200" dirty="0" smtClean="0">
                <a:latin typeface="Arial" panose="020B0604020202020204" pitchFamily="34" charset="0"/>
                <a:cs typeface="Arial" panose="020B0604020202020204" pitchFamily="34" charset="0"/>
              </a:rPr>
              <a:t>education</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smtClean="0">
                <a:latin typeface="Arial" panose="020B0604020202020204" pitchFamily="34" charset="0"/>
                <a:cs typeface="Arial" panose="020B0604020202020204" pitchFamily="34" charset="0"/>
              </a:rPr>
              <a:t>National </a:t>
            </a:r>
            <a:r>
              <a:rPr lang="en-US" sz="2200" dirty="0">
                <a:latin typeface="Arial" panose="020B0604020202020204" pitchFamily="34" charset="0"/>
                <a:cs typeface="Arial" panose="020B0604020202020204" pitchFamily="34" charset="0"/>
              </a:rPr>
              <a:t>Education for Health </a:t>
            </a:r>
            <a:r>
              <a:rPr lang="en-US" sz="2200" dirty="0" smtClean="0">
                <a:latin typeface="Arial" panose="020B0604020202020204" pitchFamily="34" charset="0"/>
                <a:cs typeface="Arial" panose="020B0604020202020204" pitchFamily="34" charset="0"/>
              </a:rPr>
              <a:t>Program for basic education</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smtClean="0">
                <a:latin typeface="Arial" panose="020B0604020202020204" pitchFamily="34" charset="0"/>
                <a:cs typeface="Arial" panose="020B0604020202020204" pitchFamily="34" charset="0"/>
              </a:rPr>
              <a:t>S</a:t>
            </a:r>
            <a:r>
              <a:rPr lang="pt-PT" sz="2200" dirty="0" err="1">
                <a:latin typeface="Arial" panose="020B0604020202020204" pitchFamily="34" charset="0"/>
                <a:cs typeface="Arial" panose="020B0604020202020204" pitchFamily="34" charset="0"/>
              </a:rPr>
              <a:t>exual</a:t>
            </a:r>
            <a:r>
              <a:rPr lang="pt-PT" sz="2200" dirty="0">
                <a:latin typeface="Arial" panose="020B0604020202020204" pitchFamily="34" charset="0"/>
                <a:cs typeface="Arial" panose="020B0604020202020204" pitchFamily="34" charset="0"/>
              </a:rPr>
              <a:t> </a:t>
            </a:r>
            <a:r>
              <a:rPr lang="pt-PT" sz="2200" dirty="0" err="1">
                <a:latin typeface="Arial" panose="020B0604020202020204" pitchFamily="34" charset="0"/>
                <a:cs typeface="Arial" panose="020B0604020202020204" pitchFamily="34" charset="0"/>
              </a:rPr>
              <a:t>education</a:t>
            </a:r>
            <a:r>
              <a:rPr lang="pt-PT" sz="2200" dirty="0">
                <a:latin typeface="Arial" panose="020B0604020202020204" pitchFamily="34" charset="0"/>
                <a:cs typeface="Arial" panose="020B0604020202020204" pitchFamily="34" charset="0"/>
              </a:rPr>
              <a:t> </a:t>
            </a:r>
            <a:r>
              <a:rPr lang="pt-PT" sz="2200" dirty="0" err="1">
                <a:latin typeface="Arial" panose="020B0604020202020204" pitchFamily="34" charset="0"/>
                <a:cs typeface="Arial" panose="020B0604020202020204" pitchFamily="34" charset="0"/>
              </a:rPr>
              <a:t>is</a:t>
            </a:r>
            <a:r>
              <a:rPr lang="pt-PT" sz="2200" dirty="0">
                <a:latin typeface="Arial" panose="020B0604020202020204" pitchFamily="34" charset="0"/>
                <a:cs typeface="Arial" panose="020B0604020202020204" pitchFamily="34" charset="0"/>
              </a:rPr>
              <a:t> </a:t>
            </a:r>
            <a:r>
              <a:rPr lang="pt-PT" sz="2200" dirty="0" err="1">
                <a:latin typeface="Arial" panose="020B0604020202020204" pitchFamily="34" charset="0"/>
                <a:cs typeface="Arial" panose="020B0604020202020204" pitchFamily="34" charset="0"/>
              </a:rPr>
              <a:t>mandatory</a:t>
            </a:r>
            <a:r>
              <a:rPr lang="pt-PT" sz="2200" dirty="0">
                <a:latin typeface="Arial" panose="020B0604020202020204" pitchFamily="34" charset="0"/>
                <a:cs typeface="Arial" panose="020B0604020202020204" pitchFamily="34" charset="0"/>
              </a:rPr>
              <a:t> </a:t>
            </a:r>
            <a:r>
              <a:rPr lang="pt-PT" sz="2200" dirty="0" smtClean="0">
                <a:latin typeface="Arial" panose="020B0604020202020204" pitchFamily="34" charset="0"/>
                <a:cs typeface="Arial" panose="020B0604020202020204" pitchFamily="34" charset="0"/>
              </a:rPr>
              <a:t>in basic </a:t>
            </a:r>
            <a:r>
              <a:rPr lang="pt-PT" sz="2200" dirty="0" err="1" smtClean="0">
                <a:latin typeface="Arial" panose="020B0604020202020204" pitchFamily="34" charset="0"/>
                <a:cs typeface="Arial" panose="020B0604020202020204" pitchFamily="34" charset="0"/>
              </a:rPr>
              <a:t>and</a:t>
            </a:r>
            <a:r>
              <a:rPr lang="pt-PT" sz="2200" dirty="0" smtClean="0">
                <a:latin typeface="Arial" panose="020B0604020202020204" pitchFamily="34" charset="0"/>
                <a:cs typeface="Arial" panose="020B0604020202020204" pitchFamily="34" charset="0"/>
              </a:rPr>
              <a:t> </a:t>
            </a:r>
            <a:r>
              <a:rPr lang="pt-PT" sz="2200" dirty="0" err="1" smtClean="0">
                <a:latin typeface="Arial" panose="020B0604020202020204" pitchFamily="34" charset="0"/>
                <a:cs typeface="Arial" panose="020B0604020202020204" pitchFamily="34" charset="0"/>
              </a:rPr>
              <a:t>secondary</a:t>
            </a:r>
            <a:r>
              <a:rPr lang="pt-PT" sz="2200" dirty="0" smtClean="0">
                <a:latin typeface="Arial" panose="020B0604020202020204" pitchFamily="34" charset="0"/>
                <a:cs typeface="Arial" panose="020B0604020202020204" pitchFamily="34" charset="0"/>
              </a:rPr>
              <a:t> </a:t>
            </a:r>
            <a:r>
              <a:rPr lang="pt-PT" sz="2200" dirty="0" err="1" smtClean="0">
                <a:latin typeface="Arial" panose="020B0604020202020204" pitchFamily="34" charset="0"/>
                <a:cs typeface="Arial" panose="020B0604020202020204" pitchFamily="34" charset="0"/>
              </a:rPr>
              <a:t>education</a:t>
            </a:r>
            <a:r>
              <a:rPr lang="pt-PT" sz="2200" dirty="0" smtClean="0">
                <a:latin typeface="Arial" panose="020B0604020202020204" pitchFamily="34" charset="0"/>
                <a:cs typeface="Arial" panose="020B0604020202020204" pitchFamily="34" charset="0"/>
              </a:rPr>
              <a:t> </a:t>
            </a:r>
          </a:p>
          <a:p>
            <a:r>
              <a:rPr lang="pt-PT" sz="2200" dirty="0">
                <a:latin typeface="Arial" panose="020B0604020202020204" pitchFamily="34" charset="0"/>
                <a:cs typeface="Arial" panose="020B0604020202020204" pitchFamily="34" charset="0"/>
              </a:rPr>
              <a:t>	</a:t>
            </a:r>
            <a:r>
              <a:rPr lang="pt-PT" sz="2200" dirty="0" err="1" smtClean="0">
                <a:latin typeface="Arial" panose="020B0604020202020204" pitchFamily="34" charset="0"/>
                <a:cs typeface="Arial" panose="020B0604020202020204" pitchFamily="34" charset="0"/>
              </a:rPr>
              <a:t>but</a:t>
            </a:r>
            <a:r>
              <a:rPr lang="pt-PT" sz="2200" dirty="0" smtClean="0">
                <a:latin typeface="Arial" panose="020B0604020202020204" pitchFamily="34" charset="0"/>
                <a:cs typeface="Arial" panose="020B0604020202020204" pitchFamily="34" charset="0"/>
              </a:rPr>
              <a:t> </a:t>
            </a:r>
            <a:r>
              <a:rPr lang="pt-PT" sz="2200" dirty="0" err="1">
                <a:latin typeface="Arial" panose="020B0604020202020204" pitchFamily="34" charset="0"/>
                <a:cs typeface="Arial" panose="020B0604020202020204" pitchFamily="34" charset="0"/>
              </a:rPr>
              <a:t>it</a:t>
            </a:r>
            <a:r>
              <a:rPr lang="pt-PT" sz="2200" dirty="0">
                <a:latin typeface="Arial" panose="020B0604020202020204" pitchFamily="34" charset="0"/>
                <a:cs typeface="Arial" panose="020B0604020202020204" pitchFamily="34" charset="0"/>
              </a:rPr>
              <a:t> </a:t>
            </a:r>
            <a:r>
              <a:rPr lang="pt-PT" sz="2200" dirty="0" err="1">
                <a:latin typeface="Arial" panose="020B0604020202020204" pitchFamily="34" charset="0"/>
                <a:cs typeface="Arial" panose="020B0604020202020204" pitchFamily="34" charset="0"/>
              </a:rPr>
              <a:t>has</a:t>
            </a:r>
            <a:r>
              <a:rPr lang="pt-PT"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no specific curricular area or disciplinary </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programme</a:t>
            </a:r>
            <a:r>
              <a:rPr lang="en-US" sz="2200" dirty="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School Psychology </a:t>
            </a:r>
            <a:r>
              <a:rPr lang="en-US" sz="2200" dirty="0" smtClean="0">
                <a:latin typeface="Arial" panose="020B0604020202020204" pitchFamily="34" charset="0"/>
                <a:cs typeface="Arial" panose="020B0604020202020204" pitchFamily="34" charset="0"/>
              </a:rPr>
              <a:t>Service: V</a:t>
            </a:r>
            <a:r>
              <a:rPr lang="pt-PT" sz="2200" dirty="0" err="1" smtClean="0">
                <a:latin typeface="Arial" panose="020B0604020202020204" pitchFamily="34" charset="0"/>
                <a:cs typeface="Arial" panose="020B0604020202020204" pitchFamily="34" charset="0"/>
              </a:rPr>
              <a:t>ocational</a:t>
            </a:r>
            <a:r>
              <a:rPr lang="pt-PT" sz="2200" dirty="0" smtClean="0">
                <a:latin typeface="Arial" panose="020B0604020202020204" pitchFamily="34" charset="0"/>
                <a:cs typeface="Arial" panose="020B0604020202020204" pitchFamily="34" charset="0"/>
              </a:rPr>
              <a:t> </a:t>
            </a:r>
            <a:r>
              <a:rPr lang="pt-PT" sz="2200" dirty="0" err="1" smtClean="0">
                <a:latin typeface="Arial" panose="020B0604020202020204" pitchFamily="34" charset="0"/>
                <a:cs typeface="Arial" panose="020B0604020202020204" pitchFamily="34" charset="0"/>
              </a:rPr>
              <a:t>Orientation</a:t>
            </a:r>
            <a:endParaRPr lang="pt-PT" sz="22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pt-PT"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pt-PT" sz="2200" dirty="0" err="1" smtClean="0">
                <a:latin typeface="Arial" panose="020B0604020202020204" pitchFamily="34" charset="0"/>
                <a:cs typeface="Arial" panose="020B0604020202020204" pitchFamily="34" charset="0"/>
              </a:rPr>
              <a:t>Secondary</a:t>
            </a:r>
            <a:r>
              <a:rPr lang="pt-PT" sz="2200" dirty="0" smtClean="0">
                <a:latin typeface="Arial" panose="020B0604020202020204" pitchFamily="34" charset="0"/>
                <a:cs typeface="Arial" panose="020B0604020202020204" pitchFamily="34" charset="0"/>
              </a:rPr>
              <a:t> </a:t>
            </a:r>
            <a:r>
              <a:rPr lang="pt-PT" sz="2200" dirty="0" err="1" smtClean="0">
                <a:latin typeface="Arial" panose="020B0604020202020204" pitchFamily="34" charset="0"/>
                <a:cs typeface="Arial" panose="020B0604020202020204" pitchFamily="34" charset="0"/>
              </a:rPr>
              <a:t>education</a:t>
            </a:r>
            <a:r>
              <a:rPr lang="pt-PT" sz="2200" dirty="0" smtClean="0">
                <a:latin typeface="Arial" panose="020B0604020202020204" pitchFamily="34" charset="0"/>
                <a:cs typeface="Arial" panose="020B0604020202020204" pitchFamily="34" charset="0"/>
              </a:rPr>
              <a:t>: </a:t>
            </a:r>
          </a:p>
          <a:p>
            <a:pPr lvl="1"/>
            <a:r>
              <a:rPr lang="pt-PT" dirty="0" smtClean="0">
                <a:latin typeface="Arial" panose="020B0604020202020204" pitchFamily="34" charset="0"/>
                <a:cs typeface="Arial" panose="020B0604020202020204" pitchFamily="34" charset="0"/>
              </a:rPr>
              <a:t>	</a:t>
            </a:r>
            <a:r>
              <a:rPr lang="pt-PT" dirty="0" err="1" smtClean="0">
                <a:latin typeface="Arial" panose="020B0604020202020204" pitchFamily="34" charset="0"/>
                <a:cs typeface="Arial" panose="020B0604020202020204" pitchFamily="34" charset="0"/>
              </a:rPr>
              <a:t>scientific</a:t>
            </a:r>
            <a:r>
              <a:rPr lang="pt-PT" dirty="0" smtClean="0">
                <a:latin typeface="Arial" panose="020B0604020202020204" pitchFamily="34" charset="0"/>
                <a:cs typeface="Arial" panose="020B0604020202020204" pitchFamily="34" charset="0"/>
              </a:rPr>
              <a:t>/</a:t>
            </a:r>
            <a:r>
              <a:rPr lang="pt-PT" dirty="0" err="1" smtClean="0">
                <a:latin typeface="Arial" panose="020B0604020202020204" pitchFamily="34" charset="0"/>
                <a:cs typeface="Arial" panose="020B0604020202020204" pitchFamily="34" charset="0"/>
              </a:rPr>
              <a:t>humanistic</a:t>
            </a:r>
            <a:r>
              <a:rPr lang="pt-PT" dirty="0" smtClean="0">
                <a:latin typeface="Arial" panose="020B0604020202020204" pitchFamily="34" charset="0"/>
                <a:cs typeface="Arial" panose="020B0604020202020204" pitchFamily="34" charset="0"/>
              </a:rPr>
              <a:t> </a:t>
            </a:r>
            <a:r>
              <a:rPr lang="pt-PT" dirty="0" err="1" smtClean="0">
                <a:latin typeface="Arial" panose="020B0604020202020204" pitchFamily="34" charset="0"/>
                <a:cs typeface="Arial" panose="020B0604020202020204" pitchFamily="34" charset="0"/>
              </a:rPr>
              <a:t>courses</a:t>
            </a:r>
            <a:r>
              <a:rPr lang="pt-PT" dirty="0" smtClean="0">
                <a:latin typeface="Arial" panose="020B0604020202020204" pitchFamily="34" charset="0"/>
                <a:cs typeface="Arial" panose="020B0604020202020204" pitchFamily="34" charset="0"/>
              </a:rPr>
              <a:t>   </a:t>
            </a:r>
            <a:r>
              <a:rPr lang="pt-PT" dirty="0" err="1" smtClean="0">
                <a:latin typeface="Arial" panose="020B0604020202020204" pitchFamily="34" charset="0"/>
                <a:cs typeface="Arial" panose="020B0604020202020204" pitchFamily="34" charset="0"/>
              </a:rPr>
              <a:t>or</a:t>
            </a:r>
            <a:r>
              <a:rPr lang="pt-PT" dirty="0" smtClean="0">
                <a:latin typeface="Arial" panose="020B0604020202020204" pitchFamily="34" charset="0"/>
                <a:cs typeface="Arial" panose="020B0604020202020204" pitchFamily="34" charset="0"/>
              </a:rPr>
              <a:t> profissional </a:t>
            </a:r>
            <a:r>
              <a:rPr lang="pt-PT" dirty="0" err="1" smtClean="0">
                <a:latin typeface="Arial" panose="020B0604020202020204" pitchFamily="34" charset="0"/>
                <a:cs typeface="Arial" panose="020B0604020202020204" pitchFamily="34" charset="0"/>
              </a:rPr>
              <a:t>courses</a:t>
            </a:r>
            <a:endParaRPr lang="pt-PT" dirty="0"/>
          </a:p>
        </p:txBody>
      </p:sp>
    </p:spTree>
    <p:extLst>
      <p:ext uri="{BB962C8B-B14F-4D97-AF65-F5344CB8AC3E}">
        <p14:creationId xmlns:p14="http://schemas.microsoft.com/office/powerpoint/2010/main" val="2244768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600201"/>
            <a:ext cx="8229600" cy="1180728"/>
          </a:xfrm>
        </p:spPr>
        <p:txBody>
          <a:bodyPr/>
          <a:lstStyle/>
          <a:p>
            <a:pPr marL="0" indent="0" algn="ctr">
              <a:buNone/>
            </a:pPr>
            <a:r>
              <a:rPr lang="en-US" b="1" dirty="0"/>
              <a:t>How to develop educational guides on gender and citizenship for school curricula? </a:t>
            </a:r>
          </a:p>
        </p:txBody>
      </p:sp>
      <p:sp>
        <p:nvSpPr>
          <p:cNvPr id="4" name="Marcador de Posição de Conteúdo 2"/>
          <p:cNvSpPr txBox="1">
            <a:spLocks/>
          </p:cNvSpPr>
          <p:nvPr/>
        </p:nvSpPr>
        <p:spPr>
          <a:xfrm>
            <a:off x="395536" y="3356992"/>
            <a:ext cx="8229600" cy="11807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smtClean="0"/>
              <a:t>Teresa Alvarez</a:t>
            </a:r>
          </a:p>
          <a:p>
            <a:pPr marL="0" indent="0" algn="ctr">
              <a:buNone/>
            </a:pPr>
            <a:r>
              <a:rPr lang="nl-NL" sz="2400" dirty="0"/>
              <a:t>Commission for Citizenship and Gender Equality </a:t>
            </a:r>
            <a:r>
              <a:rPr lang="nl-NL" sz="2400" dirty="0" smtClean="0"/>
              <a:t>- CIG </a:t>
            </a:r>
            <a:endParaRPr lang="en-US" sz="2400" b="1" dirty="0"/>
          </a:p>
        </p:txBody>
      </p:sp>
      <p:sp>
        <p:nvSpPr>
          <p:cNvPr id="5" name="Marcador de Posição de Conteúdo 2"/>
          <p:cNvSpPr txBox="1">
            <a:spLocks/>
          </p:cNvSpPr>
          <p:nvPr/>
        </p:nvSpPr>
        <p:spPr>
          <a:xfrm>
            <a:off x="4355379" y="5877272"/>
            <a:ext cx="4609109"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pt-PT" sz="2000" dirty="0"/>
              <a:t>t</a:t>
            </a:r>
            <a:r>
              <a:rPr lang="pt-PT" sz="2000" dirty="0" smtClean="0"/>
              <a:t>eresa.alvarez@cig.gov.pt</a:t>
            </a:r>
            <a:endParaRPr lang="en-US" sz="2000" dirty="0"/>
          </a:p>
        </p:txBody>
      </p:sp>
    </p:spTree>
    <p:extLst>
      <p:ext uri="{BB962C8B-B14F-4D97-AF65-F5344CB8AC3E}">
        <p14:creationId xmlns:p14="http://schemas.microsoft.com/office/powerpoint/2010/main" val="3357453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74642"/>
          </a:xfrm>
        </p:spPr>
        <p:txBody>
          <a:bodyPr>
            <a:noAutofit/>
          </a:bodyPr>
          <a:lstStyle/>
          <a:p>
            <a:pPr lvl="0"/>
            <a:r>
              <a:rPr lang="en-GB" sz="2400" b="1" u="sng" dirty="0" smtClean="0"/>
              <a:t>Distribution of the Guides:</a:t>
            </a:r>
            <a:br>
              <a:rPr lang="en-GB" sz="2400" b="1" u="sng" dirty="0" smtClean="0"/>
            </a:br>
            <a:r>
              <a:rPr lang="en-GB" sz="2400" dirty="0" smtClean="0"/>
              <a:t/>
            </a:r>
            <a:br>
              <a:rPr lang="en-GB" sz="2400" dirty="0" smtClean="0"/>
            </a:br>
            <a:r>
              <a:rPr lang="en-GB" sz="2400" dirty="0" smtClean="0"/>
              <a:t>800 </a:t>
            </a:r>
            <a:r>
              <a:rPr lang="en-GB" sz="2400" dirty="0"/>
              <a:t>school network libraries </a:t>
            </a:r>
            <a:r>
              <a:rPr lang="en-GB" sz="2400" dirty="0" smtClean="0"/>
              <a:t/>
            </a:r>
            <a:br>
              <a:rPr lang="en-GB" sz="2400" dirty="0" smtClean="0"/>
            </a:br>
            <a:r>
              <a:rPr lang="en-GB" sz="2400" dirty="0" smtClean="0"/>
              <a:t>16 Higher Education </a:t>
            </a:r>
            <a:r>
              <a:rPr lang="en-GB" sz="2400" dirty="0" err="1" smtClean="0"/>
              <a:t>Institutuions</a:t>
            </a:r>
            <a:r>
              <a:rPr lang="en-GB" sz="2400" dirty="0" smtClean="0"/>
              <a:t/>
            </a:r>
            <a:br>
              <a:rPr lang="en-GB" sz="2400" dirty="0" smtClean="0"/>
            </a:br>
            <a:r>
              <a:rPr lang="en-GB" sz="2400" dirty="0" smtClean="0"/>
              <a:t/>
            </a:r>
            <a:br>
              <a:rPr lang="en-GB" sz="2400" dirty="0" smtClean="0"/>
            </a:br>
            <a:r>
              <a:rPr lang="en-GB" sz="2400" b="1" u="sng" dirty="0" smtClean="0"/>
              <a:t>Application of the Guides:</a:t>
            </a:r>
            <a:br>
              <a:rPr lang="en-GB" sz="2400" b="1" u="sng" dirty="0" smtClean="0"/>
            </a:br>
            <a:r>
              <a:rPr lang="en-GB" sz="2400" dirty="0" smtClean="0"/>
              <a:t> </a:t>
            </a:r>
            <a:r>
              <a:rPr lang="en-GB" sz="2400" dirty="0"/>
              <a:t/>
            </a:r>
            <a:br>
              <a:rPr lang="en-GB" sz="2400" dirty="0"/>
            </a:br>
            <a:r>
              <a:rPr lang="en-GB" sz="2400" dirty="0" smtClean="0"/>
              <a:t>60 in-service teacher training courses </a:t>
            </a:r>
            <a:r>
              <a:rPr lang="en-US" sz="2400" dirty="0" smtClean="0"/>
              <a:t>nationwide </a:t>
            </a:r>
            <a:r>
              <a:rPr lang="en-GB" sz="2400" dirty="0" smtClean="0"/>
              <a:t/>
            </a:r>
            <a:br>
              <a:rPr lang="en-GB" sz="2400" dirty="0" smtClean="0"/>
            </a:br>
            <a:r>
              <a:rPr lang="en-GB" sz="2400" dirty="0" smtClean="0"/>
              <a:t>provided </a:t>
            </a:r>
            <a:r>
              <a:rPr lang="en-US" sz="2400" dirty="0"/>
              <a:t>by the CIG, the ME and </a:t>
            </a:r>
            <a:r>
              <a:rPr lang="en-US" sz="2400" dirty="0" smtClean="0"/>
              <a:t>10 </a:t>
            </a:r>
            <a:r>
              <a:rPr lang="en-US" sz="2400" dirty="0"/>
              <a:t>higher education </a:t>
            </a:r>
            <a:r>
              <a:rPr lang="en-US" sz="2400" dirty="0" smtClean="0"/>
              <a:t>institutions</a:t>
            </a:r>
            <a:br>
              <a:rPr lang="en-US" sz="2400" dirty="0" smtClean="0"/>
            </a:br>
            <a:r>
              <a:rPr lang="en-US" sz="2400" dirty="0"/>
              <a:t>(2116 </a:t>
            </a:r>
            <a:r>
              <a:rPr lang="en-US" sz="2400" dirty="0" smtClean="0"/>
              <a:t>hours</a:t>
            </a:r>
            <a:r>
              <a:rPr lang="en-US" sz="2400" dirty="0"/>
              <a:t>; +150 school </a:t>
            </a:r>
            <a:r>
              <a:rPr lang="en-US" sz="2400" dirty="0" smtClean="0"/>
              <a:t>clusters; nearly 1.000 teachers)</a:t>
            </a:r>
            <a:r>
              <a:rPr lang="en-US" sz="2400" dirty="0"/>
              <a:t/>
            </a:r>
            <a:br>
              <a:rPr lang="en-US" sz="2400" dirty="0"/>
            </a:br>
            <a:r>
              <a:rPr lang="en-US" sz="2400" dirty="0" smtClean="0"/>
              <a:t/>
            </a:r>
            <a:br>
              <a:rPr lang="en-US" sz="2400" dirty="0" smtClean="0"/>
            </a:br>
            <a:r>
              <a:rPr lang="en-US" sz="1800" dirty="0" smtClean="0"/>
              <a:t>Open University; Universities </a:t>
            </a:r>
            <a:r>
              <a:rPr lang="en-US" sz="1800" dirty="0"/>
              <a:t>of Braga, Porto, Coimbra, Beira Interior and Évora; High Education Schools </a:t>
            </a:r>
            <a:r>
              <a:rPr lang="en-US" sz="1800" dirty="0" smtClean="0"/>
              <a:t>of </a:t>
            </a:r>
            <a:r>
              <a:rPr lang="en-US" sz="1800" dirty="0" err="1"/>
              <a:t>Portalegre</a:t>
            </a:r>
            <a:r>
              <a:rPr lang="en-US" sz="1800" dirty="0"/>
              <a:t>, </a:t>
            </a:r>
            <a:r>
              <a:rPr lang="en-US" sz="1800" dirty="0" err="1"/>
              <a:t>Santarém</a:t>
            </a:r>
            <a:r>
              <a:rPr lang="en-US" sz="1800" dirty="0"/>
              <a:t>, </a:t>
            </a:r>
            <a:r>
              <a:rPr lang="en-US" sz="1800" dirty="0" err="1"/>
              <a:t>Setúbal</a:t>
            </a:r>
            <a:r>
              <a:rPr lang="en-US" sz="1800" dirty="0"/>
              <a:t> and </a:t>
            </a:r>
            <a:r>
              <a:rPr lang="en-US" sz="1800" dirty="0" smtClean="0"/>
              <a:t>Lisbon</a:t>
            </a:r>
            <a:br>
              <a:rPr lang="en-US" sz="1800" dirty="0" smtClean="0"/>
            </a:br>
            <a:r>
              <a:rPr lang="en-GB" sz="1800" dirty="0" smtClean="0"/>
              <a:t/>
            </a:r>
            <a:br>
              <a:rPr lang="en-GB" sz="1800" dirty="0" smtClean="0"/>
            </a:br>
            <a:endParaRPr lang="pt-P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47689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6632"/>
            <a:ext cx="8229600" cy="6840760"/>
          </a:xfrm>
        </p:spPr>
        <p:txBody>
          <a:bodyPr>
            <a:noAutofit/>
          </a:bodyPr>
          <a:lstStyle/>
          <a:p>
            <a:pPr lvl="0" algn="l"/>
            <a:r>
              <a:rPr lang="en-GB" sz="2400" b="1" u="sng" dirty="0" smtClean="0">
                <a:latin typeface="Arial" panose="020B0604020202020204" pitchFamily="34" charset="0"/>
                <a:cs typeface="Arial" panose="020B0604020202020204" pitchFamily="34" charset="0"/>
              </a:rPr>
              <a:t>Guides</a:t>
            </a:r>
            <a:br>
              <a:rPr lang="en-GB" sz="2400" b="1" u="sng"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The Guides ensure </a:t>
            </a:r>
            <a:r>
              <a:rPr lang="en-US" sz="2400" dirty="0">
                <a:latin typeface="Arial" panose="020B0604020202020204" pitchFamily="34" charset="0"/>
                <a:cs typeface="Arial" panose="020B0604020202020204" pitchFamily="34" charset="0"/>
              </a:rPr>
              <a:t>the compulsory hours of sex </a:t>
            </a:r>
            <a:r>
              <a:rPr lang="en-US" sz="2400" dirty="0" smtClean="0">
                <a:latin typeface="Arial" panose="020B0604020202020204" pitchFamily="34" charset="0"/>
                <a:cs typeface="Arial" panose="020B0604020202020204" pitchFamily="34" charset="0"/>
              </a:rPr>
              <a:t>education</a:t>
            </a:r>
            <a:br>
              <a:rPr lang="en-US" sz="24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They were applied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 in </a:t>
            </a:r>
            <a:r>
              <a:rPr lang="en-GB" sz="2400" dirty="0" smtClean="0">
                <a:latin typeface="Arial" panose="020B0604020202020204" pitchFamily="34" charset="0"/>
                <a:cs typeface="Arial" panose="020B0604020202020204" pitchFamily="34" charset="0"/>
              </a:rPr>
              <a:t>cross curricular areas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 </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i</a:t>
            </a:r>
            <a:r>
              <a:rPr lang="en-GB" sz="2400" dirty="0" smtClean="0">
                <a:latin typeface="Arial" panose="020B0604020202020204" pitchFamily="34" charset="0"/>
                <a:cs typeface="Arial" panose="020B0604020202020204" pitchFamily="34" charset="0"/>
              </a:rPr>
              <a:t>n curricular subjects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 in </a:t>
            </a:r>
            <a:r>
              <a:rPr lang="en-US" sz="2400" dirty="0" smtClean="0">
                <a:latin typeface="Arial" panose="020B0604020202020204" pitchFamily="34" charset="0"/>
                <a:cs typeface="Arial" panose="020B0604020202020204" pitchFamily="34" charset="0"/>
              </a:rPr>
              <a:t>multiannual school projects</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by other </a:t>
            </a:r>
            <a:r>
              <a:rPr lang="en-GB" sz="2400" dirty="0">
                <a:latin typeface="Arial" panose="020B0604020202020204" pitchFamily="34" charset="0"/>
                <a:cs typeface="Arial" panose="020B0604020202020204" pitchFamily="34" charset="0"/>
              </a:rPr>
              <a:t>teachers of the same </a:t>
            </a:r>
            <a:r>
              <a:rPr lang="en-GB" sz="2400" dirty="0" smtClean="0">
                <a:latin typeface="Arial" panose="020B0604020202020204" pitchFamily="34" charset="0"/>
                <a:cs typeface="Arial" panose="020B0604020202020204" pitchFamily="34" charset="0"/>
              </a:rPr>
              <a:t>school: </a:t>
            </a:r>
            <a:r>
              <a:rPr lang="en-GB" sz="2400" dirty="0">
                <a:latin typeface="Arial" panose="020B0604020202020204" pitchFamily="34" charset="0"/>
                <a:cs typeface="Arial" panose="020B0604020202020204" pitchFamily="34" charset="0"/>
              </a:rPr>
              <a:t>multiplier </a:t>
            </a:r>
            <a:r>
              <a:rPr lang="en-GB" sz="2400" dirty="0" smtClean="0">
                <a:latin typeface="Arial" panose="020B0604020202020204" pitchFamily="34" charset="0"/>
                <a:cs typeface="Arial" panose="020B0604020202020204" pitchFamily="34" charset="0"/>
              </a:rPr>
              <a:t>	effect </a:t>
            </a:r>
            <a:r>
              <a:rPr lang="en-GB" sz="2400" dirty="0">
                <a:latin typeface="Arial" panose="020B0604020202020204" pitchFamily="34" charset="0"/>
                <a:cs typeface="Arial" panose="020B0604020202020204" pitchFamily="34" charset="0"/>
              </a:rPr>
              <a:t>in the schools</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They reinforce </a:t>
            </a:r>
            <a:r>
              <a:rPr lang="en-GB" sz="2400" dirty="0">
                <a:latin typeface="Arial" panose="020B0604020202020204" pitchFamily="34" charset="0"/>
                <a:cs typeface="Arial" panose="020B0604020202020204" pitchFamily="34" charset="0"/>
              </a:rPr>
              <a:t>collaborative work between </a:t>
            </a:r>
            <a:r>
              <a:rPr lang="en-GB" sz="2400" dirty="0" smtClean="0">
                <a:latin typeface="Arial" panose="020B0604020202020204" pitchFamily="34" charset="0"/>
                <a:cs typeface="Arial" panose="020B0604020202020204" pitchFamily="34" charset="0"/>
              </a:rPr>
              <a:t>teachers (horizontal and vertical articulation)</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US" sz="2400" b="1" u="sng" dirty="0">
                <a:latin typeface="Arial" panose="020B0604020202020204" pitchFamily="34" charset="0"/>
                <a:cs typeface="Arial" panose="020B0604020202020204" pitchFamily="34" charset="0"/>
              </a:rPr>
              <a:t>Teachers:</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Increase knowledge and critical awareness and realize the </a:t>
            </a:r>
            <a:r>
              <a:rPr lang="en-GB" sz="2400" dirty="0">
                <a:latin typeface="Arial" panose="020B0604020202020204" pitchFamily="34" charset="0"/>
                <a:cs typeface="Arial" panose="020B0604020202020204" pitchFamily="34" charset="0"/>
              </a:rPr>
              <a:t>need for further training and follow-up actions </a:t>
            </a:r>
            <a:br>
              <a:rPr lang="en-GB" sz="2400" dirty="0">
                <a:latin typeface="Arial" panose="020B0604020202020204" pitchFamily="34" charset="0"/>
                <a:cs typeface="Arial" panose="020B0604020202020204" pitchFamily="34" charset="0"/>
              </a:rPr>
            </a:br>
            <a:endParaRPr lang="pt-P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4768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74642"/>
          </a:xfrm>
        </p:spPr>
        <p:txBody>
          <a:bodyPr>
            <a:noAutofit/>
          </a:bodyPr>
          <a:lstStyle/>
          <a:p>
            <a:pPr lvl="0" algn="l"/>
            <a:r>
              <a:rPr lang="en-US" sz="2400" b="1" dirty="0">
                <a:latin typeface="Arial" panose="020B0604020202020204" pitchFamily="34" charset="0"/>
                <a:cs typeface="Arial" panose="020B0604020202020204" pitchFamily="34" charset="0"/>
              </a:rPr>
              <a:t>Mainstreaming gender equality in </a:t>
            </a:r>
            <a:r>
              <a:rPr lang="en-US" sz="2400" b="1" dirty="0" smtClean="0">
                <a:latin typeface="Arial" panose="020B0604020202020204" pitchFamily="34" charset="0"/>
                <a:cs typeface="Arial" panose="020B0604020202020204" pitchFamily="34" charset="0"/>
              </a:rPr>
              <a:t>education </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has </a:t>
            </a:r>
            <a:r>
              <a:rPr lang="en-US" sz="2400" dirty="0">
                <a:latin typeface="Arial" panose="020B0604020202020204" pitchFamily="34" charset="0"/>
                <a:cs typeface="Arial" panose="020B0604020202020204" pitchFamily="34" charset="0"/>
              </a:rPr>
              <a:t>to answer the needs and priorities of the education system </a:t>
            </a:r>
            <a:r>
              <a:rPr lang="en-US" sz="2400" dirty="0" smtClean="0">
                <a:latin typeface="Arial" panose="020B0604020202020204" pitchFamily="34" charset="0"/>
                <a:cs typeface="Arial" panose="020B0604020202020204" pitchFamily="34" charset="0"/>
              </a:rPr>
              <a:t>itself;</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must </a:t>
            </a:r>
            <a:r>
              <a:rPr lang="en-US" sz="2400" dirty="0">
                <a:latin typeface="Arial" panose="020B0604020202020204" pitchFamily="34" charset="0"/>
                <a:cs typeface="Arial" panose="020B0604020202020204" pitchFamily="34" charset="0"/>
              </a:rPr>
              <a:t>be part o</a:t>
            </a:r>
            <a:r>
              <a:rPr lang="en-US" sz="2400" dirty="0" smtClean="0">
                <a:latin typeface="Arial" panose="020B0604020202020204" pitchFamily="34" charset="0"/>
                <a:cs typeface="Arial" panose="020B0604020202020204" pitchFamily="34" charset="0"/>
              </a:rPr>
              <a:t>f </a:t>
            </a:r>
            <a:r>
              <a:rPr lang="en-US" sz="2400" dirty="0">
                <a:latin typeface="Arial" panose="020B0604020202020204" pitchFamily="34" charset="0"/>
                <a:cs typeface="Arial" panose="020B0604020202020204" pitchFamily="34" charset="0"/>
              </a:rPr>
              <a:t>a medium-term strategy</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needs partnerships </a:t>
            </a:r>
            <a:r>
              <a:rPr lang="en-US" sz="2400" dirty="0">
                <a:latin typeface="Arial" panose="020B0604020202020204" pitchFamily="34" charset="0"/>
                <a:cs typeface="Arial" panose="020B0604020202020204" pitchFamily="34" charset="0"/>
              </a:rPr>
              <a:t>in the long run, involving education stakeholders who are effectively engaged in promoting equality between women and </a:t>
            </a:r>
            <a:r>
              <a:rPr lang="en-US" sz="2400" dirty="0" smtClean="0">
                <a:latin typeface="Arial" panose="020B0604020202020204" pitchFamily="34" charset="0"/>
                <a:cs typeface="Arial" panose="020B0604020202020204" pitchFamily="34" charset="0"/>
              </a:rPr>
              <a:t>men </a:t>
            </a:r>
            <a:endParaRPr lang="pt-P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47689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600201"/>
            <a:ext cx="8229600" cy="1180728"/>
          </a:xfrm>
        </p:spPr>
        <p:txBody>
          <a:bodyPr/>
          <a:lstStyle/>
          <a:p>
            <a:pPr marL="0" indent="0" algn="ctr">
              <a:buNone/>
            </a:pPr>
            <a:r>
              <a:rPr lang="en-US" b="1" dirty="0"/>
              <a:t>How to develop educational guides on gender and citizenship for school curricula? </a:t>
            </a:r>
          </a:p>
        </p:txBody>
      </p:sp>
      <p:sp>
        <p:nvSpPr>
          <p:cNvPr id="4" name="Marcador de Posição de Conteúdo 2"/>
          <p:cNvSpPr txBox="1">
            <a:spLocks/>
          </p:cNvSpPr>
          <p:nvPr/>
        </p:nvSpPr>
        <p:spPr>
          <a:xfrm>
            <a:off x="395536" y="3356992"/>
            <a:ext cx="8229600" cy="11807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smtClean="0"/>
              <a:t>Teresa Alvarez</a:t>
            </a:r>
          </a:p>
          <a:p>
            <a:pPr marL="0" indent="0" algn="ctr">
              <a:buNone/>
            </a:pPr>
            <a:r>
              <a:rPr lang="nl-NL" sz="2400" dirty="0"/>
              <a:t>Commission for Citizenship and Gender Equality </a:t>
            </a:r>
            <a:r>
              <a:rPr lang="nl-NL" sz="2400" dirty="0" smtClean="0"/>
              <a:t>- CIG </a:t>
            </a:r>
            <a:endParaRPr lang="en-US" sz="2400" b="1" dirty="0"/>
          </a:p>
        </p:txBody>
      </p:sp>
      <p:sp>
        <p:nvSpPr>
          <p:cNvPr id="5" name="Marcador de Posição de Conteúdo 2"/>
          <p:cNvSpPr txBox="1">
            <a:spLocks/>
          </p:cNvSpPr>
          <p:nvPr/>
        </p:nvSpPr>
        <p:spPr>
          <a:xfrm>
            <a:off x="4355379" y="5877272"/>
            <a:ext cx="4609109"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pt-PT" sz="2000" dirty="0"/>
              <a:t>t</a:t>
            </a:r>
            <a:r>
              <a:rPr lang="pt-PT" sz="2000" dirty="0" smtClean="0"/>
              <a:t>eresa.alvarez@cig.gov.pt</a:t>
            </a:r>
            <a:endParaRPr lang="en-US" sz="2000" dirty="0"/>
          </a:p>
        </p:txBody>
      </p:sp>
    </p:spTree>
    <p:extLst>
      <p:ext uri="{BB962C8B-B14F-4D97-AF65-F5344CB8AC3E}">
        <p14:creationId xmlns:p14="http://schemas.microsoft.com/office/powerpoint/2010/main" val="2669304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069975"/>
            <a:ext cx="7094538" cy="5167313"/>
          </a:xfrm>
          <a:prstGeom prst="rect">
            <a:avLst/>
          </a:prstGeom>
          <a:noFill/>
          <a:ln w="3175">
            <a:solidFill>
              <a:srgbClr val="7F7F7F"/>
            </a:solidFill>
            <a:miter lim="800000"/>
            <a:headEnd/>
            <a:tailEnd/>
          </a:ln>
          <a:extLst>
            <a:ext uri="{909E8E84-426E-40DD-AFC4-6F175D3DCCD1}">
              <a14:hiddenFill xmlns:a14="http://schemas.microsoft.com/office/drawing/2010/main">
                <a:solidFill>
                  <a:srgbClr val="FFFFFF"/>
                </a:solidFill>
              </a14:hiddenFill>
            </a:ext>
          </a:extLst>
        </p:spPr>
      </p:pic>
      <p:sp>
        <p:nvSpPr>
          <p:cNvPr id="6147" name="CaixaDeTexto 2"/>
          <p:cNvSpPr txBox="1">
            <a:spLocks noChangeArrowheads="1"/>
          </p:cNvSpPr>
          <p:nvPr/>
        </p:nvSpPr>
        <p:spPr bwMode="auto">
          <a:xfrm>
            <a:off x="1908175" y="404813"/>
            <a:ext cx="52562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pt-PT" altLang="pt-PT" b="1"/>
              <a:t>Education as a priority for the CIG</a:t>
            </a:r>
          </a:p>
        </p:txBody>
      </p:sp>
      <p:sp>
        <p:nvSpPr>
          <p:cNvPr id="4" name="Marcador de Posição do Número do Diapositivo 3"/>
          <p:cNvSpPr>
            <a:spLocks noGrp="1"/>
          </p:cNvSpPr>
          <p:nvPr>
            <p:ph type="sldNum" sz="quarter" idx="12"/>
          </p:nvPr>
        </p:nvSpPr>
        <p:spPr/>
        <p:txBody>
          <a:bodyPr/>
          <a:lstStyle/>
          <a:p>
            <a:pPr>
              <a:defRPr/>
            </a:pPr>
            <a:fld id="{D93CB2FF-CD1C-4705-8394-331696DF77CD}" type="slidenum">
              <a:rPr lang="pt-PT" smtClean="0"/>
              <a:pPr>
                <a:defRPr/>
              </a:pPr>
              <a:t>24</a:t>
            </a:fld>
            <a:endParaRPr lang="pt-PT"/>
          </a:p>
        </p:txBody>
      </p:sp>
    </p:spTree>
    <p:extLst>
      <p:ext uri="{BB962C8B-B14F-4D97-AF65-F5344CB8AC3E}">
        <p14:creationId xmlns:p14="http://schemas.microsoft.com/office/powerpoint/2010/main" val="11601813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4217874224"/>
              </p:ext>
            </p:extLst>
          </p:nvPr>
        </p:nvGraphicFramePr>
        <p:xfrm>
          <a:off x="251519" y="188640"/>
          <a:ext cx="8640960" cy="6623288"/>
        </p:xfrm>
        <a:graphic>
          <a:graphicData uri="http://schemas.openxmlformats.org/drawingml/2006/table">
            <a:tbl>
              <a:tblPr firstRow="1" bandRow="1">
                <a:tableStyleId>{69012ECD-51FC-41F1-AA8D-1B2483CD663E}</a:tableStyleId>
              </a:tblPr>
              <a:tblGrid>
                <a:gridCol w="1728192"/>
                <a:gridCol w="1728192"/>
                <a:gridCol w="1728192"/>
                <a:gridCol w="1728192"/>
                <a:gridCol w="1728192"/>
              </a:tblGrid>
              <a:tr h="345323">
                <a:tc>
                  <a:txBody>
                    <a:bodyPr/>
                    <a:lstStyle/>
                    <a:p>
                      <a:r>
                        <a:rPr lang="en-US" sz="1600" dirty="0" smtClean="0">
                          <a:latin typeface="Arial" panose="020B0604020202020204" pitchFamily="34" charset="0"/>
                          <a:cs typeface="Arial" panose="020B0604020202020204" pitchFamily="34" charset="0"/>
                        </a:rPr>
                        <a:t>Preschool</a:t>
                      </a:r>
                      <a:endParaRPr lang="pt-PT" sz="1600" dirty="0">
                        <a:latin typeface="Arial" panose="020B0604020202020204" pitchFamily="34" charset="0"/>
                        <a:cs typeface="Arial" panose="020B0604020202020204" pitchFamily="34" charset="0"/>
                      </a:endParaRPr>
                    </a:p>
                  </a:txBody>
                  <a:tcPr/>
                </a:tc>
                <a:tc>
                  <a:txBody>
                    <a:bodyPr/>
                    <a:lstStyle/>
                    <a:p>
                      <a:r>
                        <a:rPr lang="pt-PT" sz="1600" dirty="0" smtClean="0">
                          <a:latin typeface="Arial" panose="020B0604020202020204" pitchFamily="34" charset="0"/>
                          <a:cs typeface="Arial" panose="020B0604020202020204" pitchFamily="34" charset="0"/>
                        </a:rPr>
                        <a:t>1rst </a:t>
                      </a:r>
                      <a:r>
                        <a:rPr lang="pt-PT" sz="1600" dirty="0" err="1" smtClean="0">
                          <a:latin typeface="Arial" panose="020B0604020202020204" pitchFamily="34" charset="0"/>
                          <a:cs typeface="Arial" panose="020B0604020202020204" pitchFamily="34" charset="0"/>
                        </a:rPr>
                        <a:t>cycle</a:t>
                      </a:r>
                      <a:r>
                        <a:rPr lang="pt-PT" sz="1600" dirty="0" smtClean="0">
                          <a:latin typeface="Arial" panose="020B0604020202020204" pitchFamily="34" charset="0"/>
                          <a:cs typeface="Arial" panose="020B0604020202020204" pitchFamily="34" charset="0"/>
                        </a:rPr>
                        <a:t> </a:t>
                      </a:r>
                      <a:endParaRPr lang="pt-PT" sz="1600" dirty="0">
                        <a:latin typeface="Arial" panose="020B0604020202020204" pitchFamily="34" charset="0"/>
                        <a:cs typeface="Arial" panose="020B0604020202020204" pitchFamily="34" charset="0"/>
                      </a:endParaRPr>
                    </a:p>
                  </a:txBody>
                  <a:tcPr/>
                </a:tc>
                <a:tc>
                  <a:txBody>
                    <a:bodyPr/>
                    <a:lstStyle/>
                    <a:p>
                      <a:r>
                        <a:rPr lang="pt-PT" sz="1600" dirty="0" smtClean="0">
                          <a:latin typeface="Arial" panose="020B0604020202020204" pitchFamily="34" charset="0"/>
                          <a:cs typeface="Arial" panose="020B0604020202020204" pitchFamily="34" charset="0"/>
                        </a:rPr>
                        <a:t>2nd </a:t>
                      </a:r>
                      <a:r>
                        <a:rPr lang="pt-PT" sz="1600" dirty="0" err="1" smtClean="0">
                          <a:latin typeface="Arial" panose="020B0604020202020204" pitchFamily="34" charset="0"/>
                          <a:cs typeface="Arial" panose="020B0604020202020204" pitchFamily="34" charset="0"/>
                        </a:rPr>
                        <a:t>cycle</a:t>
                      </a:r>
                      <a:endParaRPr lang="pt-PT" sz="1600" dirty="0">
                        <a:latin typeface="Arial" panose="020B0604020202020204" pitchFamily="34" charset="0"/>
                        <a:cs typeface="Arial" panose="020B0604020202020204" pitchFamily="34" charset="0"/>
                      </a:endParaRPr>
                    </a:p>
                  </a:txBody>
                  <a:tcPr/>
                </a:tc>
                <a:tc>
                  <a:txBody>
                    <a:bodyPr/>
                    <a:lstStyle/>
                    <a:p>
                      <a:r>
                        <a:rPr lang="pt-PT" sz="1600" dirty="0" smtClean="0">
                          <a:latin typeface="Arial" panose="020B0604020202020204" pitchFamily="34" charset="0"/>
                          <a:cs typeface="Arial" panose="020B0604020202020204" pitchFamily="34" charset="0"/>
                        </a:rPr>
                        <a:t>3rd </a:t>
                      </a:r>
                      <a:r>
                        <a:rPr lang="pt-PT" sz="1600" dirty="0" err="1" smtClean="0">
                          <a:latin typeface="Arial" panose="020B0604020202020204" pitchFamily="34" charset="0"/>
                          <a:cs typeface="Arial" panose="020B0604020202020204" pitchFamily="34" charset="0"/>
                        </a:rPr>
                        <a:t>cycle</a:t>
                      </a:r>
                      <a:r>
                        <a:rPr lang="pt-PT" sz="1600" dirty="0" smtClean="0">
                          <a:latin typeface="Arial" panose="020B0604020202020204" pitchFamily="34" charset="0"/>
                          <a:cs typeface="Arial" panose="020B0604020202020204" pitchFamily="34" charset="0"/>
                        </a:rPr>
                        <a:t> </a:t>
                      </a:r>
                      <a:endParaRPr lang="pt-PT" sz="1600" dirty="0">
                        <a:latin typeface="Arial" panose="020B0604020202020204" pitchFamily="34" charset="0"/>
                        <a:cs typeface="Arial" panose="020B0604020202020204" pitchFamily="34" charset="0"/>
                      </a:endParaRPr>
                    </a:p>
                  </a:txBody>
                  <a:tcPr/>
                </a:tc>
                <a:tc>
                  <a:txBody>
                    <a:bodyPr/>
                    <a:lstStyle/>
                    <a:p>
                      <a:r>
                        <a:rPr lang="pt-PT" sz="1600" dirty="0" err="1" smtClean="0">
                          <a:latin typeface="Arial" panose="020B0604020202020204" pitchFamily="34" charset="0"/>
                          <a:cs typeface="Arial" panose="020B0604020202020204" pitchFamily="34" charset="0"/>
                        </a:rPr>
                        <a:t>Secondary</a:t>
                      </a:r>
                      <a:endParaRPr lang="pt-PT" sz="1600" dirty="0">
                        <a:latin typeface="Arial" panose="020B0604020202020204" pitchFamily="34" charset="0"/>
                        <a:cs typeface="Arial" panose="020B0604020202020204" pitchFamily="34" charset="0"/>
                      </a:endParaRPr>
                    </a:p>
                  </a:txBody>
                  <a:tcPr/>
                </a:tc>
              </a:tr>
              <a:tr h="806805">
                <a:tc gridSpan="2">
                  <a:txBody>
                    <a:bodyPr/>
                    <a:lstStyle/>
                    <a:p>
                      <a:r>
                        <a:rPr lang="en-US" sz="1600" dirty="0" smtClean="0">
                          <a:latin typeface="Arial" panose="020B0604020202020204" pitchFamily="34" charset="0"/>
                          <a:cs typeface="Arial" panose="020B0604020202020204" pitchFamily="34" charset="0"/>
                        </a:rPr>
                        <a:t>Educational environment and the relationships with families</a:t>
                      </a:r>
                      <a:endParaRPr lang="pt-PT" sz="1600" dirty="0">
                        <a:latin typeface="Arial" panose="020B0604020202020204" pitchFamily="34" charset="0"/>
                        <a:cs typeface="Arial" panose="020B0604020202020204" pitchFamily="34" charset="0"/>
                      </a:endParaRPr>
                    </a:p>
                  </a:txBody>
                  <a:tcPr/>
                </a:tc>
                <a:tc hMerge="1">
                  <a:txBody>
                    <a:bodyPr/>
                    <a:lstStyle/>
                    <a:p>
                      <a:endParaRPr lang="pt-PT" dirty="0"/>
                    </a:p>
                  </a:txBody>
                  <a:tcPr/>
                </a:tc>
                <a:tc gridSpan="2">
                  <a:txBody>
                    <a:bodyPr/>
                    <a:lstStyle/>
                    <a:p>
                      <a:r>
                        <a:rPr lang="en-GB" sz="1600" kern="1200" dirty="0" smtClean="0">
                          <a:effectLst/>
                          <a:latin typeface="Arial" panose="020B0604020202020204" pitchFamily="34" charset="0"/>
                          <a:cs typeface="Arial" panose="020B0604020202020204" pitchFamily="34" charset="0"/>
                        </a:rPr>
                        <a:t>A set of cross-cutting thematic areas</a:t>
                      </a:r>
                      <a:endParaRPr lang="pt-PT" sz="1600" dirty="0">
                        <a:latin typeface="Arial" panose="020B0604020202020204" pitchFamily="34" charset="0"/>
                        <a:cs typeface="Arial" panose="020B0604020202020204" pitchFamily="34" charset="0"/>
                      </a:endParaRPr>
                    </a:p>
                  </a:txBody>
                  <a:tcPr/>
                </a:tc>
                <a:tc hMerge="1">
                  <a:txBody>
                    <a:bodyPr/>
                    <a:lstStyle/>
                    <a:p>
                      <a:endParaRPr lang="pt-PT" dirty="0"/>
                    </a:p>
                  </a:txBody>
                  <a:tcPr/>
                </a:tc>
                <a:tc>
                  <a:txBody>
                    <a:bodyPr/>
                    <a:lstStyle/>
                    <a:p>
                      <a:r>
                        <a:rPr lang="pt-PT" sz="1600" dirty="0" err="1" smtClean="0">
                          <a:latin typeface="Arial" panose="020B0604020202020204" pitchFamily="34" charset="0"/>
                          <a:cs typeface="Arial" panose="020B0604020202020204" pitchFamily="34" charset="0"/>
                        </a:rPr>
                        <a:t>Scientific</a:t>
                      </a:r>
                      <a:r>
                        <a:rPr lang="pt-PT" sz="1600" dirty="0" smtClean="0">
                          <a:latin typeface="Arial" panose="020B0604020202020204" pitchFamily="34" charset="0"/>
                          <a:cs typeface="Arial" panose="020B0604020202020204" pitchFamily="34" charset="0"/>
                        </a:rPr>
                        <a:t> </a:t>
                      </a:r>
                      <a:r>
                        <a:rPr lang="pt-PT" sz="1600" dirty="0" err="1" smtClean="0">
                          <a:latin typeface="Arial" panose="020B0604020202020204" pitchFamily="34" charset="0"/>
                          <a:cs typeface="Arial" panose="020B0604020202020204" pitchFamily="34" charset="0"/>
                        </a:rPr>
                        <a:t>knowledge</a:t>
                      </a:r>
                      <a:endParaRPr lang="pt-PT" sz="1600" dirty="0">
                        <a:latin typeface="Arial" panose="020B0604020202020204" pitchFamily="34" charset="0"/>
                        <a:cs typeface="Arial" panose="020B0604020202020204" pitchFamily="34" charset="0"/>
                      </a:endParaRPr>
                    </a:p>
                  </a:txBody>
                  <a:tcPr/>
                </a:tc>
              </a:tr>
              <a:tr h="5194037">
                <a:tc>
                  <a:txBody>
                    <a:bodyPr/>
                    <a:lstStyle/>
                    <a:p>
                      <a:pPr>
                        <a:spcBef>
                          <a:spcPts val="600"/>
                        </a:spcBef>
                      </a:pPr>
                      <a:r>
                        <a:rPr lang="en-US" sz="1600" dirty="0" smtClean="0">
                          <a:latin typeface="Arial" panose="020B0604020202020204" pitchFamily="34" charset="0"/>
                          <a:cs typeface="Arial" panose="020B0604020202020204" pitchFamily="34" charset="0"/>
                        </a:rPr>
                        <a:t>Personal and Social Development ; </a:t>
                      </a:r>
                    </a:p>
                    <a:p>
                      <a:pPr>
                        <a:spcBef>
                          <a:spcPts val="600"/>
                        </a:spcBef>
                      </a:pPr>
                      <a:r>
                        <a:rPr lang="en-US" sz="1600" dirty="0" smtClean="0">
                          <a:latin typeface="Arial" panose="020B0604020202020204" pitchFamily="34" charset="0"/>
                          <a:cs typeface="Arial" panose="020B0604020202020204" pitchFamily="34" charset="0"/>
                        </a:rPr>
                        <a:t>Communication and expression;</a:t>
                      </a:r>
                    </a:p>
                    <a:p>
                      <a:pPr>
                        <a:spcBef>
                          <a:spcPts val="600"/>
                        </a:spcBef>
                      </a:pPr>
                      <a:r>
                        <a:rPr lang="en-US" sz="1600" dirty="0" smtClean="0">
                          <a:latin typeface="Arial" panose="020B0604020202020204" pitchFamily="34" charset="0"/>
                          <a:cs typeface="Arial" panose="020B0604020202020204" pitchFamily="34" charset="0"/>
                        </a:rPr>
                        <a:t>Knowledge of the world </a:t>
                      </a:r>
                      <a:endParaRPr lang="pt-PT" sz="16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a:spcBef>
                          <a:spcPts val="600"/>
                        </a:spcBef>
                      </a:pPr>
                      <a:r>
                        <a:rPr lang="en-US" sz="1600" dirty="0" smtClean="0">
                          <a:latin typeface="Arial" panose="020B0604020202020204" pitchFamily="34" charset="0"/>
                          <a:cs typeface="Arial" panose="020B0604020202020204" pitchFamily="34" charset="0"/>
                        </a:rPr>
                        <a:t>Mathematic; </a:t>
                      </a:r>
                    </a:p>
                    <a:p>
                      <a:pPr>
                        <a:spcBef>
                          <a:spcPts val="600"/>
                        </a:spcBef>
                      </a:pPr>
                      <a:r>
                        <a:rPr lang="en-US" sz="1600" dirty="0" smtClean="0">
                          <a:latin typeface="Arial" panose="020B0604020202020204" pitchFamily="34" charset="0"/>
                          <a:cs typeface="Arial" panose="020B0604020202020204" pitchFamily="34" charset="0"/>
                        </a:rPr>
                        <a:t>Portuguese;</a:t>
                      </a:r>
                    </a:p>
                    <a:p>
                      <a:pPr>
                        <a:spcBef>
                          <a:spcPts val="600"/>
                        </a:spcBef>
                      </a:pPr>
                      <a:r>
                        <a:rPr lang="en-US" sz="1600" kern="1200" dirty="0" smtClean="0">
                          <a:effectLst/>
                          <a:latin typeface="Arial" panose="020B0604020202020204" pitchFamily="34" charset="0"/>
                          <a:cs typeface="Arial" panose="020B0604020202020204" pitchFamily="34" charset="0"/>
                        </a:rPr>
                        <a:t>Environmental Study;</a:t>
                      </a:r>
                    </a:p>
                    <a:p>
                      <a:pPr>
                        <a:spcBef>
                          <a:spcPts val="600"/>
                        </a:spcBef>
                      </a:pPr>
                      <a:r>
                        <a:rPr lang="en-US" sz="1600" kern="1200" dirty="0" smtClean="0">
                          <a:effectLst/>
                          <a:latin typeface="Arial" panose="020B0604020202020204" pitchFamily="34" charset="0"/>
                          <a:cs typeface="Arial" panose="020B0604020202020204" pitchFamily="34" charset="0"/>
                        </a:rPr>
                        <a:t>Artistic and Physical Expressions</a:t>
                      </a:r>
                      <a:endParaRPr lang="pt-PT" sz="1600" dirty="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pPr>
                        <a:spcBef>
                          <a:spcPts val="600"/>
                        </a:spcBef>
                      </a:pPr>
                      <a:r>
                        <a:rPr lang="en-US" sz="1600" kern="1200" dirty="0" smtClean="0">
                          <a:effectLst/>
                          <a:latin typeface="Arial" panose="020B0604020202020204" pitchFamily="34" charset="0"/>
                          <a:cs typeface="Arial" panose="020B0604020202020204" pitchFamily="34" charset="0"/>
                        </a:rPr>
                        <a:t>Playful Activities in Free Time;  </a:t>
                      </a:r>
                    </a:p>
                    <a:p>
                      <a:pPr>
                        <a:spcBef>
                          <a:spcPts val="600"/>
                        </a:spcBef>
                      </a:pPr>
                      <a:r>
                        <a:rPr lang="en-US" sz="1600" kern="1200" dirty="0" smtClean="0">
                          <a:effectLst/>
                          <a:latin typeface="Arial" panose="020B0604020202020204" pitchFamily="34" charset="0"/>
                          <a:cs typeface="Arial" panose="020B0604020202020204" pitchFamily="34" charset="0"/>
                        </a:rPr>
                        <a:t>History and Heritage;</a:t>
                      </a:r>
                    </a:p>
                    <a:p>
                      <a:pPr>
                        <a:spcBef>
                          <a:spcPts val="600"/>
                        </a:spcBef>
                      </a:pPr>
                      <a:r>
                        <a:rPr lang="en-US" sz="1600" kern="1200" dirty="0" smtClean="0">
                          <a:effectLst/>
                          <a:latin typeface="Arial" panose="020B0604020202020204" pitchFamily="34" charset="0"/>
                          <a:cs typeface="Arial" panose="020B0604020202020204" pitchFamily="34" charset="0"/>
                        </a:rPr>
                        <a:t>Characters in Children Literature </a:t>
                      </a:r>
                      <a:endParaRPr lang="pt-PT" sz="1600" dirty="0">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a:spcBef>
                          <a:spcPts val="600"/>
                        </a:spcBef>
                      </a:pPr>
                      <a:r>
                        <a:rPr lang="en-US" sz="1600" kern="1200" dirty="0" smtClean="0">
                          <a:effectLst/>
                          <a:latin typeface="Arial" panose="020B0604020202020204" pitchFamily="34" charset="0"/>
                          <a:cs typeface="Arial" panose="020B0604020202020204" pitchFamily="34" charset="0"/>
                        </a:rPr>
                        <a:t>Body, and Movement;</a:t>
                      </a:r>
                    </a:p>
                    <a:p>
                      <a:pPr>
                        <a:spcBef>
                          <a:spcPts val="600"/>
                        </a:spcBef>
                      </a:pPr>
                      <a:r>
                        <a:rPr lang="en-US" sz="1600" kern="1200" dirty="0" smtClean="0">
                          <a:effectLst/>
                          <a:latin typeface="Arial" panose="020B0604020202020204" pitchFamily="34" charset="0"/>
                          <a:cs typeface="Arial" panose="020B0604020202020204" pitchFamily="34" charset="0"/>
                        </a:rPr>
                        <a:t>Education and Health;</a:t>
                      </a:r>
                    </a:p>
                    <a:p>
                      <a:pPr>
                        <a:spcBef>
                          <a:spcPts val="600"/>
                        </a:spcBef>
                      </a:pPr>
                      <a:r>
                        <a:rPr lang="en-US" sz="1600" kern="1200" dirty="0" smtClean="0">
                          <a:effectLst/>
                          <a:latin typeface="Arial" panose="020B0604020202020204" pitchFamily="34" charset="0"/>
                          <a:cs typeface="Arial" panose="020B0604020202020204" pitchFamily="34" charset="0"/>
                        </a:rPr>
                        <a:t>Leadership;</a:t>
                      </a:r>
                    </a:p>
                    <a:p>
                      <a:pPr>
                        <a:spcBef>
                          <a:spcPts val="600"/>
                        </a:spcBef>
                      </a:pPr>
                      <a:r>
                        <a:rPr lang="en-US" sz="1600" kern="1200" dirty="0" smtClean="0">
                          <a:effectLst/>
                          <a:latin typeface="Arial" panose="020B0604020202020204" pitchFamily="34" charset="0"/>
                          <a:cs typeface="Arial" panose="020B0604020202020204" pitchFamily="34" charset="0"/>
                        </a:rPr>
                        <a:t>ICT; </a:t>
                      </a:r>
                    </a:p>
                    <a:p>
                      <a:pPr>
                        <a:spcBef>
                          <a:spcPts val="600"/>
                        </a:spcBef>
                      </a:pPr>
                      <a:r>
                        <a:rPr lang="en-US" sz="1600" kern="1200" dirty="0" smtClean="0">
                          <a:effectLst/>
                          <a:latin typeface="Arial" panose="020B0604020202020204" pitchFamily="34" charset="0"/>
                          <a:cs typeface="Arial" panose="020B0604020202020204" pitchFamily="34" charset="0"/>
                        </a:rPr>
                        <a:t>Vocational Choices </a:t>
                      </a:r>
                      <a:endParaRPr lang="pt-PT" sz="16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a:spcBef>
                          <a:spcPts val="600"/>
                        </a:spcBef>
                      </a:pPr>
                      <a:r>
                        <a:rPr lang="pt-PT" sz="1600" dirty="0" smtClean="0">
                          <a:latin typeface="Arial" panose="020B0604020202020204" pitchFamily="34" charset="0"/>
                          <a:cs typeface="Arial" panose="020B0604020202020204" pitchFamily="34" charset="0"/>
                        </a:rPr>
                        <a:t>Portuguese</a:t>
                      </a:r>
                      <a:r>
                        <a:rPr lang="pt-PT" sz="1600" baseline="0" dirty="0" smtClean="0">
                          <a:latin typeface="Arial" panose="020B0604020202020204" pitchFamily="34" charset="0"/>
                          <a:cs typeface="Arial" panose="020B0604020202020204" pitchFamily="34" charset="0"/>
                        </a:rPr>
                        <a:t> </a:t>
                      </a:r>
                      <a:r>
                        <a:rPr lang="pt-PT" sz="1600" baseline="0" dirty="0" err="1" smtClean="0">
                          <a:latin typeface="Arial" panose="020B0604020202020204" pitchFamily="34" charset="0"/>
                          <a:cs typeface="Arial" panose="020B0604020202020204" pitchFamily="34" charset="0"/>
                        </a:rPr>
                        <a:t>Literature</a:t>
                      </a:r>
                      <a:r>
                        <a:rPr lang="pt-PT" sz="1600" baseline="0" dirty="0" smtClean="0">
                          <a:latin typeface="Arial" panose="020B0604020202020204" pitchFamily="34" charset="0"/>
                          <a:cs typeface="Arial" panose="020B0604020202020204" pitchFamily="34" charset="0"/>
                        </a:rPr>
                        <a:t>;</a:t>
                      </a:r>
                    </a:p>
                    <a:p>
                      <a:pPr>
                        <a:spcBef>
                          <a:spcPts val="600"/>
                        </a:spcBef>
                      </a:pPr>
                      <a:r>
                        <a:rPr lang="pt-PT" sz="1600" baseline="0" dirty="0" err="1" smtClean="0">
                          <a:latin typeface="Arial" panose="020B0604020202020204" pitchFamily="34" charset="0"/>
                          <a:cs typeface="Arial" panose="020B0604020202020204" pitchFamily="34" charset="0"/>
                        </a:rPr>
                        <a:t>English</a:t>
                      </a:r>
                      <a:r>
                        <a:rPr lang="pt-PT" sz="1600" baseline="0" dirty="0" smtClean="0">
                          <a:latin typeface="Arial" panose="020B0604020202020204" pitchFamily="34" charset="0"/>
                          <a:cs typeface="Arial" panose="020B0604020202020204" pitchFamily="34" charset="0"/>
                        </a:rPr>
                        <a:t>;</a:t>
                      </a:r>
                    </a:p>
                    <a:p>
                      <a:pPr>
                        <a:spcBef>
                          <a:spcPts val="600"/>
                        </a:spcBef>
                      </a:pPr>
                      <a:r>
                        <a:rPr lang="pt-PT" sz="1600" baseline="0" dirty="0" err="1" smtClean="0">
                          <a:latin typeface="Arial" panose="020B0604020202020204" pitchFamily="34" charset="0"/>
                          <a:cs typeface="Arial" panose="020B0604020202020204" pitchFamily="34" charset="0"/>
                        </a:rPr>
                        <a:t>Philosofy</a:t>
                      </a:r>
                      <a:r>
                        <a:rPr lang="pt-PT" sz="1600" baseline="0" dirty="0" smtClean="0">
                          <a:latin typeface="Arial" panose="020B0604020202020204" pitchFamily="34" charset="0"/>
                          <a:cs typeface="Arial" panose="020B0604020202020204" pitchFamily="34" charset="0"/>
                        </a:rPr>
                        <a:t>;</a:t>
                      </a:r>
                    </a:p>
                    <a:p>
                      <a:pPr>
                        <a:spcBef>
                          <a:spcPts val="600"/>
                        </a:spcBef>
                      </a:pPr>
                      <a:r>
                        <a:rPr lang="pt-PT" sz="1600" baseline="0" dirty="0" err="1" smtClean="0">
                          <a:latin typeface="Arial" panose="020B0604020202020204" pitchFamily="34" charset="0"/>
                          <a:cs typeface="Arial" panose="020B0604020202020204" pitchFamily="34" charset="0"/>
                        </a:rPr>
                        <a:t>Biology</a:t>
                      </a:r>
                      <a:r>
                        <a:rPr lang="pt-PT" sz="1600" baseline="0" dirty="0" smtClean="0">
                          <a:latin typeface="Arial" panose="020B0604020202020204" pitchFamily="34" charset="0"/>
                          <a:cs typeface="Arial" panose="020B0604020202020204" pitchFamily="34" charset="0"/>
                        </a:rPr>
                        <a:t>/Natural </a:t>
                      </a:r>
                      <a:r>
                        <a:rPr lang="pt-PT" sz="1600" baseline="0" dirty="0" err="1" smtClean="0">
                          <a:latin typeface="Arial" panose="020B0604020202020204" pitchFamily="34" charset="0"/>
                          <a:cs typeface="Arial" panose="020B0604020202020204" pitchFamily="34" charset="0"/>
                        </a:rPr>
                        <a:t>Sciences</a:t>
                      </a:r>
                      <a:r>
                        <a:rPr lang="pt-PT" sz="1600" baseline="0" dirty="0" smtClean="0">
                          <a:latin typeface="Arial" panose="020B0604020202020204" pitchFamily="34" charset="0"/>
                          <a:cs typeface="Arial" panose="020B0604020202020204" pitchFamily="34" charset="0"/>
                        </a:rPr>
                        <a:t>;</a:t>
                      </a:r>
                    </a:p>
                    <a:p>
                      <a:pPr>
                        <a:spcBef>
                          <a:spcPts val="600"/>
                        </a:spcBef>
                      </a:pPr>
                      <a:endParaRPr lang="pt-PT" sz="1600" baseline="0" dirty="0" smtClean="0">
                        <a:latin typeface="Arial" panose="020B0604020202020204" pitchFamily="34" charset="0"/>
                        <a:cs typeface="Arial" panose="020B0604020202020204" pitchFamily="34" charset="0"/>
                      </a:endParaRPr>
                    </a:p>
                    <a:p>
                      <a:pPr>
                        <a:spcBef>
                          <a:spcPts val="600"/>
                        </a:spcBef>
                      </a:pPr>
                      <a:r>
                        <a:rPr lang="pt-PT" sz="1600" baseline="0" dirty="0" err="1" smtClean="0">
                          <a:latin typeface="Arial" panose="020B0604020202020204" pitchFamily="34" charset="0"/>
                          <a:cs typeface="Arial" panose="020B0604020202020204" pitchFamily="34" charset="0"/>
                        </a:rPr>
                        <a:t>History</a:t>
                      </a:r>
                      <a:r>
                        <a:rPr lang="pt-PT" sz="1600" baseline="0" dirty="0" smtClean="0">
                          <a:latin typeface="Arial" panose="020B0604020202020204" pitchFamily="34" charset="0"/>
                          <a:cs typeface="Arial" panose="020B0604020202020204" pitchFamily="34" charset="0"/>
                        </a:rPr>
                        <a:t>;</a:t>
                      </a:r>
                    </a:p>
                    <a:p>
                      <a:pPr>
                        <a:spcBef>
                          <a:spcPts val="600"/>
                        </a:spcBef>
                      </a:pPr>
                      <a:r>
                        <a:rPr lang="pt-PT" sz="1600" baseline="0" dirty="0" err="1" smtClean="0">
                          <a:latin typeface="Arial" panose="020B0604020202020204" pitchFamily="34" charset="0"/>
                          <a:cs typeface="Arial" panose="020B0604020202020204" pitchFamily="34" charset="0"/>
                        </a:rPr>
                        <a:t>Economy</a:t>
                      </a:r>
                      <a:r>
                        <a:rPr lang="pt-PT" sz="1600" baseline="0" dirty="0" smtClean="0">
                          <a:latin typeface="Arial" panose="020B0604020202020204" pitchFamily="34" charset="0"/>
                          <a:cs typeface="Arial" panose="020B0604020202020204" pitchFamily="34" charset="0"/>
                        </a:rPr>
                        <a:t>;</a:t>
                      </a:r>
                    </a:p>
                    <a:p>
                      <a:pPr>
                        <a:spcBef>
                          <a:spcPts val="600"/>
                        </a:spcBef>
                      </a:pPr>
                      <a:endParaRPr lang="pt-PT" sz="1600" baseline="0" dirty="0" smtClean="0">
                        <a:latin typeface="Arial" panose="020B0604020202020204" pitchFamily="34" charset="0"/>
                        <a:cs typeface="Arial" panose="020B0604020202020204" pitchFamily="34" charset="0"/>
                      </a:endParaRPr>
                    </a:p>
                    <a:p>
                      <a:pPr>
                        <a:spcBef>
                          <a:spcPts val="600"/>
                        </a:spcBef>
                      </a:pPr>
                      <a:r>
                        <a:rPr lang="pt-PT" sz="1600" baseline="0" dirty="0" err="1" smtClean="0">
                          <a:latin typeface="Arial" panose="020B0604020202020204" pitchFamily="34" charset="0"/>
                          <a:cs typeface="Arial" panose="020B0604020202020204" pitchFamily="34" charset="0"/>
                        </a:rPr>
                        <a:t>Art</a:t>
                      </a:r>
                      <a:r>
                        <a:rPr lang="pt-PT" sz="1600" baseline="0" dirty="0" smtClean="0">
                          <a:latin typeface="Arial" panose="020B0604020202020204" pitchFamily="34" charset="0"/>
                          <a:cs typeface="Arial" panose="020B0604020202020204" pitchFamily="34" charset="0"/>
                        </a:rPr>
                        <a:t> </a:t>
                      </a:r>
                      <a:r>
                        <a:rPr lang="pt-PT" sz="1600" baseline="0" dirty="0" err="1" smtClean="0">
                          <a:latin typeface="Arial" panose="020B0604020202020204" pitchFamily="34" charset="0"/>
                          <a:cs typeface="Arial" panose="020B0604020202020204" pitchFamily="34" charset="0"/>
                        </a:rPr>
                        <a:t>and</a:t>
                      </a:r>
                      <a:r>
                        <a:rPr lang="pt-PT" sz="1600" baseline="0" dirty="0" smtClean="0">
                          <a:latin typeface="Arial" panose="020B0604020202020204" pitchFamily="34" charset="0"/>
                          <a:cs typeface="Arial" panose="020B0604020202020204" pitchFamily="34" charset="0"/>
                        </a:rPr>
                        <a:t> </a:t>
                      </a:r>
                      <a:r>
                        <a:rPr lang="pt-PT" sz="1600" baseline="0" dirty="0" err="1" smtClean="0">
                          <a:latin typeface="Arial" panose="020B0604020202020204" pitchFamily="34" charset="0"/>
                          <a:cs typeface="Arial" panose="020B0604020202020204" pitchFamily="34" charset="0"/>
                        </a:rPr>
                        <a:t>Culture</a:t>
                      </a:r>
                      <a:r>
                        <a:rPr lang="pt-PT" sz="1600" baseline="0" dirty="0" smtClean="0">
                          <a:latin typeface="Arial" panose="020B0604020202020204" pitchFamily="34" charset="0"/>
                          <a:cs typeface="Arial" panose="020B0604020202020204" pitchFamily="34" charset="0"/>
                        </a:rPr>
                        <a:t> </a:t>
                      </a:r>
                      <a:r>
                        <a:rPr lang="pt-PT" sz="1600" baseline="0" dirty="0" err="1" smtClean="0">
                          <a:latin typeface="Arial" panose="020B0604020202020204" pitchFamily="34" charset="0"/>
                          <a:cs typeface="Arial" panose="020B0604020202020204" pitchFamily="34" charset="0"/>
                        </a:rPr>
                        <a:t>History</a:t>
                      </a:r>
                      <a:r>
                        <a:rPr lang="pt-PT" sz="1600" baseline="0" dirty="0" smtClean="0">
                          <a:latin typeface="Arial" panose="020B0604020202020204" pitchFamily="34" charset="0"/>
                          <a:cs typeface="Arial" panose="020B0604020202020204" pitchFamily="34" charset="0"/>
                        </a:rPr>
                        <a:t>;</a:t>
                      </a:r>
                    </a:p>
                    <a:p>
                      <a:pPr>
                        <a:spcBef>
                          <a:spcPts val="600"/>
                        </a:spcBef>
                      </a:pPr>
                      <a:r>
                        <a:rPr lang="pt-PT" sz="1600" baseline="0" dirty="0" smtClean="0">
                          <a:latin typeface="Arial" panose="020B0604020202020204" pitchFamily="34" charset="0"/>
                          <a:cs typeface="Arial" panose="020B0604020202020204" pitchFamily="34" charset="0"/>
                        </a:rPr>
                        <a:t>Sport/</a:t>
                      </a:r>
                      <a:r>
                        <a:rPr lang="pt-PT" sz="1600" baseline="0" dirty="0" err="1" smtClean="0">
                          <a:latin typeface="Arial" panose="020B0604020202020204" pitchFamily="34" charset="0"/>
                          <a:cs typeface="Arial" panose="020B0604020202020204" pitchFamily="34" charset="0"/>
                        </a:rPr>
                        <a:t>Phisical</a:t>
                      </a:r>
                      <a:r>
                        <a:rPr lang="pt-PT" sz="1600" baseline="0" dirty="0" smtClean="0">
                          <a:latin typeface="Arial" panose="020B0604020202020204" pitchFamily="34" charset="0"/>
                          <a:cs typeface="Arial" panose="020B0604020202020204" pitchFamily="34" charset="0"/>
                        </a:rPr>
                        <a:t> </a:t>
                      </a:r>
                      <a:r>
                        <a:rPr lang="pt-PT" sz="1600" baseline="0" dirty="0" err="1" smtClean="0">
                          <a:latin typeface="Arial" panose="020B0604020202020204" pitchFamily="34" charset="0"/>
                          <a:cs typeface="Arial" panose="020B0604020202020204" pitchFamily="34" charset="0"/>
                        </a:rPr>
                        <a:t>Education</a:t>
                      </a:r>
                      <a:r>
                        <a:rPr lang="pt-PT" sz="1600" baseline="0" dirty="0" smtClean="0">
                          <a:latin typeface="Arial" panose="020B0604020202020204" pitchFamily="34" charset="0"/>
                          <a:cs typeface="Arial" panose="020B0604020202020204" pitchFamily="34" charset="0"/>
                        </a:rPr>
                        <a:t>;</a:t>
                      </a:r>
                    </a:p>
                    <a:p>
                      <a:pPr>
                        <a:spcBef>
                          <a:spcPts val="600"/>
                        </a:spcBef>
                      </a:pPr>
                      <a:r>
                        <a:rPr lang="pt-PT" sz="1600" baseline="0" dirty="0" smtClean="0">
                          <a:latin typeface="Arial" panose="020B0604020202020204" pitchFamily="34" charset="0"/>
                          <a:cs typeface="Arial" panose="020B0604020202020204" pitchFamily="34" charset="0"/>
                        </a:rPr>
                        <a:t>…………………</a:t>
                      </a:r>
                    </a:p>
                    <a:p>
                      <a:pPr>
                        <a:spcBef>
                          <a:spcPts val="600"/>
                        </a:spcBef>
                      </a:pPr>
                      <a:endParaRPr lang="pt-PT" sz="1600" baseline="0" dirty="0" smtClean="0">
                        <a:latin typeface="Arial" panose="020B0604020202020204" pitchFamily="34" charset="0"/>
                        <a:cs typeface="Arial" panose="020B0604020202020204" pitchFamily="34" charset="0"/>
                      </a:endParaRPr>
                    </a:p>
                    <a:p>
                      <a:pPr>
                        <a:spcBef>
                          <a:spcPts val="600"/>
                        </a:spcBef>
                      </a:pPr>
                      <a:r>
                        <a:rPr lang="pt-PT" sz="1600" baseline="0" dirty="0" err="1" smtClean="0">
                          <a:latin typeface="Arial" panose="020B0604020202020204" pitchFamily="34" charset="0"/>
                          <a:cs typeface="Arial" panose="020B0604020202020204" pitchFamily="34" charset="0"/>
                        </a:rPr>
                        <a:t>Integration</a:t>
                      </a:r>
                      <a:r>
                        <a:rPr lang="pt-PT" sz="1600" baseline="0" dirty="0" smtClean="0">
                          <a:latin typeface="Arial" panose="020B0604020202020204" pitchFamily="34" charset="0"/>
                          <a:cs typeface="Arial" panose="020B0604020202020204" pitchFamily="34" charset="0"/>
                        </a:rPr>
                        <a:t> </a:t>
                      </a:r>
                      <a:r>
                        <a:rPr lang="pt-PT" sz="1600" baseline="0" dirty="0" err="1" smtClean="0">
                          <a:latin typeface="Arial" panose="020B0604020202020204" pitchFamily="34" charset="0"/>
                          <a:cs typeface="Arial" panose="020B0604020202020204" pitchFamily="34" charset="0"/>
                        </a:rPr>
                        <a:t>Area</a:t>
                      </a:r>
                      <a:r>
                        <a:rPr lang="pt-PT" sz="1600" baseline="0" dirty="0" smtClean="0">
                          <a:latin typeface="Arial" panose="020B0604020202020204" pitchFamily="34" charset="0"/>
                          <a:cs typeface="Arial" panose="020B0604020202020204" pitchFamily="34" charset="0"/>
                        </a:rPr>
                        <a:t>  </a:t>
                      </a:r>
                    </a:p>
                    <a:p>
                      <a:pPr>
                        <a:spcBef>
                          <a:spcPts val="600"/>
                        </a:spcBef>
                      </a:pPr>
                      <a:endParaRPr lang="pt-PT" sz="1600" dirty="0">
                        <a:latin typeface="Arial" panose="020B0604020202020204" pitchFamily="34" charset="0"/>
                        <a:cs typeface="Arial" panose="020B0604020202020204" pitchFamily="34" charset="0"/>
                      </a:endParaRPr>
                    </a:p>
                  </a:txBody>
                  <a:tcPr>
                    <a:solidFill>
                      <a:schemeClr val="accent6">
                        <a:lumMod val="20000"/>
                        <a:lumOff val="80000"/>
                      </a:schemeClr>
                    </a:solidFill>
                  </a:tcPr>
                </a:tc>
              </a:tr>
            </a:tbl>
          </a:graphicData>
        </a:graphic>
      </p:graphicFrame>
    </p:spTree>
    <p:extLst>
      <p:ext uri="{BB962C8B-B14F-4D97-AF65-F5344CB8AC3E}">
        <p14:creationId xmlns:p14="http://schemas.microsoft.com/office/powerpoint/2010/main" val="3596086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971550" y="1192971"/>
            <a:ext cx="6840538" cy="4493538"/>
          </a:xfrm>
          <a:prstGeom prst="rect">
            <a:avLst/>
          </a:prstGeom>
          <a:noFill/>
          <a:ln w="9525">
            <a:noFill/>
            <a:miter lim="800000"/>
            <a:headEnd/>
            <a:tailEnd/>
          </a:ln>
        </p:spPr>
        <p:txBody>
          <a:bodyPr anchor="ctr">
            <a:spAutoFit/>
          </a:bodyPr>
          <a:lstStyle/>
          <a:p>
            <a:pPr>
              <a:defRPr/>
            </a:pPr>
            <a:r>
              <a:rPr lang="en-GB" sz="2400" u="sng" dirty="0" smtClean="0">
                <a:latin typeface="Arial" panose="020B0604020202020204" pitchFamily="34" charset="0"/>
                <a:ea typeface="Calibri" pitchFamily="34" charset="0"/>
                <a:cs typeface="Arial" panose="020B0604020202020204" pitchFamily="34" charset="0"/>
              </a:rPr>
              <a:t>Guides’ added value</a:t>
            </a:r>
            <a:r>
              <a:rPr lang="en-GB" sz="2400" dirty="0" smtClean="0">
                <a:latin typeface="Arial" panose="020B0604020202020204" pitchFamily="34" charset="0"/>
                <a:ea typeface="Calibri" pitchFamily="34" charset="0"/>
                <a:cs typeface="Arial" panose="020B0604020202020204" pitchFamily="34" charset="0"/>
              </a:rPr>
              <a:t>:</a:t>
            </a:r>
            <a:endParaRPr lang="en-GB" sz="2400" b="1" u="sng" dirty="0">
              <a:latin typeface="Arial" panose="020B0604020202020204" pitchFamily="34" charset="0"/>
              <a:cs typeface="Arial" panose="020B0604020202020204" pitchFamily="34" charset="0"/>
            </a:endParaRPr>
          </a:p>
          <a:p>
            <a:pPr>
              <a:defRPr/>
            </a:pPr>
            <a:endParaRPr lang="en-GB" sz="2400" u="sng" dirty="0">
              <a:latin typeface="Arial" panose="020B0604020202020204" pitchFamily="34" charset="0"/>
              <a:ea typeface="Calibri" pitchFamily="34" charset="0"/>
              <a:cs typeface="Arial" panose="020B0604020202020204" pitchFamily="34" charset="0"/>
            </a:endParaRPr>
          </a:p>
          <a:p>
            <a:pPr>
              <a:buFont typeface="Arial" charset="0"/>
              <a:buChar char="•"/>
              <a:defRPr/>
            </a:pPr>
            <a:r>
              <a:rPr lang="en-GB" sz="2400" dirty="0">
                <a:latin typeface="Arial" panose="020B0604020202020204" pitchFamily="34" charset="0"/>
                <a:ea typeface="Calibri" pitchFamily="34" charset="0"/>
                <a:cs typeface="Arial" panose="020B0604020202020204" pitchFamily="34" charset="0"/>
              </a:rPr>
              <a:t> A theoretical approach about </a:t>
            </a:r>
            <a:r>
              <a:rPr lang="en-GB" sz="2400" dirty="0" smtClean="0">
                <a:latin typeface="Arial" panose="020B0604020202020204" pitchFamily="34" charset="0"/>
                <a:ea typeface="Calibri" pitchFamily="34" charset="0"/>
                <a:cs typeface="Arial" panose="020B0604020202020204" pitchFamily="34" charset="0"/>
              </a:rPr>
              <a:t>gender </a:t>
            </a:r>
            <a:r>
              <a:rPr lang="en-GB" sz="2400" dirty="0">
                <a:latin typeface="Arial" panose="020B0604020202020204" pitchFamily="34" charset="0"/>
                <a:ea typeface="Calibri" pitchFamily="34" charset="0"/>
                <a:cs typeface="Arial" panose="020B0604020202020204" pitchFamily="34" charset="0"/>
              </a:rPr>
              <a:t>issues </a:t>
            </a:r>
            <a:r>
              <a:rPr lang="en-GB" sz="2400" dirty="0" smtClean="0">
                <a:latin typeface="Arial" panose="020B0604020202020204" pitchFamily="34" charset="0"/>
                <a:ea typeface="Calibri" pitchFamily="34" charset="0"/>
                <a:cs typeface="Arial" panose="020B0604020202020204" pitchFamily="34" charset="0"/>
              </a:rPr>
              <a:t>in both education </a:t>
            </a:r>
            <a:r>
              <a:rPr lang="en-GB" sz="2400" dirty="0">
                <a:latin typeface="Arial" panose="020B0604020202020204" pitchFamily="34" charset="0"/>
                <a:ea typeface="Calibri" pitchFamily="34" charset="0"/>
                <a:cs typeface="Arial" panose="020B0604020202020204" pitchFamily="34" charset="0"/>
              </a:rPr>
              <a:t>for </a:t>
            </a:r>
            <a:r>
              <a:rPr lang="en-GB" sz="2400" dirty="0" smtClean="0">
                <a:latin typeface="Arial" panose="020B0604020202020204" pitchFamily="34" charset="0"/>
                <a:ea typeface="Calibri" pitchFamily="34" charset="0"/>
                <a:cs typeface="Arial" panose="020B0604020202020204" pitchFamily="34" charset="0"/>
              </a:rPr>
              <a:t>citizenship and in curricula</a:t>
            </a:r>
          </a:p>
          <a:p>
            <a:pPr>
              <a:defRPr/>
            </a:pPr>
            <a:r>
              <a:rPr lang="en-GB" dirty="0" smtClean="0">
                <a:latin typeface="Arial" panose="020B0604020202020204" pitchFamily="34" charset="0"/>
                <a:ea typeface="Calibri" pitchFamily="34" charset="0"/>
                <a:cs typeface="Arial" panose="020B0604020202020204" pitchFamily="34" charset="0"/>
              </a:rPr>
              <a:t>(teachers must understand what and why)</a:t>
            </a:r>
          </a:p>
          <a:p>
            <a:pPr>
              <a:defRPr/>
            </a:pPr>
            <a:endParaRPr lang="en-GB" sz="2400" dirty="0">
              <a:latin typeface="Arial" panose="020B0604020202020204" pitchFamily="34" charset="0"/>
              <a:ea typeface="Calibri" pitchFamily="34" charset="0"/>
              <a:cs typeface="Arial" panose="020B0604020202020204" pitchFamily="34" charset="0"/>
            </a:endParaRPr>
          </a:p>
          <a:p>
            <a:pPr>
              <a:buFont typeface="Arial" charset="0"/>
              <a:buChar char="•"/>
              <a:defRPr/>
            </a:pPr>
            <a:r>
              <a:rPr lang="en-GB" sz="2400" dirty="0">
                <a:latin typeface="Arial" panose="020B0604020202020204" pitchFamily="34" charset="0"/>
                <a:ea typeface="Calibri" pitchFamily="34" charset="0"/>
                <a:cs typeface="Arial" panose="020B0604020202020204" pitchFamily="34" charset="0"/>
              </a:rPr>
              <a:t> </a:t>
            </a:r>
            <a:r>
              <a:rPr lang="en-GB" sz="2400" dirty="0" smtClean="0">
                <a:latin typeface="Arial" panose="020B0604020202020204" pitchFamily="34" charset="0"/>
                <a:ea typeface="Calibri" pitchFamily="34" charset="0"/>
                <a:cs typeface="Arial" panose="020B0604020202020204" pitchFamily="34" charset="0"/>
              </a:rPr>
              <a:t>A practical approach: proposals </a:t>
            </a:r>
            <a:r>
              <a:rPr lang="en-GB" sz="2400" dirty="0">
                <a:latin typeface="Arial" panose="020B0604020202020204" pitchFamily="34" charset="0"/>
                <a:ea typeface="Calibri" pitchFamily="34" charset="0"/>
                <a:cs typeface="Arial" panose="020B0604020202020204" pitchFamily="34" charset="0"/>
              </a:rPr>
              <a:t>of activities </a:t>
            </a:r>
            <a:r>
              <a:rPr lang="en-GB" sz="2400" dirty="0" smtClean="0">
                <a:latin typeface="Arial" panose="020B0604020202020204" pitchFamily="34" charset="0"/>
                <a:ea typeface="Calibri" pitchFamily="34" charset="0"/>
                <a:cs typeface="Arial" panose="020B0604020202020204" pitchFamily="34" charset="0"/>
              </a:rPr>
              <a:t>concerning some thematic areas, </a:t>
            </a:r>
            <a:r>
              <a:rPr lang="en-GB" sz="2400" dirty="0" smtClean="0">
                <a:latin typeface="Arial" panose="020B0604020202020204" pitchFamily="34" charset="0"/>
                <a:cs typeface="Arial" panose="020B0604020202020204" pitchFamily="34" charset="0"/>
              </a:rPr>
              <a:t>applicable </a:t>
            </a:r>
            <a:r>
              <a:rPr lang="en-GB" sz="2400" dirty="0">
                <a:latin typeface="Arial" panose="020B0604020202020204" pitchFamily="34" charset="0"/>
                <a:cs typeface="Arial" panose="020B0604020202020204" pitchFamily="34" charset="0"/>
              </a:rPr>
              <a:t>in </a:t>
            </a:r>
            <a:r>
              <a:rPr lang="en-GB" sz="2400" dirty="0" smtClean="0">
                <a:latin typeface="Arial" panose="020B0604020202020204" pitchFamily="34" charset="0"/>
                <a:cs typeface="Arial" panose="020B0604020202020204" pitchFamily="34" charset="0"/>
              </a:rPr>
              <a:t>any school context </a:t>
            </a:r>
            <a:endParaRPr lang="en-GB" sz="2400" dirty="0">
              <a:latin typeface="Arial" panose="020B0604020202020204" pitchFamily="34" charset="0"/>
              <a:cs typeface="Arial" panose="020B0604020202020204" pitchFamily="34" charset="0"/>
            </a:endParaRPr>
          </a:p>
          <a:p>
            <a:pPr>
              <a:defRPr/>
            </a:pPr>
            <a:r>
              <a:rPr lang="en-GB" dirty="0" smtClean="0">
                <a:latin typeface="Arial" panose="020B0604020202020204" pitchFamily="34" charset="0"/>
                <a:cs typeface="Arial" panose="020B0604020202020204" pitchFamily="34" charset="0"/>
              </a:rPr>
              <a:t>school </a:t>
            </a:r>
            <a:r>
              <a:rPr lang="en-GB" dirty="0">
                <a:latin typeface="Arial" panose="020B0604020202020204" pitchFamily="34" charset="0"/>
                <a:cs typeface="Arial" panose="020B0604020202020204" pitchFamily="34" charset="0"/>
              </a:rPr>
              <a:t>subjects/disciplines; school projects; school and vocational guidance; school </a:t>
            </a:r>
            <a:r>
              <a:rPr lang="en-GB" dirty="0" smtClean="0">
                <a:latin typeface="Arial" panose="020B0604020202020204" pitchFamily="34" charset="0"/>
                <a:cs typeface="Arial" panose="020B0604020202020204" pitchFamily="34" charset="0"/>
              </a:rPr>
              <a:t>organisation</a:t>
            </a:r>
            <a:endParaRPr lang="en-GB" dirty="0">
              <a:latin typeface="Arial" panose="020B0604020202020204" pitchFamily="34" charset="0"/>
              <a:cs typeface="Arial" panose="020B0604020202020204" pitchFamily="34" charset="0"/>
            </a:endParaRPr>
          </a:p>
          <a:p>
            <a:pPr>
              <a:defRPr/>
            </a:pPr>
            <a:r>
              <a:rPr lang="en-GB" sz="1600" dirty="0" smtClean="0">
                <a:latin typeface="Arial" panose="020B0604020202020204" pitchFamily="34" charset="0"/>
                <a:cs typeface="Arial" panose="020B0604020202020204" pitchFamily="34" charset="0"/>
              </a:rPr>
              <a:t>(</a:t>
            </a:r>
            <a:r>
              <a:rPr lang="en-GB" sz="1600" dirty="0" smtClean="0">
                <a:latin typeface="Arial" panose="020B0604020202020204" pitchFamily="34" charset="0"/>
                <a:ea typeface="Calibri" pitchFamily="34" charset="0"/>
                <a:cs typeface="Arial" panose="020B0604020202020204" pitchFamily="34" charset="0"/>
              </a:rPr>
              <a:t>to cross gender issues in the national curriculum)</a:t>
            </a:r>
          </a:p>
          <a:p>
            <a:pPr>
              <a:defRPr/>
            </a:pPr>
            <a:endParaRPr lang="en-GB" sz="2400" dirty="0">
              <a:latin typeface="Arial" panose="020B0604020202020204" pitchFamily="34" charset="0"/>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pPr>
              <a:defRPr/>
            </a:pPr>
            <a:fld id="{2B6A6B83-3879-422D-B3B3-743CEAEB9C60}" type="slidenum">
              <a:rPr lang="pt-PT" smtClean="0"/>
              <a:pPr>
                <a:defRPr/>
              </a:pPr>
              <a:t>26</a:t>
            </a:fld>
            <a:endParaRPr lang="pt-PT"/>
          </a:p>
        </p:txBody>
      </p:sp>
    </p:spTree>
    <p:extLst>
      <p:ext uri="{BB962C8B-B14F-4D97-AF65-F5344CB8AC3E}">
        <p14:creationId xmlns:p14="http://schemas.microsoft.com/office/powerpoint/2010/main" val="1045539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6792"/>
            <a:ext cx="8229600" cy="1152128"/>
          </a:xfrm>
        </p:spPr>
        <p:txBody>
          <a:bodyPr>
            <a:noAutofit/>
          </a:bodyPr>
          <a:lstStyle/>
          <a:p>
            <a:pPr lvl="0"/>
            <a:r>
              <a:rPr lang="en-US" sz="2400" dirty="0">
                <a:latin typeface="Arial" panose="020B0604020202020204" pitchFamily="34" charset="0"/>
                <a:cs typeface="Arial" panose="020B0604020202020204" pitchFamily="34" charset="0"/>
              </a:rPr>
              <a:t>The Guides were designed to mainstream gender equality into the education system, in an effective and permanent </a:t>
            </a:r>
            <a:r>
              <a:rPr lang="en-US" sz="2400" dirty="0" smtClean="0">
                <a:latin typeface="Arial" panose="020B0604020202020204" pitchFamily="34" charset="0"/>
                <a:cs typeface="Arial" panose="020B0604020202020204" pitchFamily="34" charset="0"/>
              </a:rPr>
              <a:t>way</a:t>
            </a:r>
            <a:endParaRPr lang="pt-PT" sz="2400" dirty="0">
              <a:latin typeface="Arial" panose="020B0604020202020204" pitchFamily="34" charset="0"/>
              <a:cs typeface="Arial" panose="020B0604020202020204" pitchFamily="34" charset="0"/>
            </a:endParaRPr>
          </a:p>
        </p:txBody>
      </p:sp>
      <p:sp>
        <p:nvSpPr>
          <p:cNvPr id="3" name="CaixaDeTexto 2"/>
          <p:cNvSpPr txBox="1"/>
          <p:nvPr/>
        </p:nvSpPr>
        <p:spPr>
          <a:xfrm>
            <a:off x="1547664" y="529516"/>
            <a:ext cx="5976664" cy="523220"/>
          </a:xfrm>
          <a:prstGeom prst="rect">
            <a:avLst/>
          </a:prstGeom>
          <a:noFill/>
        </p:spPr>
        <p:txBody>
          <a:bodyPr wrap="square" rtlCol="0">
            <a:spAutoFit/>
          </a:bodyPr>
          <a:lstStyle/>
          <a:p>
            <a:pPr algn="ctr"/>
            <a:r>
              <a:rPr lang="en-US" sz="2800" b="1" dirty="0"/>
              <a:t>The </a:t>
            </a:r>
            <a:r>
              <a:rPr lang="en-US" sz="2800" b="1" dirty="0" smtClean="0"/>
              <a:t>Project</a:t>
            </a:r>
            <a:endParaRPr lang="en-US" sz="2800" b="1" dirty="0"/>
          </a:p>
        </p:txBody>
      </p:sp>
      <p:sp>
        <p:nvSpPr>
          <p:cNvPr id="5" name="Título 1"/>
          <p:cNvSpPr txBox="1">
            <a:spLocks/>
          </p:cNvSpPr>
          <p:nvPr/>
        </p:nvSpPr>
        <p:spPr>
          <a:xfrm>
            <a:off x="457200" y="3645024"/>
            <a:ext cx="8229600" cy="25202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u="sng" dirty="0" smtClean="0">
                <a:latin typeface="Arial" panose="020B0604020202020204" pitchFamily="34" charset="0"/>
                <a:cs typeface="Arial" panose="020B0604020202020204" pitchFamily="34" charset="0"/>
              </a:rPr>
              <a:t>Phases of the project</a:t>
            </a:r>
          </a:p>
          <a:p>
            <a:endParaRPr lang="pt-PT" sz="2400" u="sng" dirty="0" smtClean="0">
              <a:latin typeface="Arial" panose="020B0604020202020204" pitchFamily="34" charset="0"/>
              <a:cs typeface="Arial" panose="020B0604020202020204" pitchFamily="34" charset="0"/>
            </a:endParaRPr>
          </a:p>
          <a:p>
            <a:endParaRPr lang="en-US" sz="2400" u="sng" dirty="0" smtClean="0">
              <a:latin typeface="Arial" panose="020B0604020202020204" pitchFamily="34" charset="0"/>
              <a:cs typeface="Arial" panose="020B0604020202020204" pitchFamily="34" charset="0"/>
            </a:endParaRPr>
          </a:p>
          <a:p>
            <a:r>
              <a:rPr lang="en-GB" sz="2400" b="1" dirty="0" smtClean="0">
                <a:latin typeface="Arial" panose="020B0604020202020204" pitchFamily="34" charset="0"/>
                <a:cs typeface="Arial" panose="020B0604020202020204" pitchFamily="34" charset="0"/>
              </a:rPr>
              <a:t>Production</a:t>
            </a:r>
            <a:r>
              <a:rPr lang="en-GB" sz="2400" dirty="0" smtClean="0">
                <a:latin typeface="Arial" panose="020B0604020202020204" pitchFamily="34" charset="0"/>
                <a:cs typeface="Arial" panose="020B0604020202020204" pitchFamily="34" charset="0"/>
              </a:rPr>
              <a:t> (conception and edition) of five </a:t>
            </a:r>
            <a:r>
              <a:rPr lang="en-GB" sz="2400" i="1" dirty="0" smtClean="0">
                <a:latin typeface="Arial" panose="020B0604020202020204" pitchFamily="34" charset="0"/>
                <a:cs typeface="Arial" panose="020B0604020202020204" pitchFamily="34" charset="0"/>
              </a:rPr>
              <a:t>Education Guides for Gender and Citizenship</a:t>
            </a:r>
            <a:br>
              <a:rPr lang="en-GB" sz="2400" i="1" dirty="0" smtClean="0">
                <a:latin typeface="Arial" panose="020B0604020202020204" pitchFamily="34" charset="0"/>
                <a:cs typeface="Arial" panose="020B0604020202020204" pitchFamily="34" charset="0"/>
              </a:rPr>
            </a:br>
            <a:r>
              <a:rPr lang="en-GB" sz="2400" i="1" dirty="0" smtClean="0">
                <a:latin typeface="Arial" panose="020B0604020202020204" pitchFamily="34" charset="0"/>
                <a:cs typeface="Arial" panose="020B0604020202020204" pitchFamily="34" charset="0"/>
              </a:rPr>
              <a:t/>
            </a:r>
            <a:br>
              <a:rPr lang="en-GB" sz="2400" i="1" dirty="0" smtClean="0">
                <a:latin typeface="Arial" panose="020B0604020202020204" pitchFamily="34" charset="0"/>
                <a:cs typeface="Arial" panose="020B0604020202020204" pitchFamily="34" charset="0"/>
              </a:rPr>
            </a:br>
            <a:endParaRPr lang="pt-P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6336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188" y="995363"/>
            <a:ext cx="7924800" cy="561975"/>
          </a:xfrm>
        </p:spPr>
        <p:txBody>
          <a:bodyPr/>
          <a:lstStyle/>
          <a:p>
            <a:pPr>
              <a:spcBef>
                <a:spcPct val="50000"/>
              </a:spcBef>
              <a:defRPr/>
            </a:pPr>
            <a:r>
              <a:rPr lang="fr-FR" sz="2800" b="1" i="1" cap="small" dirty="0" smtClean="0">
                <a:solidFill>
                  <a:schemeClr val="accent4">
                    <a:lumMod val="50000"/>
                  </a:schemeClr>
                </a:solidFill>
                <a:latin typeface="Arial" pitchFamily="34" charset="0"/>
                <a:cs typeface="Arial" pitchFamily="34" charset="0"/>
              </a:rPr>
              <a:t>Education Guides </a:t>
            </a:r>
            <a:r>
              <a:rPr lang="fr-FR" sz="2800" b="1" i="1" cap="small" dirty="0" err="1" smtClean="0">
                <a:solidFill>
                  <a:schemeClr val="accent4">
                    <a:lumMod val="50000"/>
                  </a:schemeClr>
                </a:solidFill>
                <a:latin typeface="Arial" pitchFamily="34" charset="0"/>
                <a:cs typeface="Arial" pitchFamily="34" charset="0"/>
              </a:rPr>
              <a:t>Gender</a:t>
            </a:r>
            <a:r>
              <a:rPr lang="fr-FR" sz="2800" b="1" i="1" cap="small" dirty="0" smtClean="0">
                <a:solidFill>
                  <a:schemeClr val="accent4">
                    <a:lumMod val="50000"/>
                  </a:schemeClr>
                </a:solidFill>
                <a:latin typeface="Arial" pitchFamily="34" charset="0"/>
                <a:cs typeface="Arial" pitchFamily="34" charset="0"/>
              </a:rPr>
              <a:t> and </a:t>
            </a:r>
            <a:r>
              <a:rPr lang="fr-FR" sz="2800" b="1" i="1" cap="small" dirty="0" err="1" smtClean="0">
                <a:solidFill>
                  <a:schemeClr val="accent4">
                    <a:lumMod val="50000"/>
                  </a:schemeClr>
                </a:solidFill>
                <a:latin typeface="Arial" pitchFamily="34" charset="0"/>
                <a:cs typeface="Arial" pitchFamily="34" charset="0"/>
              </a:rPr>
              <a:t>Citizenship</a:t>
            </a:r>
            <a:endParaRPr lang="fr-FR" sz="2800" b="1" i="1" cap="small" dirty="0">
              <a:solidFill>
                <a:schemeClr val="accent4">
                  <a:lumMod val="50000"/>
                </a:schemeClr>
              </a:solidFill>
              <a:latin typeface="Arial" pitchFamily="34" charset="0"/>
              <a:cs typeface="Arial" pitchFamily="34" charset="0"/>
            </a:endParaRPr>
          </a:p>
        </p:txBody>
      </p:sp>
      <p:sp>
        <p:nvSpPr>
          <p:cNvPr id="16" name="CaixaDeTexto 15"/>
          <p:cNvSpPr txBox="1"/>
          <p:nvPr/>
        </p:nvSpPr>
        <p:spPr>
          <a:xfrm>
            <a:off x="2411760" y="6433591"/>
            <a:ext cx="4284662" cy="307777"/>
          </a:xfrm>
          <a:prstGeom prst="rect">
            <a:avLst/>
          </a:prstGeom>
          <a:noFill/>
        </p:spPr>
        <p:txBody>
          <a:bodyPr>
            <a:spAutoFit/>
          </a:bodyPr>
          <a:lstStyle/>
          <a:p>
            <a:pPr algn="ctr">
              <a:defRPr/>
            </a:pPr>
            <a:r>
              <a:rPr lang="fr-FR" sz="1400" b="1" dirty="0">
                <a:solidFill>
                  <a:schemeClr val="accent4">
                    <a:lumMod val="50000"/>
                  </a:schemeClr>
                </a:solidFill>
                <a:latin typeface="Arial" pitchFamily="34" charset="0"/>
                <a:cs typeface="Arial" pitchFamily="34" charset="0"/>
              </a:rPr>
              <a:t>CIG </a:t>
            </a:r>
            <a:r>
              <a:rPr lang="fr-FR" sz="1400" dirty="0">
                <a:solidFill>
                  <a:schemeClr val="accent4">
                    <a:lumMod val="50000"/>
                  </a:schemeClr>
                </a:solidFill>
                <a:latin typeface="Arial" pitchFamily="34" charset="0"/>
                <a:cs typeface="Arial" pitchFamily="34" charset="0"/>
              </a:rPr>
              <a:t>: </a:t>
            </a:r>
            <a:r>
              <a:rPr lang="fr-FR" sz="1400" b="1" dirty="0">
                <a:solidFill>
                  <a:schemeClr val="accent4">
                    <a:lumMod val="50000"/>
                  </a:schemeClr>
                </a:solidFill>
                <a:latin typeface="Arial" pitchFamily="34" charset="0"/>
                <a:cs typeface="Arial" pitchFamily="34" charset="0"/>
                <a:hlinkClick r:id="rId2"/>
              </a:rPr>
              <a:t>www.cig.gov.pt</a:t>
            </a:r>
            <a:r>
              <a:rPr lang="fr-FR" sz="1400" b="1" dirty="0">
                <a:solidFill>
                  <a:schemeClr val="accent4">
                    <a:lumMod val="50000"/>
                  </a:schemeClr>
                </a:solidFill>
                <a:latin typeface="Arial" pitchFamily="34" charset="0"/>
                <a:cs typeface="Arial" pitchFamily="34" charset="0"/>
              </a:rPr>
              <a:t> </a:t>
            </a:r>
          </a:p>
        </p:txBody>
      </p:sp>
      <p:grpSp>
        <p:nvGrpSpPr>
          <p:cNvPr id="5" name="Grupo 4"/>
          <p:cNvGrpSpPr>
            <a:grpSpLocks noChangeAspect="1"/>
          </p:cNvGrpSpPr>
          <p:nvPr/>
        </p:nvGrpSpPr>
        <p:grpSpPr>
          <a:xfrm>
            <a:off x="179512" y="2367044"/>
            <a:ext cx="8845968" cy="2358100"/>
            <a:chOff x="395288" y="1760538"/>
            <a:chExt cx="6800849" cy="1812925"/>
          </a:xfrm>
        </p:grpSpPr>
        <p:grpSp>
          <p:nvGrpSpPr>
            <p:cNvPr id="3" name="Grupo 11"/>
            <p:cNvGrpSpPr>
              <a:grpSpLocks noChangeAspect="1"/>
            </p:cNvGrpSpPr>
            <p:nvPr/>
          </p:nvGrpSpPr>
          <p:grpSpPr bwMode="auto">
            <a:xfrm>
              <a:off x="395288" y="1760538"/>
              <a:ext cx="5316537" cy="1812925"/>
              <a:chOff x="684213" y="3429000"/>
              <a:chExt cx="5906941" cy="2015229"/>
            </a:xfrm>
          </p:grpSpPr>
          <p:pic>
            <p:nvPicPr>
              <p:cNvPr id="7" name="Imagem 3" descr="Imagem capa 3ºciclo004.jpg"/>
              <p:cNvPicPr>
                <a:picLocks noChangeAspect="1"/>
              </p:cNvPicPr>
              <p:nvPr/>
            </p:nvPicPr>
            <p:blipFill>
              <a:blip r:embed="rId3"/>
              <a:srcRect b="1530"/>
              <a:stretch>
                <a:fillRect/>
              </a:stretch>
            </p:blipFill>
            <p:spPr bwMode="auto">
              <a:xfrm>
                <a:off x="5148372" y="3429000"/>
                <a:ext cx="1442782" cy="2004641"/>
              </a:xfrm>
              <a:prstGeom prst="rect">
                <a:avLst/>
              </a:prstGeom>
              <a:noFill/>
              <a:ln w="9525">
                <a:solidFill>
                  <a:schemeClr val="tx1">
                    <a:lumMod val="50000"/>
                    <a:lumOff val="50000"/>
                  </a:schemeClr>
                </a:solidFill>
                <a:miter lim="800000"/>
                <a:headEnd/>
                <a:tailEnd/>
              </a:ln>
            </p:spPr>
          </p:pic>
          <p:pic>
            <p:nvPicPr>
              <p:cNvPr id="8" name="Imagem 4" descr="Imagem capa pre_escolar003.jpg"/>
              <p:cNvPicPr>
                <a:picLocks noChangeAspect="1"/>
              </p:cNvPicPr>
              <p:nvPr/>
            </p:nvPicPr>
            <p:blipFill>
              <a:blip r:embed="rId4"/>
              <a:srcRect/>
              <a:stretch>
                <a:fillRect/>
              </a:stretch>
            </p:blipFill>
            <p:spPr bwMode="auto">
              <a:xfrm>
                <a:off x="684213" y="3429000"/>
                <a:ext cx="1433963" cy="2008170"/>
              </a:xfrm>
              <a:prstGeom prst="rect">
                <a:avLst/>
              </a:prstGeom>
              <a:noFill/>
              <a:ln w="9525">
                <a:solidFill>
                  <a:schemeClr val="accent3">
                    <a:lumMod val="75000"/>
                  </a:schemeClr>
                </a:solidFill>
                <a:miter lim="800000"/>
                <a:headEnd/>
                <a:tailEnd/>
              </a:ln>
            </p:spPr>
          </p:pic>
          <p:pic>
            <p:nvPicPr>
              <p:cNvPr id="9" name="Imagem 9" descr="Guiao_1ºciclo_Capa002.jpg"/>
              <p:cNvPicPr>
                <a:picLocks noChangeAspect="1"/>
              </p:cNvPicPr>
              <p:nvPr/>
            </p:nvPicPr>
            <p:blipFill>
              <a:blip r:embed="rId5"/>
              <a:srcRect/>
              <a:stretch>
                <a:fillRect/>
              </a:stretch>
            </p:blipFill>
            <p:spPr bwMode="auto">
              <a:xfrm>
                <a:off x="2195783" y="3429000"/>
                <a:ext cx="1373995" cy="2015229"/>
              </a:xfrm>
              <a:prstGeom prst="rect">
                <a:avLst/>
              </a:prstGeom>
              <a:noFill/>
              <a:ln w="9525">
                <a:solidFill>
                  <a:schemeClr val="tx1">
                    <a:lumMod val="50000"/>
                    <a:lumOff val="50000"/>
                  </a:schemeClr>
                </a:solidFill>
                <a:miter lim="800000"/>
                <a:headEnd/>
                <a:tailEnd/>
              </a:ln>
            </p:spPr>
          </p:pic>
          <p:pic>
            <p:nvPicPr>
              <p:cNvPr id="10" name="Imagem 12" descr="GUIAO 2º Ciclo 001.jpg"/>
              <p:cNvPicPr>
                <a:picLocks noChangeAspect="1"/>
              </p:cNvPicPr>
              <p:nvPr/>
            </p:nvPicPr>
            <p:blipFill>
              <a:blip r:embed="rId6"/>
              <a:srcRect/>
              <a:stretch>
                <a:fillRect/>
              </a:stretch>
            </p:blipFill>
            <p:spPr bwMode="auto">
              <a:xfrm>
                <a:off x="3679133" y="3432529"/>
                <a:ext cx="1396924" cy="2011700"/>
              </a:xfrm>
              <a:prstGeom prst="rect">
                <a:avLst/>
              </a:prstGeom>
              <a:noFill/>
              <a:ln w="9525">
                <a:solidFill>
                  <a:schemeClr val="tx1">
                    <a:lumMod val="50000"/>
                    <a:lumOff val="50000"/>
                  </a:schemeClr>
                </a:solidFill>
                <a:miter lim="800000"/>
                <a:headEnd/>
                <a:tailEnd/>
              </a:ln>
            </p:spPr>
          </p:pic>
        </p:grpSp>
        <p:sp>
          <p:nvSpPr>
            <p:cNvPr id="4" name="CaixaDeTexto 3"/>
            <p:cNvSpPr txBox="1"/>
            <p:nvPr/>
          </p:nvSpPr>
          <p:spPr>
            <a:xfrm>
              <a:off x="5868144" y="1760538"/>
              <a:ext cx="1327993" cy="177465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smtClean="0"/>
            </a:p>
            <a:p>
              <a:pPr algn="ctr"/>
              <a:r>
                <a:rPr lang="pt-PT" dirty="0" smtClean="0"/>
                <a:t>In editing </a:t>
              </a:r>
              <a:r>
                <a:rPr lang="pt-PT" dirty="0" err="1" smtClean="0"/>
                <a:t>process</a:t>
              </a:r>
              <a:endParaRPr lang="pt-PT" dirty="0"/>
            </a:p>
            <a:p>
              <a:endParaRPr lang="pt-PT" dirty="0" smtClean="0"/>
            </a:p>
            <a:p>
              <a:endParaRPr lang="pt-PT" dirty="0"/>
            </a:p>
            <a:p>
              <a:endParaRPr lang="pt-PT" dirty="0" smtClean="0"/>
            </a:p>
            <a:p>
              <a:endParaRPr lang="pt-PT" dirty="0"/>
            </a:p>
            <a:p>
              <a:endParaRPr lang="en-US" dirty="0"/>
            </a:p>
          </p:txBody>
        </p:sp>
      </p:grpSp>
      <p:sp>
        <p:nvSpPr>
          <p:cNvPr id="6" name="CaixaDeTexto 5"/>
          <p:cNvSpPr txBox="1"/>
          <p:nvPr/>
        </p:nvSpPr>
        <p:spPr>
          <a:xfrm>
            <a:off x="395536" y="4797152"/>
            <a:ext cx="1318711"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pt-PT" sz="1600" b="1" dirty="0" smtClean="0"/>
              <a:t>2008-2009</a:t>
            </a:r>
          </a:p>
          <a:p>
            <a:pPr algn="ctr"/>
            <a:r>
              <a:rPr lang="pt-PT" sz="1600" dirty="0" err="1" smtClean="0"/>
              <a:t>Pre-school</a:t>
            </a:r>
            <a:endParaRPr lang="pt-PT" sz="1600" dirty="0" smtClean="0"/>
          </a:p>
          <a:p>
            <a:pPr algn="ctr"/>
            <a:r>
              <a:rPr lang="pt-PT" sz="1600" dirty="0" smtClean="0"/>
              <a:t>Age </a:t>
            </a:r>
            <a:r>
              <a:rPr lang="pt-PT" sz="1600" dirty="0" err="1" smtClean="0"/>
              <a:t>of</a:t>
            </a:r>
            <a:r>
              <a:rPr lang="pt-PT" sz="1600" dirty="0" smtClean="0"/>
              <a:t> 3 to 5  </a:t>
            </a:r>
            <a:endParaRPr lang="en-US" sz="1600" dirty="0"/>
          </a:p>
        </p:txBody>
      </p:sp>
      <p:sp>
        <p:nvSpPr>
          <p:cNvPr id="13" name="CaixaDeTexto 12"/>
          <p:cNvSpPr txBox="1"/>
          <p:nvPr/>
        </p:nvSpPr>
        <p:spPr>
          <a:xfrm>
            <a:off x="1979712" y="5190291"/>
            <a:ext cx="1456504"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pt-PT" sz="1600" b="1" dirty="0" smtClean="0"/>
              <a:t>2010-2011</a:t>
            </a:r>
          </a:p>
          <a:p>
            <a:pPr algn="ctr"/>
            <a:r>
              <a:rPr lang="pt-PT" sz="1600" dirty="0" smtClean="0"/>
              <a:t>1rst basic </a:t>
            </a:r>
            <a:r>
              <a:rPr lang="pt-PT" sz="1600" dirty="0" err="1" smtClean="0"/>
              <a:t>cycle</a:t>
            </a:r>
            <a:endParaRPr lang="pt-PT" sz="1600" dirty="0" smtClean="0"/>
          </a:p>
          <a:p>
            <a:pPr algn="ctr"/>
            <a:r>
              <a:rPr lang="pt-PT" sz="1600" dirty="0" smtClean="0"/>
              <a:t>Age </a:t>
            </a:r>
            <a:r>
              <a:rPr lang="pt-PT" sz="1600" dirty="0" err="1" smtClean="0"/>
              <a:t>of</a:t>
            </a:r>
            <a:r>
              <a:rPr lang="pt-PT" sz="1600" dirty="0" smtClean="0"/>
              <a:t> 6 to 9</a:t>
            </a:r>
            <a:endParaRPr lang="en-US" sz="1600" dirty="0"/>
          </a:p>
        </p:txBody>
      </p:sp>
      <p:sp>
        <p:nvSpPr>
          <p:cNvPr id="14" name="CaixaDeTexto 13"/>
          <p:cNvSpPr txBox="1"/>
          <p:nvPr/>
        </p:nvSpPr>
        <p:spPr>
          <a:xfrm>
            <a:off x="3779912" y="5190291"/>
            <a:ext cx="156171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pt-PT" sz="1600" b="1" dirty="0" smtClean="0"/>
              <a:t>2010-2011</a:t>
            </a:r>
            <a:endParaRPr lang="pt-PT" sz="1600" b="1" dirty="0"/>
          </a:p>
          <a:p>
            <a:pPr algn="ctr"/>
            <a:r>
              <a:rPr lang="pt-PT" sz="1600" dirty="0"/>
              <a:t>2nd basic </a:t>
            </a:r>
            <a:r>
              <a:rPr lang="pt-PT" sz="1600" dirty="0" err="1" smtClean="0"/>
              <a:t>cycle</a:t>
            </a:r>
            <a:r>
              <a:rPr lang="pt-PT" sz="1600" dirty="0" smtClean="0"/>
              <a:t> Age </a:t>
            </a:r>
            <a:r>
              <a:rPr lang="pt-PT" sz="1600" dirty="0" err="1" smtClean="0"/>
              <a:t>of</a:t>
            </a:r>
            <a:r>
              <a:rPr lang="pt-PT" sz="1600" dirty="0" smtClean="0"/>
              <a:t> 10 to 11</a:t>
            </a:r>
            <a:endParaRPr lang="en-US" sz="1600" dirty="0"/>
          </a:p>
        </p:txBody>
      </p:sp>
      <p:sp>
        <p:nvSpPr>
          <p:cNvPr id="15" name="CaixaDeTexto 14"/>
          <p:cNvSpPr txBox="1"/>
          <p:nvPr/>
        </p:nvSpPr>
        <p:spPr>
          <a:xfrm>
            <a:off x="5508104" y="4797152"/>
            <a:ext cx="1561710"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pt-PT" sz="1600" b="1" dirty="0" smtClean="0"/>
              <a:t>2008-2009</a:t>
            </a:r>
          </a:p>
          <a:p>
            <a:pPr algn="ctr"/>
            <a:r>
              <a:rPr lang="pt-PT" sz="1600" dirty="0"/>
              <a:t>3rd basic </a:t>
            </a:r>
            <a:r>
              <a:rPr lang="pt-PT" sz="1600" dirty="0" err="1"/>
              <a:t>cycle</a:t>
            </a:r>
            <a:r>
              <a:rPr lang="pt-PT" sz="1600" dirty="0"/>
              <a:t> </a:t>
            </a:r>
            <a:endParaRPr lang="pt-PT" sz="1600" dirty="0" smtClean="0"/>
          </a:p>
          <a:p>
            <a:pPr algn="ctr"/>
            <a:r>
              <a:rPr lang="pt-PT" sz="1600" dirty="0" smtClean="0"/>
              <a:t>Age </a:t>
            </a:r>
            <a:r>
              <a:rPr lang="pt-PT" sz="1600" dirty="0" err="1" smtClean="0"/>
              <a:t>of</a:t>
            </a:r>
            <a:r>
              <a:rPr lang="pt-PT" sz="1600" dirty="0" smtClean="0"/>
              <a:t> 12 to 14</a:t>
            </a:r>
            <a:endParaRPr lang="en-US" sz="1600" dirty="0"/>
          </a:p>
        </p:txBody>
      </p:sp>
      <p:sp>
        <p:nvSpPr>
          <p:cNvPr id="17" name="CaixaDeTexto 16"/>
          <p:cNvSpPr txBox="1"/>
          <p:nvPr/>
        </p:nvSpPr>
        <p:spPr>
          <a:xfrm>
            <a:off x="7402778" y="5694347"/>
            <a:ext cx="156171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PT" sz="1600" b="1" dirty="0" smtClean="0"/>
              <a:t>2014-2016</a:t>
            </a:r>
          </a:p>
          <a:p>
            <a:pPr algn="ctr"/>
            <a:r>
              <a:rPr lang="pt-PT" sz="1600" dirty="0" err="1" smtClean="0"/>
              <a:t>secondary</a:t>
            </a:r>
            <a:endParaRPr lang="pt-PT" sz="1600" dirty="0" smtClean="0"/>
          </a:p>
          <a:p>
            <a:pPr algn="ctr"/>
            <a:r>
              <a:rPr lang="pt-PT" sz="1600" dirty="0" smtClean="0"/>
              <a:t>Age </a:t>
            </a:r>
            <a:r>
              <a:rPr lang="pt-PT" sz="1600" dirty="0" err="1" smtClean="0"/>
              <a:t>of</a:t>
            </a:r>
            <a:r>
              <a:rPr lang="pt-PT" sz="1600" dirty="0" smtClean="0"/>
              <a:t> 15 to 17</a:t>
            </a:r>
            <a:endParaRPr lang="en-US" sz="1600" dirty="0"/>
          </a:p>
        </p:txBody>
      </p:sp>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rotWithShape="1">
          <a:blip r:embed="rId2">
            <a:extLst>
              <a:ext uri="{28A0092B-C50C-407E-A947-70E740481C1C}">
                <a14:useLocalDpi xmlns:a14="http://schemas.microsoft.com/office/drawing/2010/main" val="0"/>
              </a:ext>
            </a:extLst>
          </a:blip>
          <a:srcRect l="26893" t="9206" r="28322" b="6031"/>
          <a:stretch/>
        </p:blipFill>
        <p:spPr>
          <a:xfrm>
            <a:off x="5220072" y="1052736"/>
            <a:ext cx="3281231" cy="4660126"/>
          </a:xfrm>
          <a:prstGeom prst="rect">
            <a:avLst/>
          </a:prstGeom>
        </p:spPr>
      </p:pic>
      <p:pic>
        <p:nvPicPr>
          <p:cNvPr id="5" name="Imagem 4"/>
          <p:cNvPicPr>
            <a:picLocks noChangeAspect="1"/>
          </p:cNvPicPr>
          <p:nvPr/>
        </p:nvPicPr>
        <p:blipFill rotWithShape="1">
          <a:blip r:embed="rId3">
            <a:extLst>
              <a:ext uri="{28A0092B-C50C-407E-A947-70E740481C1C}">
                <a14:useLocalDpi xmlns:a14="http://schemas.microsoft.com/office/drawing/2010/main" val="0"/>
              </a:ext>
            </a:extLst>
          </a:blip>
          <a:srcRect l="27250" t="9074" r="28203" b="6165"/>
          <a:stretch/>
        </p:blipFill>
        <p:spPr>
          <a:xfrm>
            <a:off x="444110" y="1052736"/>
            <a:ext cx="3263794" cy="4660016"/>
          </a:xfrm>
          <a:prstGeom prst="rect">
            <a:avLst/>
          </a:prstGeom>
        </p:spPr>
      </p:pic>
      <p:sp>
        <p:nvSpPr>
          <p:cNvPr id="6" name="CaixaDeTexto 5"/>
          <p:cNvSpPr txBox="1"/>
          <p:nvPr/>
        </p:nvSpPr>
        <p:spPr>
          <a:xfrm>
            <a:off x="3829353" y="260648"/>
            <a:ext cx="1318711"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pt-PT" sz="1600" b="1" dirty="0" smtClean="0"/>
              <a:t>2011-2013</a:t>
            </a:r>
          </a:p>
        </p:txBody>
      </p:sp>
      <p:sp>
        <p:nvSpPr>
          <p:cNvPr id="2" name="CaixaDeTexto 1"/>
          <p:cNvSpPr txBox="1"/>
          <p:nvPr/>
        </p:nvSpPr>
        <p:spPr>
          <a:xfrm>
            <a:off x="107504" y="5877272"/>
            <a:ext cx="3960440" cy="830997"/>
          </a:xfrm>
          <a:prstGeom prst="rect">
            <a:avLst/>
          </a:prstGeom>
          <a:noFill/>
        </p:spPr>
        <p:txBody>
          <a:bodyPr wrap="square" rtlCol="0">
            <a:spAutoFit/>
          </a:bodyPr>
          <a:lstStyle/>
          <a:p>
            <a:r>
              <a:rPr lang="pt-PT" sz="1600" dirty="0">
                <a:hlinkClick r:id="rId4"/>
              </a:rPr>
              <a:t>https://www.cig.gov.pt/documentacao-de-referencia/doc/cidadania-e-igualdade-de-genero</a:t>
            </a:r>
            <a:r>
              <a:rPr lang="pt-PT" sz="1600" dirty="0" smtClean="0">
                <a:hlinkClick r:id="rId4"/>
              </a:rPr>
              <a:t>/</a:t>
            </a:r>
            <a:endParaRPr lang="pt-PT" sz="1600" dirty="0" smtClean="0"/>
          </a:p>
        </p:txBody>
      </p:sp>
      <p:sp>
        <p:nvSpPr>
          <p:cNvPr id="7" name="CaixaDeTexto 6"/>
          <p:cNvSpPr txBox="1"/>
          <p:nvPr/>
        </p:nvSpPr>
        <p:spPr>
          <a:xfrm>
            <a:off x="5004048" y="5877272"/>
            <a:ext cx="3960440" cy="1077218"/>
          </a:xfrm>
          <a:prstGeom prst="rect">
            <a:avLst/>
          </a:prstGeom>
          <a:noFill/>
        </p:spPr>
        <p:txBody>
          <a:bodyPr wrap="square" rtlCol="0">
            <a:spAutoFit/>
          </a:bodyPr>
          <a:lstStyle/>
          <a:p>
            <a:r>
              <a:rPr lang="pt-PT" sz="1600" dirty="0">
                <a:hlinkClick r:id="rId4"/>
              </a:rPr>
              <a:t>https://www.cig.gov.pt/documentacao-de-referencia/doc/cidadania-e-igualdade-de-genero</a:t>
            </a:r>
            <a:r>
              <a:rPr lang="pt-PT" sz="1600" dirty="0" smtClean="0">
                <a:hlinkClick r:id="rId4"/>
              </a:rPr>
              <a:t>/</a:t>
            </a:r>
            <a:endParaRPr lang="pt-PT" sz="1600" dirty="0" smtClean="0"/>
          </a:p>
          <a:p>
            <a:endParaRPr lang="pt-PT" sz="1600" dirty="0" smtClean="0"/>
          </a:p>
        </p:txBody>
      </p:sp>
    </p:spTree>
    <p:extLst>
      <p:ext uri="{BB962C8B-B14F-4D97-AF65-F5344CB8AC3E}">
        <p14:creationId xmlns:p14="http://schemas.microsoft.com/office/powerpoint/2010/main" val="3114703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467544" y="1268760"/>
            <a:ext cx="8229600" cy="45365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u="sng" dirty="0">
                <a:latin typeface="Arial" panose="020B0604020202020204" pitchFamily="34" charset="0"/>
                <a:cs typeface="Arial" panose="020B0604020202020204" pitchFamily="34" charset="0"/>
              </a:rPr>
              <a:t>Phases of the project</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GB" sz="2400" i="1" dirty="0" smtClean="0">
                <a:latin typeface="Arial" panose="020B0604020202020204" pitchFamily="34" charset="0"/>
                <a:cs typeface="Arial" panose="020B0604020202020204" pitchFamily="34" charset="0"/>
              </a:rPr>
              <a:t/>
            </a:r>
            <a:br>
              <a:rPr lang="en-GB" sz="2400" i="1" dirty="0" smtClean="0">
                <a:latin typeface="Arial" panose="020B0604020202020204" pitchFamily="34" charset="0"/>
                <a:cs typeface="Arial" panose="020B0604020202020204" pitchFamily="34" charset="0"/>
              </a:rPr>
            </a:br>
            <a:r>
              <a:rPr lang="en-GB" sz="2400" i="1" dirty="0" smtClean="0">
                <a:latin typeface="Arial" panose="020B0604020202020204" pitchFamily="34" charset="0"/>
                <a:cs typeface="Arial" panose="020B0604020202020204" pitchFamily="34" charset="0"/>
              </a:rPr>
              <a:t/>
            </a:r>
            <a:br>
              <a:rPr lang="en-GB" sz="2400" i="1"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Guides </a:t>
            </a:r>
            <a:r>
              <a:rPr lang="en-US" sz="2400" b="1" dirty="0" smtClean="0">
                <a:latin typeface="Arial" panose="020B0604020202020204" pitchFamily="34" charset="0"/>
                <a:cs typeface="Arial" panose="020B0604020202020204" pitchFamily="34" charset="0"/>
              </a:rPr>
              <a:t>distribution</a:t>
            </a:r>
            <a:r>
              <a:rPr lang="en-US" sz="2400" dirty="0" smtClean="0">
                <a:latin typeface="Arial" panose="020B0604020202020204" pitchFamily="34" charset="0"/>
                <a:cs typeface="Arial" panose="020B0604020202020204" pitchFamily="34" charset="0"/>
              </a:rPr>
              <a:t> by national</a:t>
            </a:r>
            <a:r>
              <a:rPr lang="en-GB" sz="2400" dirty="0" smtClean="0">
                <a:latin typeface="Arial" panose="020B0604020202020204" pitchFamily="34" charset="0"/>
                <a:cs typeface="Arial" panose="020B0604020202020204" pitchFamily="34" charset="0"/>
              </a:rPr>
              <a:t> school network libraries</a:t>
            </a:r>
            <a:br>
              <a:rPr lang="en-GB" sz="2400" dirty="0" smtClean="0">
                <a:latin typeface="Arial" panose="020B0604020202020204" pitchFamily="34" charset="0"/>
                <a:cs typeface="Arial" panose="020B0604020202020204" pitchFamily="34" charset="0"/>
              </a:rPr>
            </a:br>
            <a:r>
              <a:rPr lang="pt-PT" sz="2400" dirty="0" smtClean="0">
                <a:latin typeface="Arial" panose="020B0604020202020204" pitchFamily="34" charset="0"/>
                <a:cs typeface="Arial" panose="020B0604020202020204" pitchFamily="34" charset="0"/>
              </a:rPr>
              <a:t/>
            </a:r>
            <a:br>
              <a:rPr lang="pt-PT" sz="2400" dirty="0" smtClean="0">
                <a:latin typeface="Arial" panose="020B0604020202020204" pitchFamily="34" charset="0"/>
                <a:cs typeface="Arial" panose="020B0604020202020204" pitchFamily="34" charset="0"/>
              </a:rPr>
            </a:br>
            <a:endParaRPr lang="pt-PT" sz="2400" dirty="0" smtClean="0">
              <a:latin typeface="Arial" panose="020B0604020202020204" pitchFamily="34" charset="0"/>
              <a:cs typeface="Arial" panose="020B0604020202020204" pitchFamily="34" charset="0"/>
            </a:endParaRPr>
          </a:p>
          <a:p>
            <a:r>
              <a:rPr lang="pt-PT" sz="2400" b="1" dirty="0" err="1" smtClean="0">
                <a:latin typeface="Arial" panose="020B0604020202020204" pitchFamily="34" charset="0"/>
                <a:cs typeface="Arial" panose="020B0604020202020204" pitchFamily="34" charset="0"/>
              </a:rPr>
              <a:t>Application</a:t>
            </a:r>
            <a:r>
              <a:rPr lang="pt-PT" sz="2400" b="1"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of the Guides </a:t>
            </a:r>
            <a:br>
              <a:rPr lang="en-GB" sz="2400" dirty="0" smtClean="0">
                <a:latin typeface="Arial" panose="020B0604020202020204" pitchFamily="34" charset="0"/>
                <a:cs typeface="Arial" panose="020B0604020202020204" pitchFamily="34" charset="0"/>
              </a:rPr>
            </a:br>
            <a:endParaRPr lang="en-GB" sz="2400" dirty="0" smtClean="0">
              <a:latin typeface="Arial" panose="020B0604020202020204" pitchFamily="34" charset="0"/>
              <a:cs typeface="Arial" panose="020B0604020202020204" pitchFamily="34" charset="0"/>
            </a:endParaRPr>
          </a:p>
          <a:p>
            <a:r>
              <a:rPr lang="pt-PT" sz="2400" dirty="0" smtClean="0">
                <a:latin typeface="Arial" panose="020B0604020202020204" pitchFamily="34" charset="0"/>
                <a:cs typeface="Arial" panose="020B0604020202020204" pitchFamily="34" charset="0"/>
              </a:rPr>
              <a:t/>
            </a:r>
            <a:br>
              <a:rPr lang="pt-PT"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In-service </a:t>
            </a:r>
            <a:r>
              <a:rPr lang="en-GB" sz="2400" b="1" dirty="0" smtClean="0">
                <a:latin typeface="Arial" panose="020B0604020202020204" pitchFamily="34" charset="0"/>
                <a:cs typeface="Arial" panose="020B0604020202020204" pitchFamily="34" charset="0"/>
              </a:rPr>
              <a:t>teacher training </a:t>
            </a:r>
            <a:endParaRPr lang="pt-P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730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74642"/>
          </a:xfrm>
        </p:spPr>
        <p:txBody>
          <a:bodyPr>
            <a:noAutofit/>
          </a:bodyPr>
          <a:lstStyle/>
          <a:p>
            <a:pPr lvl="0"/>
            <a:r>
              <a:rPr lang="en-US" sz="2800" b="1" dirty="0" smtClean="0">
                <a:latin typeface="Arial" panose="020B0604020202020204" pitchFamily="34" charset="0"/>
                <a:cs typeface="Arial" panose="020B0604020202020204" pitchFamily="34" charset="0"/>
              </a:rPr>
              <a:t>What is the connection between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the Guides Project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and the Education System? </a:t>
            </a:r>
            <a:endParaRPr lang="pt-P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348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916832"/>
            <a:ext cx="8229600" cy="4032448"/>
          </a:xfrm>
        </p:spPr>
        <p:txBody>
          <a:bodyPr>
            <a:noAutofit/>
          </a:bodyPr>
          <a:lstStyle/>
          <a:p>
            <a:pPr algn="l"/>
            <a:r>
              <a:rPr lang="en-US" sz="2400" dirty="0" smtClean="0">
                <a:latin typeface="Arial" panose="020B0604020202020204" pitchFamily="34" charset="0"/>
                <a:cs typeface="Arial" panose="020B0604020202020204" pitchFamily="34" charset="0"/>
              </a:rPr>
              <a:t>- 1 Guide for each school cycle</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Citizenship </a:t>
            </a:r>
            <a:r>
              <a:rPr lang="en-US" sz="2400" dirty="0">
                <a:latin typeface="Arial" panose="020B0604020202020204" pitchFamily="34" charset="0"/>
                <a:cs typeface="Arial" panose="020B0604020202020204" pitchFamily="34" charset="0"/>
              </a:rPr>
              <a:t>Education </a:t>
            </a:r>
            <a:r>
              <a:rPr lang="en-US" sz="2400" dirty="0" smtClean="0">
                <a:latin typeface="Arial" panose="020B0604020202020204" pitchFamily="34" charset="0"/>
                <a:cs typeface="Arial" panose="020B0604020202020204" pitchFamily="34" charset="0"/>
              </a:rPr>
              <a:t>is a </a:t>
            </a:r>
            <a:r>
              <a:rPr lang="en-GB" sz="2400" dirty="0" smtClean="0">
                <a:latin typeface="Arial" panose="020B0604020202020204" pitchFamily="34" charset="0"/>
                <a:cs typeface="Arial" panose="020B0604020202020204" pitchFamily="34" charset="0"/>
              </a:rPr>
              <a:t>cross-curricular </a:t>
            </a:r>
            <a:r>
              <a:rPr lang="en-GB" sz="2400" dirty="0">
                <a:latin typeface="Arial" panose="020B0604020202020204" pitchFamily="34" charset="0"/>
                <a:cs typeface="Arial" panose="020B0604020202020204" pitchFamily="34" charset="0"/>
              </a:rPr>
              <a:t>subject </a:t>
            </a: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but it has no </a:t>
            </a:r>
            <a:r>
              <a:rPr lang="en-US" sz="2400" dirty="0" smtClean="0">
                <a:latin typeface="Arial" panose="020B0604020202020204" pitchFamily="34" charset="0"/>
                <a:cs typeface="Arial" panose="020B0604020202020204" pitchFamily="34" charset="0"/>
              </a:rPr>
              <a:t>specific </a:t>
            </a:r>
            <a:r>
              <a:rPr lang="en-US" sz="2400" dirty="0">
                <a:latin typeface="Arial" panose="020B0604020202020204" pitchFamily="34" charset="0"/>
                <a:cs typeface="Arial" panose="020B0604020202020204" pitchFamily="34" charset="0"/>
              </a:rPr>
              <a:t>program. </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G</a:t>
            </a:r>
            <a:r>
              <a:rPr lang="en-GB" sz="2400" dirty="0" smtClean="0">
                <a:latin typeface="Arial" panose="020B0604020202020204" pitchFamily="34" charset="0"/>
                <a:cs typeface="Arial" panose="020B0604020202020204" pitchFamily="34" charset="0"/>
              </a:rPr>
              <a:t>ender </a:t>
            </a:r>
            <a:r>
              <a:rPr lang="en-GB" sz="2400" dirty="0">
                <a:latin typeface="Arial" panose="020B0604020202020204" pitchFamily="34" charset="0"/>
                <a:cs typeface="Arial" panose="020B0604020202020204" pitchFamily="34" charset="0"/>
              </a:rPr>
              <a:t>equality was nearly absent </a:t>
            </a:r>
            <a:r>
              <a:rPr lang="en-GB" sz="2400" dirty="0" smtClean="0">
                <a:latin typeface="Arial" panose="020B0604020202020204" pitchFamily="34" charset="0"/>
                <a:cs typeface="Arial" panose="020B0604020202020204" pitchFamily="34" charset="0"/>
              </a:rPr>
              <a:t>in Recommendations </a:t>
            </a:r>
            <a:r>
              <a:rPr lang="en-GB" sz="2400" dirty="0">
                <a:latin typeface="Arial" panose="020B0604020202020204" pitchFamily="34" charset="0"/>
                <a:cs typeface="Arial" panose="020B0604020202020204" pitchFamily="34" charset="0"/>
              </a:rPr>
              <a:t>for Citizenship Education. </a:t>
            </a: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endParaRPr lang="pt-PT" sz="2400" dirty="0">
              <a:latin typeface="Arial" panose="020B0604020202020204" pitchFamily="34" charset="0"/>
              <a:cs typeface="Arial" panose="020B0604020202020204" pitchFamily="34" charset="0"/>
            </a:endParaRPr>
          </a:p>
        </p:txBody>
      </p:sp>
      <p:sp>
        <p:nvSpPr>
          <p:cNvPr id="3" name="CaixaDeTexto 2"/>
          <p:cNvSpPr txBox="1"/>
          <p:nvPr/>
        </p:nvSpPr>
        <p:spPr>
          <a:xfrm>
            <a:off x="1547664" y="529516"/>
            <a:ext cx="5976664" cy="523220"/>
          </a:xfrm>
          <a:prstGeom prst="rect">
            <a:avLst/>
          </a:prstGeom>
          <a:noFill/>
        </p:spPr>
        <p:txBody>
          <a:bodyPr wrap="square" rtlCol="0">
            <a:spAutoFit/>
          </a:bodyPr>
          <a:lstStyle/>
          <a:p>
            <a:pPr algn="ctr"/>
            <a:r>
              <a:rPr lang="en-US" sz="2800" b="1" dirty="0" smtClean="0"/>
              <a:t>The </a:t>
            </a:r>
            <a:r>
              <a:rPr lang="en-US" sz="2800" b="1" dirty="0"/>
              <a:t>Guides</a:t>
            </a:r>
          </a:p>
        </p:txBody>
      </p:sp>
    </p:spTree>
    <p:extLst>
      <p:ext uri="{BB962C8B-B14F-4D97-AF65-F5344CB8AC3E}">
        <p14:creationId xmlns:p14="http://schemas.microsoft.com/office/powerpoint/2010/main" val="4287653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935486"/>
            <a:ext cx="8229600" cy="4013794"/>
          </a:xfrm>
        </p:spPr>
        <p:txBody>
          <a:bodyPr>
            <a:noAutofit/>
          </a:bodyPr>
          <a:lstStyle/>
          <a:p>
            <a:pPr lvl="0" algn="l"/>
            <a:r>
              <a:rPr lang="en-GB" sz="2400" dirty="0" smtClean="0">
                <a:latin typeface="Arial" panose="020B0604020202020204" pitchFamily="34" charset="0"/>
                <a:cs typeface="Arial" panose="020B0604020202020204" pitchFamily="34" charset="0"/>
              </a:rPr>
              <a:t>- In-service </a:t>
            </a:r>
            <a:r>
              <a:rPr lang="en-GB" sz="2400" dirty="0">
                <a:latin typeface="Arial" panose="020B0604020202020204" pitchFamily="34" charset="0"/>
                <a:cs typeface="Arial" panose="020B0604020202020204" pitchFamily="34" charset="0"/>
              </a:rPr>
              <a:t>training is mandatory for teachers’ career </a:t>
            </a:r>
            <a:r>
              <a:rPr lang="en-GB" sz="2400" dirty="0" smtClean="0">
                <a:latin typeface="Arial" panose="020B0604020202020204" pitchFamily="34" charset="0"/>
                <a:cs typeface="Arial" panose="020B0604020202020204" pitchFamily="34" charset="0"/>
              </a:rPr>
              <a:t>progress and is provided by:</a:t>
            </a:r>
            <a:br>
              <a:rPr lang="en-GB" sz="2400" dirty="0" smtClean="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universities </a:t>
            </a:r>
            <a:r>
              <a:rPr lang="en-GB" sz="2400" dirty="0">
                <a:latin typeface="Arial" panose="020B0604020202020204" pitchFamily="34" charset="0"/>
                <a:cs typeface="Arial" panose="020B0604020202020204" pitchFamily="34" charset="0"/>
              </a:rPr>
              <a:t>and higher schools of education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school’s </a:t>
            </a:r>
            <a:r>
              <a:rPr lang="en-GB" sz="2400" dirty="0">
                <a:latin typeface="Arial" panose="020B0604020202020204" pitchFamily="34" charset="0"/>
                <a:cs typeface="Arial" panose="020B0604020202020204" pitchFamily="34" charset="0"/>
              </a:rPr>
              <a:t>teachers training centres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teachers </a:t>
            </a:r>
            <a:r>
              <a:rPr lang="en-GB" sz="2400" dirty="0">
                <a:latin typeface="Arial" panose="020B0604020202020204" pitchFamily="34" charset="0"/>
                <a:cs typeface="Arial" panose="020B0604020202020204" pitchFamily="34" charset="0"/>
              </a:rPr>
              <a:t>professional associations</a:t>
            </a: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 Teachers do not consider g</a:t>
            </a:r>
            <a:r>
              <a:rPr lang="en-US" sz="2400" dirty="0" smtClean="0">
                <a:latin typeface="Arial" panose="020B0604020202020204" pitchFamily="34" charset="0"/>
                <a:cs typeface="Arial" panose="020B0604020202020204" pitchFamily="34" charset="0"/>
              </a:rPr>
              <a:t>ender equality as an </a:t>
            </a:r>
            <a:r>
              <a:rPr lang="en-GB" sz="2400" dirty="0" smtClean="0">
                <a:latin typeface="Arial" panose="020B0604020202020204" pitchFamily="34" charset="0"/>
                <a:cs typeface="Arial" panose="020B0604020202020204" pitchFamily="34" charset="0"/>
              </a:rPr>
              <a:t>important or needed issue for formal education</a:t>
            </a:r>
            <a:endParaRPr lang="pt-PT" sz="2000" dirty="0">
              <a:latin typeface="Arial" panose="020B0604020202020204" pitchFamily="34" charset="0"/>
              <a:cs typeface="Arial" panose="020B0604020202020204" pitchFamily="34" charset="0"/>
            </a:endParaRPr>
          </a:p>
        </p:txBody>
      </p:sp>
      <p:sp>
        <p:nvSpPr>
          <p:cNvPr id="3" name="CaixaDeTexto 2"/>
          <p:cNvSpPr txBox="1"/>
          <p:nvPr/>
        </p:nvSpPr>
        <p:spPr>
          <a:xfrm>
            <a:off x="1547664" y="529516"/>
            <a:ext cx="5976664" cy="523220"/>
          </a:xfrm>
          <a:prstGeom prst="rect">
            <a:avLst/>
          </a:prstGeom>
          <a:noFill/>
        </p:spPr>
        <p:txBody>
          <a:bodyPr wrap="square" rtlCol="0">
            <a:spAutoFit/>
          </a:bodyPr>
          <a:lstStyle/>
          <a:p>
            <a:pPr algn="ctr"/>
            <a:r>
              <a:rPr lang="en-US" sz="2800" b="1" dirty="0" smtClean="0"/>
              <a:t>Teacher </a:t>
            </a:r>
            <a:r>
              <a:rPr lang="en-US" sz="2800" b="1" dirty="0"/>
              <a:t>training</a:t>
            </a:r>
          </a:p>
        </p:txBody>
      </p:sp>
    </p:spTree>
    <p:extLst>
      <p:ext uri="{BB962C8B-B14F-4D97-AF65-F5344CB8AC3E}">
        <p14:creationId xmlns:p14="http://schemas.microsoft.com/office/powerpoint/2010/main" val="4287653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1321</TotalTime>
  <Words>660</Words>
  <Application>Microsoft Office PowerPoint</Application>
  <PresentationFormat>Předvádění na obrazovce (4:3)</PresentationFormat>
  <Paragraphs>166</Paragraphs>
  <Slides>26</Slides>
  <Notes>2</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Tema do Office</vt:lpstr>
      <vt:lpstr>EQUINET SEMINAR Gender Equality in Education</vt:lpstr>
      <vt:lpstr>Prezentace aplikace PowerPoint</vt:lpstr>
      <vt:lpstr>The Guides were designed to mainstream gender equality into the education system, in an effective and permanent way</vt:lpstr>
      <vt:lpstr>Education Guides Gender and Citizenship</vt:lpstr>
      <vt:lpstr>Prezentace aplikace PowerPoint</vt:lpstr>
      <vt:lpstr>Prezentace aplikace PowerPoint</vt:lpstr>
      <vt:lpstr>What is the connection between  the Guides Project  and the Education System? </vt:lpstr>
      <vt:lpstr>- 1 Guide for each school cycle  - Citizenship Education is a cross-curricular subject    but it has no specific program.   - Gender equality was nearly absent in Recommendations for Citizenship Education.    </vt:lpstr>
      <vt:lpstr>- In-service training is mandatory for teachers’ career progress and is provided by:   universities and higher schools of education   school’s teachers training centres   teachers professional associations   - Teachers do not consider gender equality as an important or needed issue for formal education</vt:lpstr>
      <vt:lpstr>The project:   -  responds to a ME priority  -  filles a gap in existing contents and materials   -  and meets teachers’ needs</vt:lpstr>
      <vt:lpstr>Who are CIG’s partners? </vt:lpstr>
      <vt:lpstr>Prezentace aplikace PowerPoint</vt:lpstr>
      <vt:lpstr>How do the Guides respond to the curricula and to educators and teachers’ needs?</vt:lpstr>
      <vt:lpstr>Guides’ options  -  Prescribe curricula » » » Curricula in action   -  Easily applicable activities     and in the existing teaching practices  -  Gender issues: the added value of the Guides </vt:lpstr>
      <vt:lpstr>1. To place gender perspective and equality between men  and wemen at the center of “Education for Citizenship”  2. To integrate gender equality in the pedagogical practices and in schools’ projects (changes in individual and collective teaching practices)   3. To integrate gender studies and women’s studies in the curricula (providing scientific knowledge)  4. To introduce gender issues in schools’ organizational culture and making-decision  (sustaining individual and collective school changes)</vt:lpstr>
      <vt:lpstr>Prezentace aplikace PowerPoint</vt:lpstr>
      <vt:lpstr>Prezentace aplikace PowerPoint</vt:lpstr>
      <vt:lpstr>Prezentace aplikace PowerPoint</vt:lpstr>
      <vt:lpstr>Why these thematic areas? What its connection with the curricula?</vt:lpstr>
      <vt:lpstr>Distribution of the Guides:  800 school network libraries  16 Higher Education Institutuions  Application of the Guides:   60 in-service teacher training courses nationwide  provided by the CIG, the ME and 10 higher education institutions (2116 hours; +150 school clusters; nearly 1.000 teachers)  Open University; Universities of Braga, Porto, Coimbra, Beira Interior and Évora; High Education Schools of Portalegre, Santarém, Setúbal and Lisbon  </vt:lpstr>
      <vt:lpstr>Guides  The Guides ensure the compulsory hours of sex education  They were applied   - in cross curricular areas   -  in curricular subjects   - in multiannual school projects  - by other teachers of the same school: multiplier  effect in the schools  They reinforce collaborative work between teachers (horizontal and vertical articulation)  Teachers:   Increase knowledge and critical awareness and realize the need for further training and follow-up actions  </vt:lpstr>
      <vt:lpstr>Mainstreaming gender equality in education   -  has to answer the needs and priorities of the education system itself;  -  must be part of a medium-term strategy  -  needs partnerships in the long run, involving education stakeholders who are effectively engaged in promoting equality between women and men </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c:creator>
  <cp:lastModifiedBy>Jiří Pick </cp:lastModifiedBy>
  <cp:revision>44</cp:revision>
  <cp:lastPrinted>2016-05-17T17:51:45Z</cp:lastPrinted>
  <dcterms:created xsi:type="dcterms:W3CDTF">2016-05-16T08:06:12Z</dcterms:created>
  <dcterms:modified xsi:type="dcterms:W3CDTF">2016-05-19T09:29:02Z</dcterms:modified>
</cp:coreProperties>
</file>