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handoutMasterIdLst>
    <p:handoutMasterId r:id="rId29"/>
  </p:handoutMasterIdLst>
  <p:sldIdLst>
    <p:sldId id="256" r:id="rId5"/>
    <p:sldId id="281" r:id="rId6"/>
    <p:sldId id="260" r:id="rId7"/>
    <p:sldId id="257" r:id="rId8"/>
    <p:sldId id="258" r:id="rId9"/>
    <p:sldId id="274" r:id="rId10"/>
    <p:sldId id="270" r:id="rId11"/>
    <p:sldId id="282" r:id="rId12"/>
    <p:sldId id="271" r:id="rId13"/>
    <p:sldId id="277" r:id="rId14"/>
    <p:sldId id="294" r:id="rId15"/>
    <p:sldId id="279" r:id="rId16"/>
    <p:sldId id="289" r:id="rId17"/>
    <p:sldId id="287" r:id="rId18"/>
    <p:sldId id="284" r:id="rId19"/>
    <p:sldId id="285" r:id="rId20"/>
    <p:sldId id="276" r:id="rId21"/>
    <p:sldId id="286" r:id="rId22"/>
    <p:sldId id="292" r:id="rId23"/>
    <p:sldId id="293" r:id="rId24"/>
    <p:sldId id="295" r:id="rId25"/>
    <p:sldId id="263" r:id="rId26"/>
    <p:sldId id="280" r:id="rId27"/>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1842">
          <p15:clr>
            <a:srgbClr val="A4A3A4"/>
          </p15:clr>
        </p15:guide>
        <p15:guide id="2" pos="703">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50514" autoAdjust="0"/>
  </p:normalViewPr>
  <p:slideViewPr>
    <p:cSldViewPr>
      <p:cViewPr varScale="1">
        <p:scale>
          <a:sx n="53" d="100"/>
          <a:sy n="53" d="100"/>
        </p:scale>
        <p:origin x="1680" y="66"/>
      </p:cViewPr>
      <p:guideLst>
        <p:guide orient="horz" pos="1842"/>
        <p:guide pos="70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8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AF12B3-D1E1-46AD-8522-1658974E9EEC}" type="doc">
      <dgm:prSet loTypeId="urn:microsoft.com/office/officeart/2005/8/layout/hProcess9" loCatId="process" qsTypeId="urn:microsoft.com/office/officeart/2005/8/quickstyle/3d4" qsCatId="3D" csTypeId="urn:microsoft.com/office/officeart/2005/8/colors/accent2_2" csCatId="accent2" phldr="1"/>
      <dgm:spPr/>
      <dgm:t>
        <a:bodyPr/>
        <a:lstStyle/>
        <a:p>
          <a:endParaRPr lang="en-GB"/>
        </a:p>
      </dgm:t>
    </dgm:pt>
    <dgm:pt modelId="{D90DF7E2-757B-4A89-84D0-B8DD175E1C16}">
      <dgm:prSet phldrT="[Text]"/>
      <dgm:spPr/>
      <dgm:t>
        <a:bodyPr/>
        <a:lstStyle/>
        <a:p>
          <a:r>
            <a:rPr lang="en-GB" dirty="0" smtClean="0"/>
            <a:t>Nature of Problem</a:t>
          </a:r>
          <a:endParaRPr lang="en-GB" dirty="0"/>
        </a:p>
      </dgm:t>
    </dgm:pt>
    <dgm:pt modelId="{F94B8823-AA45-4697-98BF-764060246803}" type="parTrans" cxnId="{6E7067EE-EA77-46CE-B13E-4A26E2EE3F60}">
      <dgm:prSet/>
      <dgm:spPr/>
      <dgm:t>
        <a:bodyPr/>
        <a:lstStyle/>
        <a:p>
          <a:endParaRPr lang="en-GB"/>
        </a:p>
      </dgm:t>
    </dgm:pt>
    <dgm:pt modelId="{7DC171BB-04ED-4C67-8A94-A31CFA9A76EC}" type="sibTrans" cxnId="{6E7067EE-EA77-46CE-B13E-4A26E2EE3F60}">
      <dgm:prSet/>
      <dgm:spPr/>
      <dgm:t>
        <a:bodyPr/>
        <a:lstStyle/>
        <a:p>
          <a:endParaRPr lang="en-GB"/>
        </a:p>
      </dgm:t>
    </dgm:pt>
    <dgm:pt modelId="{26AE8CF8-7951-45C7-A60D-B96F4276E457}">
      <dgm:prSet phldrT="[Text]"/>
      <dgm:spPr/>
      <dgm:t>
        <a:bodyPr/>
        <a:lstStyle/>
        <a:p>
          <a:r>
            <a:rPr lang="en-GB" dirty="0" smtClean="0"/>
            <a:t>Inputs</a:t>
          </a:r>
          <a:endParaRPr lang="en-GB" dirty="0"/>
        </a:p>
      </dgm:t>
    </dgm:pt>
    <dgm:pt modelId="{04A45CA7-52F8-405B-ABE4-F253A2D533E1}" type="parTrans" cxnId="{CA820B7A-2893-401E-9068-3F1F170FBF12}">
      <dgm:prSet/>
      <dgm:spPr/>
      <dgm:t>
        <a:bodyPr/>
        <a:lstStyle/>
        <a:p>
          <a:endParaRPr lang="en-GB"/>
        </a:p>
      </dgm:t>
    </dgm:pt>
    <dgm:pt modelId="{9ED61C32-5704-4651-8063-46030C84C7F3}" type="sibTrans" cxnId="{CA820B7A-2893-401E-9068-3F1F170FBF12}">
      <dgm:prSet/>
      <dgm:spPr/>
      <dgm:t>
        <a:bodyPr/>
        <a:lstStyle/>
        <a:p>
          <a:endParaRPr lang="en-GB"/>
        </a:p>
      </dgm:t>
    </dgm:pt>
    <dgm:pt modelId="{E42B30CF-145E-4313-B1A1-2830C70D444C}">
      <dgm:prSet phldrT="[Text]"/>
      <dgm:spPr/>
      <dgm:t>
        <a:bodyPr/>
        <a:lstStyle/>
        <a:p>
          <a:r>
            <a:rPr lang="en-GB" dirty="0" smtClean="0"/>
            <a:t>Outputs</a:t>
          </a:r>
          <a:endParaRPr lang="en-GB" dirty="0"/>
        </a:p>
      </dgm:t>
    </dgm:pt>
    <dgm:pt modelId="{71AAA85A-7E20-4125-8B3E-01001171138E}" type="parTrans" cxnId="{44BA8661-BBF2-4403-B6A0-60E081E1E5C8}">
      <dgm:prSet/>
      <dgm:spPr/>
      <dgm:t>
        <a:bodyPr/>
        <a:lstStyle/>
        <a:p>
          <a:endParaRPr lang="en-GB"/>
        </a:p>
      </dgm:t>
    </dgm:pt>
    <dgm:pt modelId="{0EDC038F-83E0-4333-8717-0E7D60783E6A}" type="sibTrans" cxnId="{44BA8661-BBF2-4403-B6A0-60E081E1E5C8}">
      <dgm:prSet/>
      <dgm:spPr/>
      <dgm:t>
        <a:bodyPr/>
        <a:lstStyle/>
        <a:p>
          <a:endParaRPr lang="en-GB"/>
        </a:p>
      </dgm:t>
    </dgm:pt>
    <dgm:pt modelId="{A5CC5414-CFD6-4B13-89C2-A2E0CC1FC2C7}">
      <dgm:prSet/>
      <dgm:spPr/>
      <dgm:t>
        <a:bodyPr/>
        <a:lstStyle/>
        <a:p>
          <a:r>
            <a:rPr lang="en-GB" dirty="0" smtClean="0"/>
            <a:t>Outcomes (short/medium  term)</a:t>
          </a:r>
          <a:endParaRPr lang="en-GB" dirty="0"/>
        </a:p>
      </dgm:t>
    </dgm:pt>
    <dgm:pt modelId="{B42F38C2-A81A-46EA-96BA-554492A2470C}" type="parTrans" cxnId="{8C26AFC3-54E6-46AA-8E19-E97D9A337C2A}">
      <dgm:prSet/>
      <dgm:spPr/>
      <dgm:t>
        <a:bodyPr/>
        <a:lstStyle/>
        <a:p>
          <a:endParaRPr lang="en-GB"/>
        </a:p>
      </dgm:t>
    </dgm:pt>
    <dgm:pt modelId="{58C5DA36-8B20-4727-A15E-FCF4664E8FAE}" type="sibTrans" cxnId="{8C26AFC3-54E6-46AA-8E19-E97D9A337C2A}">
      <dgm:prSet/>
      <dgm:spPr/>
      <dgm:t>
        <a:bodyPr/>
        <a:lstStyle/>
        <a:p>
          <a:endParaRPr lang="en-GB"/>
        </a:p>
      </dgm:t>
    </dgm:pt>
    <dgm:pt modelId="{E8B9214C-9DB9-4346-A23B-CE60BCDEC2CF}">
      <dgm:prSet/>
      <dgm:spPr/>
      <dgm:t>
        <a:bodyPr/>
        <a:lstStyle/>
        <a:p>
          <a:r>
            <a:rPr lang="en-GB" dirty="0" smtClean="0"/>
            <a:t>Impact (long term)</a:t>
          </a:r>
          <a:endParaRPr lang="en-GB" dirty="0"/>
        </a:p>
      </dgm:t>
    </dgm:pt>
    <dgm:pt modelId="{B72C3DD8-A929-4CD7-AB81-192BC9974F98}" type="parTrans" cxnId="{CECA7CB9-578A-4E9E-B3AE-E4824C8CB004}">
      <dgm:prSet/>
      <dgm:spPr/>
      <dgm:t>
        <a:bodyPr/>
        <a:lstStyle/>
        <a:p>
          <a:endParaRPr lang="en-GB"/>
        </a:p>
      </dgm:t>
    </dgm:pt>
    <dgm:pt modelId="{AE09988B-ED32-4C7D-A502-14D45F163B31}" type="sibTrans" cxnId="{CECA7CB9-578A-4E9E-B3AE-E4824C8CB004}">
      <dgm:prSet/>
      <dgm:spPr/>
      <dgm:t>
        <a:bodyPr/>
        <a:lstStyle/>
        <a:p>
          <a:endParaRPr lang="en-GB"/>
        </a:p>
      </dgm:t>
    </dgm:pt>
    <dgm:pt modelId="{4AB27AC0-6C3B-4D37-9589-BF17B5D04099}" type="pres">
      <dgm:prSet presAssocID="{E3AF12B3-D1E1-46AD-8522-1658974E9EEC}" presName="CompostProcess" presStyleCnt="0">
        <dgm:presLayoutVars>
          <dgm:dir/>
          <dgm:resizeHandles val="exact"/>
        </dgm:presLayoutVars>
      </dgm:prSet>
      <dgm:spPr/>
      <dgm:t>
        <a:bodyPr/>
        <a:lstStyle/>
        <a:p>
          <a:endParaRPr lang="en-GB"/>
        </a:p>
      </dgm:t>
    </dgm:pt>
    <dgm:pt modelId="{E82C3C60-86CB-4265-B41B-1EEC0385409E}" type="pres">
      <dgm:prSet presAssocID="{E3AF12B3-D1E1-46AD-8522-1658974E9EEC}" presName="arrow" presStyleLbl="bgShp" presStyleIdx="0" presStyleCnt="1"/>
      <dgm:spPr/>
      <dgm:t>
        <a:bodyPr/>
        <a:lstStyle/>
        <a:p>
          <a:endParaRPr lang="en-GB"/>
        </a:p>
      </dgm:t>
    </dgm:pt>
    <dgm:pt modelId="{1BCADEF5-F3C4-4C6C-8A86-FE1FA2BFC3CC}" type="pres">
      <dgm:prSet presAssocID="{E3AF12B3-D1E1-46AD-8522-1658974E9EEC}" presName="linearProcess" presStyleCnt="0"/>
      <dgm:spPr/>
      <dgm:t>
        <a:bodyPr/>
        <a:lstStyle/>
        <a:p>
          <a:endParaRPr lang="en-GB"/>
        </a:p>
      </dgm:t>
    </dgm:pt>
    <dgm:pt modelId="{92D5403D-5D01-474D-9D0F-841BAB216F55}" type="pres">
      <dgm:prSet presAssocID="{D90DF7E2-757B-4A89-84D0-B8DD175E1C16}" presName="textNode" presStyleLbl="node1" presStyleIdx="0" presStyleCnt="5">
        <dgm:presLayoutVars>
          <dgm:bulletEnabled val="1"/>
        </dgm:presLayoutVars>
      </dgm:prSet>
      <dgm:spPr/>
      <dgm:t>
        <a:bodyPr/>
        <a:lstStyle/>
        <a:p>
          <a:endParaRPr lang="en-GB"/>
        </a:p>
      </dgm:t>
    </dgm:pt>
    <dgm:pt modelId="{3F0BEC57-04BD-4330-AA0F-6BC1746337C1}" type="pres">
      <dgm:prSet presAssocID="{7DC171BB-04ED-4C67-8A94-A31CFA9A76EC}" presName="sibTrans" presStyleCnt="0"/>
      <dgm:spPr/>
      <dgm:t>
        <a:bodyPr/>
        <a:lstStyle/>
        <a:p>
          <a:endParaRPr lang="en-GB"/>
        </a:p>
      </dgm:t>
    </dgm:pt>
    <dgm:pt modelId="{F39B16D9-F1D4-4997-A461-DB116233478F}" type="pres">
      <dgm:prSet presAssocID="{26AE8CF8-7951-45C7-A60D-B96F4276E457}" presName="textNode" presStyleLbl="node1" presStyleIdx="1" presStyleCnt="5">
        <dgm:presLayoutVars>
          <dgm:bulletEnabled val="1"/>
        </dgm:presLayoutVars>
      </dgm:prSet>
      <dgm:spPr/>
      <dgm:t>
        <a:bodyPr/>
        <a:lstStyle/>
        <a:p>
          <a:endParaRPr lang="en-GB"/>
        </a:p>
      </dgm:t>
    </dgm:pt>
    <dgm:pt modelId="{A32992E9-EAC7-40D3-B2B8-6663A47A86C6}" type="pres">
      <dgm:prSet presAssocID="{9ED61C32-5704-4651-8063-46030C84C7F3}" presName="sibTrans" presStyleCnt="0"/>
      <dgm:spPr/>
      <dgm:t>
        <a:bodyPr/>
        <a:lstStyle/>
        <a:p>
          <a:endParaRPr lang="en-GB"/>
        </a:p>
      </dgm:t>
    </dgm:pt>
    <dgm:pt modelId="{1DD8CEF5-D653-4A98-83EE-7B5D256E5BF7}" type="pres">
      <dgm:prSet presAssocID="{E42B30CF-145E-4313-B1A1-2830C70D444C}" presName="textNode" presStyleLbl="node1" presStyleIdx="2" presStyleCnt="5">
        <dgm:presLayoutVars>
          <dgm:bulletEnabled val="1"/>
        </dgm:presLayoutVars>
      </dgm:prSet>
      <dgm:spPr/>
      <dgm:t>
        <a:bodyPr/>
        <a:lstStyle/>
        <a:p>
          <a:endParaRPr lang="en-GB"/>
        </a:p>
      </dgm:t>
    </dgm:pt>
    <dgm:pt modelId="{40A5338C-F852-4135-A5F2-226C8BA817CF}" type="pres">
      <dgm:prSet presAssocID="{0EDC038F-83E0-4333-8717-0E7D60783E6A}" presName="sibTrans" presStyleCnt="0"/>
      <dgm:spPr/>
      <dgm:t>
        <a:bodyPr/>
        <a:lstStyle/>
        <a:p>
          <a:endParaRPr lang="en-GB"/>
        </a:p>
      </dgm:t>
    </dgm:pt>
    <dgm:pt modelId="{E71355FB-BD71-441C-9DFE-213D6F0D122A}" type="pres">
      <dgm:prSet presAssocID="{A5CC5414-CFD6-4B13-89C2-A2E0CC1FC2C7}" presName="textNode" presStyleLbl="node1" presStyleIdx="3" presStyleCnt="5">
        <dgm:presLayoutVars>
          <dgm:bulletEnabled val="1"/>
        </dgm:presLayoutVars>
      </dgm:prSet>
      <dgm:spPr/>
      <dgm:t>
        <a:bodyPr/>
        <a:lstStyle/>
        <a:p>
          <a:endParaRPr lang="en-GB"/>
        </a:p>
      </dgm:t>
    </dgm:pt>
    <dgm:pt modelId="{BC2AD8EB-DC0A-4473-834C-74DE2B46AB32}" type="pres">
      <dgm:prSet presAssocID="{58C5DA36-8B20-4727-A15E-FCF4664E8FAE}" presName="sibTrans" presStyleCnt="0"/>
      <dgm:spPr/>
      <dgm:t>
        <a:bodyPr/>
        <a:lstStyle/>
        <a:p>
          <a:endParaRPr lang="en-GB"/>
        </a:p>
      </dgm:t>
    </dgm:pt>
    <dgm:pt modelId="{D0DF5A25-CB2F-4C45-A91B-1EDB7709F1EF}" type="pres">
      <dgm:prSet presAssocID="{E8B9214C-9DB9-4346-A23B-CE60BCDEC2CF}" presName="textNode" presStyleLbl="node1" presStyleIdx="4" presStyleCnt="5">
        <dgm:presLayoutVars>
          <dgm:bulletEnabled val="1"/>
        </dgm:presLayoutVars>
      </dgm:prSet>
      <dgm:spPr/>
      <dgm:t>
        <a:bodyPr/>
        <a:lstStyle/>
        <a:p>
          <a:endParaRPr lang="en-GB"/>
        </a:p>
      </dgm:t>
    </dgm:pt>
  </dgm:ptLst>
  <dgm:cxnLst>
    <dgm:cxn modelId="{44BA8661-BBF2-4403-B6A0-60E081E1E5C8}" srcId="{E3AF12B3-D1E1-46AD-8522-1658974E9EEC}" destId="{E42B30CF-145E-4313-B1A1-2830C70D444C}" srcOrd="2" destOrd="0" parTransId="{71AAA85A-7E20-4125-8B3E-01001171138E}" sibTransId="{0EDC038F-83E0-4333-8717-0E7D60783E6A}"/>
    <dgm:cxn modelId="{8FB89538-69D5-4B04-8908-72D31A281BD4}" type="presOf" srcId="{E8B9214C-9DB9-4346-A23B-CE60BCDEC2CF}" destId="{D0DF5A25-CB2F-4C45-A91B-1EDB7709F1EF}" srcOrd="0" destOrd="0" presId="urn:microsoft.com/office/officeart/2005/8/layout/hProcess9"/>
    <dgm:cxn modelId="{D9703946-1B33-4FC8-8972-6F8AB9DF7EAF}" type="presOf" srcId="{E42B30CF-145E-4313-B1A1-2830C70D444C}" destId="{1DD8CEF5-D653-4A98-83EE-7B5D256E5BF7}" srcOrd="0" destOrd="0" presId="urn:microsoft.com/office/officeart/2005/8/layout/hProcess9"/>
    <dgm:cxn modelId="{C13346F9-4554-4B09-892F-D963B6834124}" type="presOf" srcId="{E3AF12B3-D1E1-46AD-8522-1658974E9EEC}" destId="{4AB27AC0-6C3B-4D37-9589-BF17B5D04099}" srcOrd="0" destOrd="0" presId="urn:microsoft.com/office/officeart/2005/8/layout/hProcess9"/>
    <dgm:cxn modelId="{6E7067EE-EA77-46CE-B13E-4A26E2EE3F60}" srcId="{E3AF12B3-D1E1-46AD-8522-1658974E9EEC}" destId="{D90DF7E2-757B-4A89-84D0-B8DD175E1C16}" srcOrd="0" destOrd="0" parTransId="{F94B8823-AA45-4697-98BF-764060246803}" sibTransId="{7DC171BB-04ED-4C67-8A94-A31CFA9A76EC}"/>
    <dgm:cxn modelId="{1C528B93-5359-49E3-8205-FD87DC6C3DA5}" type="presOf" srcId="{D90DF7E2-757B-4A89-84D0-B8DD175E1C16}" destId="{92D5403D-5D01-474D-9D0F-841BAB216F55}" srcOrd="0" destOrd="0" presId="urn:microsoft.com/office/officeart/2005/8/layout/hProcess9"/>
    <dgm:cxn modelId="{8C26AFC3-54E6-46AA-8E19-E97D9A337C2A}" srcId="{E3AF12B3-D1E1-46AD-8522-1658974E9EEC}" destId="{A5CC5414-CFD6-4B13-89C2-A2E0CC1FC2C7}" srcOrd="3" destOrd="0" parTransId="{B42F38C2-A81A-46EA-96BA-554492A2470C}" sibTransId="{58C5DA36-8B20-4727-A15E-FCF4664E8FAE}"/>
    <dgm:cxn modelId="{EA43D602-9350-4F96-9FC9-833F23C4FC8F}" type="presOf" srcId="{26AE8CF8-7951-45C7-A60D-B96F4276E457}" destId="{F39B16D9-F1D4-4997-A461-DB116233478F}" srcOrd="0" destOrd="0" presId="urn:microsoft.com/office/officeart/2005/8/layout/hProcess9"/>
    <dgm:cxn modelId="{CA820B7A-2893-401E-9068-3F1F170FBF12}" srcId="{E3AF12B3-D1E1-46AD-8522-1658974E9EEC}" destId="{26AE8CF8-7951-45C7-A60D-B96F4276E457}" srcOrd="1" destOrd="0" parTransId="{04A45CA7-52F8-405B-ABE4-F253A2D533E1}" sibTransId="{9ED61C32-5704-4651-8063-46030C84C7F3}"/>
    <dgm:cxn modelId="{CECA7CB9-578A-4E9E-B3AE-E4824C8CB004}" srcId="{E3AF12B3-D1E1-46AD-8522-1658974E9EEC}" destId="{E8B9214C-9DB9-4346-A23B-CE60BCDEC2CF}" srcOrd="4" destOrd="0" parTransId="{B72C3DD8-A929-4CD7-AB81-192BC9974F98}" sibTransId="{AE09988B-ED32-4C7D-A502-14D45F163B31}"/>
    <dgm:cxn modelId="{4D15AE4D-1808-4593-BFFD-EBD147BBFE1D}" type="presOf" srcId="{A5CC5414-CFD6-4B13-89C2-A2E0CC1FC2C7}" destId="{E71355FB-BD71-441C-9DFE-213D6F0D122A}" srcOrd="0" destOrd="0" presId="urn:microsoft.com/office/officeart/2005/8/layout/hProcess9"/>
    <dgm:cxn modelId="{C01F3E32-10AF-4FFF-B130-0BF30E2C75D6}" type="presParOf" srcId="{4AB27AC0-6C3B-4D37-9589-BF17B5D04099}" destId="{E82C3C60-86CB-4265-B41B-1EEC0385409E}" srcOrd="0" destOrd="0" presId="urn:microsoft.com/office/officeart/2005/8/layout/hProcess9"/>
    <dgm:cxn modelId="{2B96A85A-B0C9-4A7A-BA94-CF2CDADAF2A9}" type="presParOf" srcId="{4AB27AC0-6C3B-4D37-9589-BF17B5D04099}" destId="{1BCADEF5-F3C4-4C6C-8A86-FE1FA2BFC3CC}" srcOrd="1" destOrd="0" presId="urn:microsoft.com/office/officeart/2005/8/layout/hProcess9"/>
    <dgm:cxn modelId="{6FC6200F-CF38-4F36-B128-9206FC49CAE6}" type="presParOf" srcId="{1BCADEF5-F3C4-4C6C-8A86-FE1FA2BFC3CC}" destId="{92D5403D-5D01-474D-9D0F-841BAB216F55}" srcOrd="0" destOrd="0" presId="urn:microsoft.com/office/officeart/2005/8/layout/hProcess9"/>
    <dgm:cxn modelId="{DBCD1238-A578-4D08-B9A3-4975F3874ED2}" type="presParOf" srcId="{1BCADEF5-F3C4-4C6C-8A86-FE1FA2BFC3CC}" destId="{3F0BEC57-04BD-4330-AA0F-6BC1746337C1}" srcOrd="1" destOrd="0" presId="urn:microsoft.com/office/officeart/2005/8/layout/hProcess9"/>
    <dgm:cxn modelId="{39B9B756-F92A-46E5-BE4E-5A988027E39D}" type="presParOf" srcId="{1BCADEF5-F3C4-4C6C-8A86-FE1FA2BFC3CC}" destId="{F39B16D9-F1D4-4997-A461-DB116233478F}" srcOrd="2" destOrd="0" presId="urn:microsoft.com/office/officeart/2005/8/layout/hProcess9"/>
    <dgm:cxn modelId="{264ECD44-F720-4A6E-92AA-C4B51EDC4335}" type="presParOf" srcId="{1BCADEF5-F3C4-4C6C-8A86-FE1FA2BFC3CC}" destId="{A32992E9-EAC7-40D3-B2B8-6663A47A86C6}" srcOrd="3" destOrd="0" presId="urn:microsoft.com/office/officeart/2005/8/layout/hProcess9"/>
    <dgm:cxn modelId="{2DB61816-2794-43FD-A81E-ED620B5D2F2C}" type="presParOf" srcId="{1BCADEF5-F3C4-4C6C-8A86-FE1FA2BFC3CC}" destId="{1DD8CEF5-D653-4A98-83EE-7B5D256E5BF7}" srcOrd="4" destOrd="0" presId="urn:microsoft.com/office/officeart/2005/8/layout/hProcess9"/>
    <dgm:cxn modelId="{739B0514-1ECF-44CE-AC78-996DBD249A03}" type="presParOf" srcId="{1BCADEF5-F3C4-4C6C-8A86-FE1FA2BFC3CC}" destId="{40A5338C-F852-4135-A5F2-226C8BA817CF}" srcOrd="5" destOrd="0" presId="urn:microsoft.com/office/officeart/2005/8/layout/hProcess9"/>
    <dgm:cxn modelId="{2C940014-5791-4D12-83AA-C855BD3F26DE}" type="presParOf" srcId="{1BCADEF5-F3C4-4C6C-8A86-FE1FA2BFC3CC}" destId="{E71355FB-BD71-441C-9DFE-213D6F0D122A}" srcOrd="6" destOrd="0" presId="urn:microsoft.com/office/officeart/2005/8/layout/hProcess9"/>
    <dgm:cxn modelId="{9FCE26C0-29AC-49F4-AA40-3D34B8FEEEF3}" type="presParOf" srcId="{1BCADEF5-F3C4-4C6C-8A86-FE1FA2BFC3CC}" destId="{BC2AD8EB-DC0A-4473-834C-74DE2B46AB32}" srcOrd="7" destOrd="0" presId="urn:microsoft.com/office/officeart/2005/8/layout/hProcess9"/>
    <dgm:cxn modelId="{9C0C749A-8996-4653-9FAC-C1E8E579C97C}" type="presParOf" srcId="{1BCADEF5-F3C4-4C6C-8A86-FE1FA2BFC3CC}" destId="{D0DF5A25-CB2F-4C45-A91B-1EDB7709F1EF}"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C3C60-86CB-4265-B41B-1EEC0385409E}">
      <dsp:nvSpPr>
        <dsp:cNvPr id="0" name=""/>
        <dsp:cNvSpPr/>
      </dsp:nvSpPr>
      <dsp:spPr>
        <a:xfrm>
          <a:off x="551313" y="0"/>
          <a:ext cx="6248215" cy="4115994"/>
        </a:xfrm>
        <a:prstGeom prst="rightArrow">
          <a:avLst/>
        </a:prstGeom>
        <a:solidFill>
          <a:schemeClr val="accent2">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92D5403D-5D01-474D-9D0F-841BAB216F55}">
      <dsp:nvSpPr>
        <dsp:cNvPr id="0" name=""/>
        <dsp:cNvSpPr/>
      </dsp:nvSpPr>
      <dsp:spPr>
        <a:xfrm>
          <a:off x="3230" y="1234798"/>
          <a:ext cx="1412381" cy="1646397"/>
        </a:xfrm>
        <a:prstGeom prst="round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Nature of Problem</a:t>
          </a:r>
          <a:endParaRPr lang="en-GB" sz="1400" kern="1200" dirty="0"/>
        </a:p>
      </dsp:txBody>
      <dsp:txXfrm>
        <a:off x="72177" y="1303745"/>
        <a:ext cx="1274487" cy="1508503"/>
      </dsp:txXfrm>
    </dsp:sp>
    <dsp:sp modelId="{F39B16D9-F1D4-4997-A461-DB116233478F}">
      <dsp:nvSpPr>
        <dsp:cNvPr id="0" name=""/>
        <dsp:cNvSpPr/>
      </dsp:nvSpPr>
      <dsp:spPr>
        <a:xfrm>
          <a:off x="1486230" y="1234798"/>
          <a:ext cx="1412381" cy="1646397"/>
        </a:xfrm>
        <a:prstGeom prst="round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Inputs</a:t>
          </a:r>
          <a:endParaRPr lang="en-GB" sz="1400" kern="1200" dirty="0"/>
        </a:p>
      </dsp:txBody>
      <dsp:txXfrm>
        <a:off x="1555177" y="1303745"/>
        <a:ext cx="1274487" cy="1508503"/>
      </dsp:txXfrm>
    </dsp:sp>
    <dsp:sp modelId="{1DD8CEF5-D653-4A98-83EE-7B5D256E5BF7}">
      <dsp:nvSpPr>
        <dsp:cNvPr id="0" name=""/>
        <dsp:cNvSpPr/>
      </dsp:nvSpPr>
      <dsp:spPr>
        <a:xfrm>
          <a:off x="2969230" y="1234798"/>
          <a:ext cx="1412381" cy="1646397"/>
        </a:xfrm>
        <a:prstGeom prst="round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Outputs</a:t>
          </a:r>
          <a:endParaRPr lang="en-GB" sz="1400" kern="1200" dirty="0"/>
        </a:p>
      </dsp:txBody>
      <dsp:txXfrm>
        <a:off x="3038177" y="1303745"/>
        <a:ext cx="1274487" cy="1508503"/>
      </dsp:txXfrm>
    </dsp:sp>
    <dsp:sp modelId="{E71355FB-BD71-441C-9DFE-213D6F0D122A}">
      <dsp:nvSpPr>
        <dsp:cNvPr id="0" name=""/>
        <dsp:cNvSpPr/>
      </dsp:nvSpPr>
      <dsp:spPr>
        <a:xfrm>
          <a:off x="4452230" y="1234798"/>
          <a:ext cx="1412381" cy="1646397"/>
        </a:xfrm>
        <a:prstGeom prst="round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Outcomes (short/medium  term)</a:t>
          </a:r>
          <a:endParaRPr lang="en-GB" sz="1400" kern="1200" dirty="0"/>
        </a:p>
      </dsp:txBody>
      <dsp:txXfrm>
        <a:off x="4521177" y="1303745"/>
        <a:ext cx="1274487" cy="1508503"/>
      </dsp:txXfrm>
    </dsp:sp>
    <dsp:sp modelId="{D0DF5A25-CB2F-4C45-A91B-1EDB7709F1EF}">
      <dsp:nvSpPr>
        <dsp:cNvPr id="0" name=""/>
        <dsp:cNvSpPr/>
      </dsp:nvSpPr>
      <dsp:spPr>
        <a:xfrm>
          <a:off x="5935230" y="1234798"/>
          <a:ext cx="1412381" cy="1646397"/>
        </a:xfrm>
        <a:prstGeom prst="roundRect">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dirty="0" smtClean="0"/>
            <a:t>Impact (long term)</a:t>
          </a:r>
          <a:endParaRPr lang="en-GB" sz="1400" kern="1200" dirty="0"/>
        </a:p>
      </dsp:txBody>
      <dsp:txXfrm>
        <a:off x="6004177" y="1303745"/>
        <a:ext cx="1274487" cy="150850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9A6EA16-31A5-4C61-8EC2-E7BD5174EDCB}" type="datetimeFigureOut">
              <a:rPr lang="en-GB"/>
              <a:pPr>
                <a:defRPr/>
              </a:pPr>
              <a:t>28/01/2016</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68203FF-6884-4BDE-9E82-B809881D8B6A}" type="slidenum">
              <a:rPr lang="en-GB"/>
              <a:pPr>
                <a:defRPr/>
              </a:pPr>
              <a:t>‹#›</a:t>
            </a:fld>
            <a:endParaRPr lang="en-GB"/>
          </a:p>
        </p:txBody>
      </p:sp>
    </p:spTree>
    <p:extLst>
      <p:ext uri="{BB962C8B-B14F-4D97-AF65-F5344CB8AC3E}">
        <p14:creationId xmlns:p14="http://schemas.microsoft.com/office/powerpoint/2010/main" val="407737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01EC3FA0-A10F-4CB5-91BF-13CD428258BC}" type="datetimeFigureOut">
              <a:rPr lang="en-GB"/>
              <a:pPr>
                <a:defRPr/>
              </a:pPr>
              <a:t>28/01/2016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EC91D76C-3854-4C1F-98EB-D1FF34C0CB2A}" type="slidenum">
              <a:rPr lang="en-GB"/>
              <a:pPr>
                <a:defRPr/>
              </a:pPr>
              <a:t>‹#›</a:t>
            </a:fld>
            <a:endParaRPr lang="en-GB"/>
          </a:p>
        </p:txBody>
      </p:sp>
    </p:spTree>
    <p:extLst>
      <p:ext uri="{BB962C8B-B14F-4D97-AF65-F5344CB8AC3E}">
        <p14:creationId xmlns:p14="http://schemas.microsoft.com/office/powerpoint/2010/main" val="40250406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Optional slide – in case needed to clarify to the audience who the EHRC  is</a:t>
            </a: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2A4F0E8-B819-4D63-BFA9-82ABEBC3465F}" type="slidenum">
              <a:rPr lang="en-GB" altLang="en-US"/>
              <a:pPr fontAlgn="base">
                <a:spcBef>
                  <a:spcPct val="0"/>
                </a:spcBef>
                <a:spcAft>
                  <a:spcPct val="0"/>
                </a:spcAft>
              </a:pPr>
              <a:t>2</a:t>
            </a:fld>
            <a:endParaRPr lang="en-GB" altLang="en-US"/>
          </a:p>
        </p:txBody>
      </p:sp>
    </p:spTree>
    <p:extLst>
      <p:ext uri="{BB962C8B-B14F-4D97-AF65-F5344CB8AC3E}">
        <p14:creationId xmlns:p14="http://schemas.microsoft.com/office/powerpoint/2010/main" val="4940947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5FB49106-C935-465D-B14B-AD2C4717E808}" type="slidenum">
              <a:rPr lang="en-GB" altLang="en-US"/>
              <a:pPr fontAlgn="base">
                <a:spcBef>
                  <a:spcPct val="0"/>
                </a:spcBef>
                <a:spcAft>
                  <a:spcPct val="0"/>
                </a:spcAft>
              </a:pPr>
              <a:t>14</a:t>
            </a:fld>
            <a:endParaRPr lang="en-GB" altLang="en-US"/>
          </a:p>
        </p:txBody>
      </p:sp>
    </p:spTree>
    <p:extLst>
      <p:ext uri="{BB962C8B-B14F-4D97-AF65-F5344CB8AC3E}">
        <p14:creationId xmlns:p14="http://schemas.microsoft.com/office/powerpoint/2010/main" val="1837643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189BAA3-2664-473D-89CB-5D32CE74BC0E}" type="slidenum">
              <a:rPr lang="en-GB" altLang="en-US"/>
              <a:pPr fontAlgn="base">
                <a:spcBef>
                  <a:spcPct val="0"/>
                </a:spcBef>
                <a:spcAft>
                  <a:spcPct val="0"/>
                </a:spcAft>
              </a:pPr>
              <a:t>15</a:t>
            </a:fld>
            <a:endParaRPr lang="en-GB" altLang="en-US"/>
          </a:p>
        </p:txBody>
      </p:sp>
    </p:spTree>
    <p:extLst>
      <p:ext uri="{BB962C8B-B14F-4D97-AF65-F5344CB8AC3E}">
        <p14:creationId xmlns:p14="http://schemas.microsoft.com/office/powerpoint/2010/main" val="805166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Public Interest needs to include assessment of effectiveness of powers, trends and plans of others. Also consideration of unique action by us v partnership</a:t>
            </a:r>
          </a:p>
          <a:p>
            <a:pPr>
              <a:spcBef>
                <a:spcPct val="0"/>
              </a:spcBef>
            </a:pPr>
            <a:endParaRPr lang="en-GB"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C25967FA-97ED-485C-9985-0CAF11AA3D83}" type="slidenum">
              <a:rPr lang="en-GB" altLang="en-US"/>
              <a:pPr fontAlgn="base">
                <a:spcBef>
                  <a:spcPct val="0"/>
                </a:spcBef>
                <a:spcAft>
                  <a:spcPct val="0"/>
                </a:spcAft>
              </a:pPr>
              <a:t>16</a:t>
            </a:fld>
            <a:endParaRPr lang="en-GB" altLang="en-US"/>
          </a:p>
        </p:txBody>
      </p:sp>
    </p:spTree>
    <p:extLst>
      <p:ext uri="{BB962C8B-B14F-4D97-AF65-F5344CB8AC3E}">
        <p14:creationId xmlns:p14="http://schemas.microsoft.com/office/powerpoint/2010/main" val="1976458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b="1" smtClean="0"/>
              <a:t>Stop and Search:</a:t>
            </a:r>
          </a:p>
          <a:p>
            <a:pPr>
              <a:spcBef>
                <a:spcPct val="0"/>
              </a:spcBef>
            </a:pPr>
            <a:endParaRPr lang="en-GB" altLang="en-US" b="1" smtClean="0"/>
          </a:p>
          <a:p>
            <a:pPr>
              <a:spcBef>
                <a:spcPct val="0"/>
              </a:spcBef>
            </a:pPr>
            <a:r>
              <a:rPr lang="en-GB" altLang="en-US" b="1" smtClean="0"/>
              <a:t>Determine end goal over time, </a:t>
            </a:r>
          </a:p>
          <a:p>
            <a:pPr>
              <a:spcBef>
                <a:spcPct val="0"/>
              </a:spcBef>
            </a:pPr>
            <a:r>
              <a:rPr lang="en-GB" altLang="en-US" b="1" smtClean="0"/>
              <a:t>Situate your organisations with and amongst other influencers</a:t>
            </a:r>
          </a:p>
          <a:p>
            <a:pPr>
              <a:spcBef>
                <a:spcPct val="0"/>
              </a:spcBef>
            </a:pPr>
            <a:r>
              <a:rPr lang="en-GB" altLang="en-US" b="1" smtClean="0"/>
              <a:t>Set out critical components, actors  and steps, clarify assumptions</a:t>
            </a:r>
          </a:p>
          <a:p>
            <a:pPr>
              <a:spcBef>
                <a:spcPct val="0"/>
              </a:spcBef>
            </a:pPr>
            <a:endParaRPr lang="en-GB" altLang="en-US" b="1" smtClean="0"/>
          </a:p>
          <a:p>
            <a:pPr>
              <a:spcBef>
                <a:spcPct val="0"/>
              </a:spcBef>
            </a:pPr>
            <a:r>
              <a:rPr lang="en-GB" altLang="en-US" b="1" smtClean="0"/>
              <a:t>First steps towards theory of change</a:t>
            </a:r>
          </a:p>
          <a:p>
            <a:pPr>
              <a:spcBef>
                <a:spcPct val="0"/>
              </a:spcBef>
            </a:pPr>
            <a:endParaRPr lang="en-GB" altLang="en-US" b="1"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D33F474-6D38-4543-9DE4-C9EA7B197D43}" type="slidenum">
              <a:rPr lang="en-GB" altLang="en-US"/>
              <a:pPr fontAlgn="base">
                <a:spcBef>
                  <a:spcPct val="0"/>
                </a:spcBef>
                <a:spcAft>
                  <a:spcPct val="0"/>
                </a:spcAft>
              </a:pPr>
              <a:t>17</a:t>
            </a:fld>
            <a:endParaRPr lang="en-GB" altLang="en-US"/>
          </a:p>
        </p:txBody>
      </p:sp>
    </p:spTree>
    <p:extLst>
      <p:ext uri="{BB962C8B-B14F-4D97-AF65-F5344CB8AC3E}">
        <p14:creationId xmlns:p14="http://schemas.microsoft.com/office/powerpoint/2010/main" val="3547203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Public Interest needs to include assessment of effectiveness of powers, trends and plans of others. Also consideration of unique action by us v partnership</a:t>
            </a:r>
          </a:p>
          <a:p>
            <a:pPr>
              <a:spcBef>
                <a:spcPct val="0"/>
              </a:spcBef>
            </a:pPr>
            <a:endParaRPr lang="en-GB"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CDA47284-987F-4072-BF12-ACF1D3B0325F}" type="slidenum">
              <a:rPr lang="en-GB" altLang="en-US"/>
              <a:pPr fontAlgn="base">
                <a:spcBef>
                  <a:spcPct val="0"/>
                </a:spcBef>
                <a:spcAft>
                  <a:spcPct val="0"/>
                </a:spcAft>
              </a:pPr>
              <a:t>18</a:t>
            </a:fld>
            <a:endParaRPr lang="en-GB" altLang="en-US"/>
          </a:p>
        </p:txBody>
      </p:sp>
    </p:spTree>
    <p:extLst>
      <p:ext uri="{BB962C8B-B14F-4D97-AF65-F5344CB8AC3E}">
        <p14:creationId xmlns:p14="http://schemas.microsoft.com/office/powerpoint/2010/main" val="28789674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5B4568C6-328C-4ED4-A2DB-DCEAB64BC25C}" type="slidenum">
              <a:rPr lang="en-US" altLang="en-US">
                <a:latin typeface="Times New Roman" pitchFamily="18" charset="0"/>
                <a:cs typeface="Arial" pitchFamily="34" charset="0"/>
              </a:rPr>
              <a:pPr fontAlgn="base">
                <a:spcBef>
                  <a:spcPct val="0"/>
                </a:spcBef>
                <a:spcAft>
                  <a:spcPct val="0"/>
                </a:spcAft>
              </a:pPr>
              <a:t>19</a:t>
            </a:fld>
            <a:endParaRPr lang="en-US" altLang="en-US">
              <a:latin typeface="Times New Roman" pitchFamily="18" charset="0"/>
              <a:cs typeface="Arial" pitchFamily="34" charset="0"/>
            </a:endParaRPr>
          </a:p>
        </p:txBody>
      </p:sp>
    </p:spTree>
    <p:extLst>
      <p:ext uri="{BB962C8B-B14F-4D97-AF65-F5344CB8AC3E}">
        <p14:creationId xmlns:p14="http://schemas.microsoft.com/office/powerpoint/2010/main" val="2789976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E6A1C562-0CFB-4153-896D-B5175F8C9781}" type="slidenum">
              <a:rPr lang="en-US" altLang="en-US"/>
              <a:pPr fontAlgn="base">
                <a:spcBef>
                  <a:spcPct val="0"/>
                </a:spcBef>
                <a:spcAft>
                  <a:spcPct val="0"/>
                </a:spcAft>
              </a:pPr>
              <a:t>20</a:t>
            </a:fld>
            <a:endParaRPr lang="en-US" altLang="en-US"/>
          </a:p>
        </p:txBody>
      </p:sp>
    </p:spTree>
    <p:extLst>
      <p:ext uri="{BB962C8B-B14F-4D97-AF65-F5344CB8AC3E}">
        <p14:creationId xmlns:p14="http://schemas.microsoft.com/office/powerpoint/2010/main" val="39235072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D6A73A8-1F82-4EAF-B00D-084BD9550F50}" type="slidenum">
              <a:rPr lang="en-GB" altLang="en-US"/>
              <a:pPr fontAlgn="base">
                <a:spcBef>
                  <a:spcPct val="0"/>
                </a:spcBef>
                <a:spcAft>
                  <a:spcPct val="0"/>
                </a:spcAft>
              </a:pPr>
              <a:t>21</a:t>
            </a:fld>
            <a:endParaRPr lang="en-GB" altLang="en-US"/>
          </a:p>
        </p:txBody>
      </p:sp>
    </p:spTree>
    <p:extLst>
      <p:ext uri="{BB962C8B-B14F-4D97-AF65-F5344CB8AC3E}">
        <p14:creationId xmlns:p14="http://schemas.microsoft.com/office/powerpoint/2010/main" val="2329585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Note: the agenda says you will be speaking on </a:t>
            </a:r>
          </a:p>
          <a:p>
            <a:pPr>
              <a:spcBef>
                <a:spcPct val="0"/>
              </a:spcBef>
            </a:pPr>
            <a:endParaRPr lang="en-GB" altLang="en-US" smtClean="0"/>
          </a:p>
          <a:p>
            <a:pPr>
              <a:spcBef>
                <a:spcPct val="0"/>
              </a:spcBef>
            </a:pPr>
            <a:r>
              <a:rPr lang="en-GB" altLang="en-US" smtClean="0"/>
              <a:t> </a:t>
            </a:r>
            <a:r>
              <a:rPr lang="en-GB" altLang="en-US" b="1" smtClean="0"/>
              <a:t>Example of an evaluation carried out by the Equality and Human Rights Commission </a:t>
            </a:r>
            <a:r>
              <a:rPr lang="en-GB" altLang="en-US" smtClean="0"/>
              <a:t>	</a:t>
            </a:r>
          </a:p>
          <a:p>
            <a:pPr>
              <a:spcBef>
                <a:spcPct val="0"/>
              </a:spcBef>
            </a:pPr>
            <a:endParaRPr lang="en-GB" altLang="en-US" smtClean="0"/>
          </a:p>
          <a:p>
            <a:pPr>
              <a:spcBef>
                <a:spcPct val="0"/>
              </a:spcBef>
            </a:pPr>
            <a:r>
              <a:rPr lang="en-GB" altLang="en-US" smtClean="0"/>
              <a:t>Might be worth clarifying here that you are not concentrating on just one but need to cover the multitude of approaches as one size certainly does not fit all in regards to evaluation</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69F0564-724E-46A8-9561-C6D86CD0FD99}" type="slidenum">
              <a:rPr lang="en-GB" altLang="en-US"/>
              <a:pPr fontAlgn="base">
                <a:spcBef>
                  <a:spcPct val="0"/>
                </a:spcBef>
                <a:spcAft>
                  <a:spcPct val="0"/>
                </a:spcAft>
              </a:pPr>
              <a:t>3</a:t>
            </a:fld>
            <a:endParaRPr lang="en-GB" altLang="en-US"/>
          </a:p>
        </p:txBody>
      </p:sp>
    </p:spTree>
    <p:extLst>
      <p:ext uri="{BB962C8B-B14F-4D97-AF65-F5344CB8AC3E}">
        <p14:creationId xmlns:p14="http://schemas.microsoft.com/office/powerpoint/2010/main" val="3374745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b="1" dirty="0" smtClean="0"/>
              <a:t>Challenge for all bodies in demonstrating </a:t>
            </a:r>
            <a:r>
              <a:rPr lang="en-GB" altLang="en-US" b="1" u="sng" dirty="0" smtClean="0"/>
              <a:t>public value </a:t>
            </a:r>
            <a:r>
              <a:rPr lang="en-GB" altLang="en-US" b="1" dirty="0" smtClean="0"/>
              <a:t>as well as being assured that what they do is effective:</a:t>
            </a:r>
            <a:endParaRPr lang="en-GB" altLang="en-US" dirty="0" smtClean="0"/>
          </a:p>
          <a:p>
            <a:pPr>
              <a:spcBef>
                <a:spcPct val="0"/>
              </a:spcBef>
            </a:pPr>
            <a:r>
              <a:rPr lang="en-GB" altLang="en-US" dirty="0" smtClean="0"/>
              <a:t>Need to be able to demonstrate that approaches work in order to justify further investments, transferability and future spending round settlements.</a:t>
            </a:r>
          </a:p>
          <a:p>
            <a:pPr>
              <a:spcBef>
                <a:spcPct val="0"/>
              </a:spcBef>
            </a:pPr>
            <a:r>
              <a:rPr lang="en-GB" altLang="en-US" dirty="0" smtClean="0"/>
              <a:t>If unable to show how it has been effective and that existing budget has been spent with justifiable outcomes (ROI) then risk future budget cuts.</a:t>
            </a:r>
          </a:p>
          <a:p>
            <a:pPr>
              <a:spcBef>
                <a:spcPct val="0"/>
              </a:spcBef>
            </a:pPr>
            <a:endParaRPr lang="en-GB" alt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GB" dirty="0" smtClean="0">
                <a:solidFill>
                  <a:schemeClr val="accent3"/>
                </a:solidFill>
              </a:rPr>
              <a:t>Also important to show </a:t>
            </a:r>
            <a:r>
              <a:rPr lang="en-GB" b="1" u="sng" dirty="0" smtClean="0">
                <a:solidFill>
                  <a:schemeClr val="accent3"/>
                </a:solidFill>
              </a:rPr>
              <a:t>what we do is different to other organisations working on equality and human rights </a:t>
            </a:r>
            <a:r>
              <a:rPr lang="en-GB" dirty="0" smtClean="0">
                <a:solidFill>
                  <a:schemeClr val="accent3"/>
                </a:solidFill>
              </a:rPr>
              <a:t>in Great Britain. At times this is as far as reminding</a:t>
            </a:r>
            <a:r>
              <a:rPr lang="en-GB" baseline="0" dirty="0" smtClean="0">
                <a:solidFill>
                  <a:schemeClr val="accent3"/>
                </a:solidFill>
              </a:rPr>
              <a:t> others of the particular role that EHRC plays:</a:t>
            </a:r>
          </a:p>
          <a:p>
            <a:pPr marL="171450" marR="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Unlike some equality commissions, we are not an ombudsman service.  We have a different relationship to particular legal cases and a number of different powers that we use appropriately and affordably and include </a:t>
            </a:r>
            <a:r>
              <a:rPr lang="en-GB" sz="1200" b="1" kern="1200" dirty="0" smtClean="0">
                <a:solidFill>
                  <a:schemeClr val="tx1"/>
                </a:solidFill>
                <a:effectLst/>
                <a:latin typeface="+mn-lt"/>
                <a:ea typeface="+mn-ea"/>
                <a:cs typeface="+mn-cs"/>
              </a:rPr>
              <a:t>supporting or taking on certain legal cases to clarify the law </a:t>
            </a:r>
            <a:r>
              <a:rPr lang="en-GB" sz="1200" kern="1200" dirty="0" smtClean="0">
                <a:solidFill>
                  <a:schemeClr val="tx1"/>
                </a:solidFill>
                <a:effectLst/>
                <a:latin typeface="+mn-lt"/>
                <a:ea typeface="+mn-ea"/>
                <a:cs typeface="+mn-cs"/>
              </a:rPr>
              <a:t>in areas where it needs clarification (e have quite a good success rate on those cases).  </a:t>
            </a:r>
            <a:endParaRPr lang="en-GB" dirty="0" smtClean="0">
              <a:solidFill>
                <a:schemeClr val="accent3"/>
              </a:solidFill>
            </a:endParaRPr>
          </a:p>
          <a:p>
            <a:pPr marL="171450" indent="-171450">
              <a:spcBef>
                <a:spcPct val="0"/>
              </a:spcBef>
              <a:buFont typeface="Arial" panose="020B0604020202020204" pitchFamily="34" charset="0"/>
              <a:buChar char="•"/>
            </a:pPr>
            <a:r>
              <a:rPr lang="en-GB" sz="1200" kern="1200" dirty="0" smtClean="0">
                <a:solidFill>
                  <a:schemeClr val="tx1"/>
                </a:solidFill>
                <a:effectLst/>
                <a:latin typeface="+mn-lt"/>
                <a:ea typeface="+mn-ea"/>
                <a:cs typeface="+mn-cs"/>
              </a:rPr>
              <a:t>EHRC has </a:t>
            </a:r>
            <a:r>
              <a:rPr lang="en-GB" sz="1200" b="1" kern="1200" dirty="0" smtClean="0">
                <a:solidFill>
                  <a:schemeClr val="tx1"/>
                </a:solidFill>
                <a:effectLst/>
                <a:latin typeface="+mn-lt"/>
                <a:ea typeface="+mn-ea"/>
                <a:cs typeface="+mn-cs"/>
              </a:rPr>
              <a:t>unique statutory powers</a:t>
            </a:r>
            <a:r>
              <a:rPr lang="en-GB" sz="1200" kern="1200" dirty="0" smtClean="0">
                <a:solidFill>
                  <a:schemeClr val="tx1"/>
                </a:solidFill>
                <a:effectLst/>
                <a:latin typeface="+mn-lt"/>
                <a:ea typeface="+mn-ea"/>
                <a:cs typeface="+mn-cs"/>
              </a:rPr>
              <a:t>, which are not held by other organisations working in the area – </a:t>
            </a:r>
            <a:r>
              <a:rPr lang="en-GB" sz="1200" b="1" kern="1200" dirty="0" smtClean="0">
                <a:solidFill>
                  <a:schemeClr val="tx1"/>
                </a:solidFill>
                <a:effectLst/>
                <a:latin typeface="+mn-lt"/>
                <a:ea typeface="+mn-ea"/>
                <a:cs typeface="+mn-cs"/>
              </a:rPr>
              <a:t>such as Inquiry powers</a:t>
            </a:r>
          </a:p>
          <a:p>
            <a:pPr marL="171450" indent="-171450">
              <a:spcBef>
                <a:spcPct val="0"/>
              </a:spcBef>
              <a:buFont typeface="Arial" panose="020B0604020202020204" pitchFamily="34" charset="0"/>
              <a:buChar char="•"/>
            </a:pPr>
            <a:r>
              <a:rPr lang="en-GB" sz="1200" kern="1200" dirty="0" smtClean="0">
                <a:solidFill>
                  <a:schemeClr val="tx1"/>
                </a:solidFill>
                <a:effectLst/>
                <a:latin typeface="+mn-lt"/>
                <a:ea typeface="+mn-ea"/>
                <a:cs typeface="+mn-cs"/>
              </a:rPr>
              <a:t>EHRC are </a:t>
            </a:r>
            <a:r>
              <a:rPr lang="en-GB" sz="1200" b="1" kern="1200" dirty="0" smtClean="0">
                <a:solidFill>
                  <a:schemeClr val="tx1"/>
                </a:solidFill>
                <a:effectLst/>
                <a:latin typeface="+mn-lt"/>
                <a:ea typeface="+mn-ea"/>
                <a:cs typeface="+mn-cs"/>
              </a:rPr>
              <a:t>a regulator</a:t>
            </a:r>
            <a:r>
              <a:rPr lang="en-GB" sz="1200" kern="1200" dirty="0" smtClean="0">
                <a:solidFill>
                  <a:schemeClr val="tx1"/>
                </a:solidFill>
                <a:effectLst/>
                <a:latin typeface="+mn-lt"/>
                <a:ea typeface="+mn-ea"/>
                <a:cs typeface="+mn-cs"/>
              </a:rPr>
              <a:t> (but in the conventional sense).  We do not issue regulations and we do not fine people if they fail to comply with regulations.  We also do not, like many regulators, charge those who are meant to live by the regulations.  </a:t>
            </a:r>
          </a:p>
          <a:p>
            <a:pPr marL="171450" indent="-171450">
              <a:spcBef>
                <a:spcPct val="0"/>
              </a:spcBef>
              <a:buFont typeface="Arial" panose="020B0604020202020204" pitchFamily="34" charset="0"/>
              <a:buChar char="•"/>
            </a:pPr>
            <a:r>
              <a:rPr lang="en-GB" sz="1200" kern="1200" dirty="0" smtClean="0">
                <a:solidFill>
                  <a:schemeClr val="tx1"/>
                </a:solidFill>
                <a:effectLst/>
                <a:latin typeface="+mn-lt"/>
                <a:ea typeface="+mn-ea"/>
                <a:cs typeface="+mn-cs"/>
              </a:rPr>
              <a:t>We are also the </a:t>
            </a:r>
            <a:r>
              <a:rPr lang="en-GB" sz="1200" b="1" kern="1200" dirty="0" smtClean="0">
                <a:solidFill>
                  <a:schemeClr val="tx1"/>
                </a:solidFill>
                <a:effectLst/>
                <a:latin typeface="+mn-lt"/>
                <a:ea typeface="+mn-ea"/>
                <a:cs typeface="+mn-cs"/>
              </a:rPr>
              <a:t>national human rights institution</a:t>
            </a:r>
            <a:r>
              <a:rPr lang="en-GB" sz="1200" kern="1200" dirty="0" smtClean="0">
                <a:solidFill>
                  <a:schemeClr val="tx1"/>
                </a:solidFill>
                <a:effectLst/>
                <a:latin typeface="+mn-lt"/>
                <a:ea typeface="+mn-ea"/>
                <a:cs typeface="+mn-cs"/>
              </a:rPr>
              <a:t>, so we do, as part of our core statutory function, a lot of monitoring of UK compliance with the international treaties to which the UK is a signatory.  Subsequently forms the basis for the cross-examination of Government in Geneva.  </a:t>
            </a:r>
          </a:p>
          <a:p>
            <a:pPr marL="171450" indent="-171450">
              <a:spcBef>
                <a:spcPct val="0"/>
              </a:spcBef>
              <a:buFont typeface="Arial" panose="020B0604020202020204" pitchFamily="34" charset="0"/>
              <a:buChar char="•"/>
            </a:pPr>
            <a:r>
              <a:rPr lang="en-GB" sz="1200" kern="1200" dirty="0" smtClean="0">
                <a:solidFill>
                  <a:schemeClr val="tx1"/>
                </a:solidFill>
                <a:effectLst/>
                <a:latin typeface="+mn-lt"/>
                <a:ea typeface="+mn-ea"/>
                <a:cs typeface="+mn-cs"/>
              </a:rPr>
              <a:t>We do a lot of direct </a:t>
            </a:r>
            <a:r>
              <a:rPr lang="en-GB" sz="1200" b="1" kern="1200" dirty="0" smtClean="0">
                <a:solidFill>
                  <a:schemeClr val="tx1"/>
                </a:solidFill>
                <a:effectLst/>
                <a:latin typeface="+mn-lt"/>
                <a:ea typeface="+mn-ea"/>
                <a:cs typeface="+mn-cs"/>
              </a:rPr>
              <a:t>human rights work</a:t>
            </a:r>
            <a:r>
              <a:rPr lang="en-GB" sz="1200" kern="1200" dirty="0" smtClean="0">
                <a:solidFill>
                  <a:schemeClr val="tx1"/>
                </a:solidFill>
                <a:effectLst/>
                <a:latin typeface="+mn-lt"/>
                <a:ea typeface="+mn-ea"/>
                <a:cs typeface="+mn-cs"/>
              </a:rPr>
              <a:t>.  For example, we have a stream of work at present on the adequacy of the legal protection of the right to freedom of religion and belief, which, I have to say, is a muddled and tangled frontier with a lot of people very unclear on what is required and what is not required.  </a:t>
            </a:r>
            <a:endParaRPr lang="en-GB" dirty="0" smtClean="0">
              <a:effectLst/>
            </a:endParaRPr>
          </a:p>
          <a:p>
            <a:pPr marL="171450" indent="-171450">
              <a:spcBef>
                <a:spcPct val="0"/>
              </a:spcBef>
              <a:buFont typeface="Arial" panose="020B0604020202020204" pitchFamily="34" charset="0"/>
              <a:buChar char="•"/>
            </a:pPr>
            <a:endParaRPr lang="en-GB" altLang="en-US" dirty="0"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2C48D33E-D8BD-48F3-AE1A-C91FD57911CC}" type="slidenum">
              <a:rPr lang="en-GB" altLang="en-US"/>
              <a:pPr fontAlgn="base">
                <a:spcBef>
                  <a:spcPct val="0"/>
                </a:spcBef>
                <a:spcAft>
                  <a:spcPct val="0"/>
                </a:spcAft>
              </a:pPr>
              <a:t>5</a:t>
            </a:fld>
            <a:endParaRPr lang="en-GB" altLang="en-US"/>
          </a:p>
        </p:txBody>
      </p:sp>
    </p:spTree>
    <p:extLst>
      <p:ext uri="{BB962C8B-B14F-4D97-AF65-F5344CB8AC3E}">
        <p14:creationId xmlns:p14="http://schemas.microsoft.com/office/powerpoint/2010/main" val="1924576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 Impact often considered at the end of project or programme inception, afterthought</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B0F6ED7-17C3-47B4-89D6-1A5237C13D7B}" type="slidenum">
              <a:rPr lang="en-GB" altLang="en-US"/>
              <a:pPr fontAlgn="base">
                <a:spcBef>
                  <a:spcPct val="0"/>
                </a:spcBef>
                <a:spcAft>
                  <a:spcPct val="0"/>
                </a:spcAft>
              </a:pPr>
              <a:t>8</a:t>
            </a:fld>
            <a:endParaRPr lang="en-GB" altLang="en-US"/>
          </a:p>
        </p:txBody>
      </p:sp>
    </p:spTree>
    <p:extLst>
      <p:ext uri="{BB962C8B-B14F-4D97-AF65-F5344CB8AC3E}">
        <p14:creationId xmlns:p14="http://schemas.microsoft.com/office/powerpoint/2010/main" val="2058326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fontAlgn="auto">
              <a:spcBef>
                <a:spcPts val="0"/>
              </a:spcBef>
              <a:spcAft>
                <a:spcPts val="0"/>
              </a:spcAft>
              <a:defRPr/>
            </a:pPr>
            <a:endParaRPr lang="en-GB" b="1" dirty="0" smtClean="0"/>
          </a:p>
          <a:p>
            <a:pPr fontAlgn="auto">
              <a:spcBef>
                <a:spcPts val="0"/>
              </a:spcBef>
              <a:spcAft>
                <a:spcPts val="0"/>
              </a:spcAft>
              <a:defRPr/>
            </a:pPr>
            <a:r>
              <a:rPr lang="en-GB" b="1" dirty="0" smtClean="0"/>
              <a:t>More details strategic litigations settled in 2015:</a:t>
            </a:r>
          </a:p>
          <a:p>
            <a:pPr fontAlgn="auto">
              <a:spcBef>
                <a:spcPts val="0"/>
              </a:spcBef>
              <a:spcAft>
                <a:spcPts val="0"/>
              </a:spcAft>
              <a:defRPr/>
            </a:pPr>
            <a:endParaRPr lang="en-GB" b="1" dirty="0" smtClean="0"/>
          </a:p>
          <a:p>
            <a:pPr marL="171450" indent="-171450" fontAlgn="auto">
              <a:spcBef>
                <a:spcPts val="0"/>
              </a:spcBef>
              <a:spcAft>
                <a:spcPts val="0"/>
              </a:spcAft>
              <a:buFont typeface="Arial" panose="020B0604020202020204" pitchFamily="34" charset="0"/>
              <a:buChar char="•"/>
              <a:defRPr/>
            </a:pPr>
            <a:r>
              <a:rPr lang="en-GB" b="1" dirty="0" smtClean="0"/>
              <a:t>Disability discrimination in housing (Supreme Court): </a:t>
            </a:r>
            <a:r>
              <a:rPr lang="en-GB" dirty="0" smtClean="0"/>
              <a:t>The outcome maintained the distinction in the burden of proof that applies to defences under the EA as compared to the defences under HRA.</a:t>
            </a:r>
          </a:p>
          <a:p>
            <a:pPr marL="171450" indent="-171450" fontAlgn="auto">
              <a:spcBef>
                <a:spcPts val="0"/>
              </a:spcBef>
              <a:spcAft>
                <a:spcPts val="0"/>
              </a:spcAft>
              <a:buFont typeface="Arial" panose="020B0604020202020204" pitchFamily="34" charset="0"/>
              <a:buChar char="•"/>
              <a:defRPr/>
            </a:pPr>
            <a:endParaRPr lang="en-GB" b="1" dirty="0" smtClean="0"/>
          </a:p>
          <a:p>
            <a:pPr marL="171450" indent="-171450" fontAlgn="auto">
              <a:spcBef>
                <a:spcPts val="0"/>
              </a:spcBef>
              <a:spcAft>
                <a:spcPts val="0"/>
              </a:spcAft>
              <a:buFont typeface="Arial" panose="020B0604020202020204" pitchFamily="34" charset="0"/>
              <a:buChar char="•"/>
              <a:defRPr/>
            </a:pPr>
            <a:r>
              <a:rPr lang="en-GB" b="1" dirty="0" smtClean="0"/>
              <a:t>Government complying with Art 19 UNCRPD in the implementation of the benefit cap</a:t>
            </a:r>
            <a:r>
              <a:rPr lang="en-GB" dirty="0" smtClean="0"/>
              <a:t>: Secretary of State for Work and Pensions indirectly discriminated against carers for disabled family members by failing to exempt them from the benefits cap, and carers' Article 14 rights under the ECHR had been contravened by not considering the impact on disabled people)</a:t>
            </a:r>
          </a:p>
          <a:p>
            <a:pPr marL="171450" indent="-171450" fontAlgn="auto">
              <a:spcBef>
                <a:spcPts val="0"/>
              </a:spcBef>
              <a:spcAft>
                <a:spcPts val="0"/>
              </a:spcAft>
              <a:buFont typeface="Arial" panose="020B0604020202020204" pitchFamily="34" charset="0"/>
              <a:buChar char="•"/>
              <a:defRPr/>
            </a:pPr>
            <a:endParaRPr lang="en-GB" b="1" dirty="0" smtClean="0"/>
          </a:p>
          <a:p>
            <a:pPr marL="171450" indent="-171450" fontAlgn="auto">
              <a:spcBef>
                <a:spcPts val="0"/>
              </a:spcBef>
              <a:spcAft>
                <a:spcPts val="0"/>
              </a:spcAft>
              <a:buFont typeface="Arial" panose="020B0604020202020204" pitchFamily="34" charset="0"/>
              <a:buChar char="•"/>
              <a:defRPr/>
            </a:pPr>
            <a:r>
              <a:rPr lang="en-GB" b="1" dirty="0" smtClean="0"/>
              <a:t>Gypsies and Travellers – and the “recover” site appeals policy:</a:t>
            </a:r>
            <a:r>
              <a:rPr lang="en-GB" dirty="0" smtClean="0"/>
              <a:t> SSCLG indirectly discriminated against Gypsy and Traveller claimants and failed to have the necessary due regard to the PSED. This contravened both Section 19 and Section 149 of the Equality Act 2010 and also Article 6 of the ECHR, which provides the right to access to justice. The Court found that the Secretary of State’s recovery of all Gypsy and Traveller planning appeals was unlawful, disproportionate and led to an unreasonable delay in deciding such appeals. Gypsies and Travellers’ applications in the planning system will be considered by planning inspectors in a fair and reasonable manner, and not unreasonably delayed or singled out for scrutiny by the Secretary of State without a good reason. </a:t>
            </a:r>
          </a:p>
          <a:p>
            <a:pPr fontAlgn="auto">
              <a:spcBef>
                <a:spcPts val="0"/>
              </a:spcBef>
              <a:spcAft>
                <a:spcPts val="0"/>
              </a:spcAft>
              <a:buFont typeface="Arial" panose="020B0604020202020204" pitchFamily="34" charset="0"/>
              <a:buNone/>
              <a:defRPr/>
            </a:pPr>
            <a:endParaRPr lang="en-GB" dirty="0" smtClean="0"/>
          </a:p>
          <a:p>
            <a:pPr fontAlgn="auto">
              <a:spcBef>
                <a:spcPts val="0"/>
              </a:spcBef>
              <a:spcAft>
                <a:spcPts val="0"/>
              </a:spcAft>
              <a:buFont typeface="Arial" panose="020B0604020202020204" pitchFamily="34" charset="0"/>
              <a:buNone/>
              <a:defRPr/>
            </a:pPr>
            <a:r>
              <a:rPr lang="en-GB" dirty="0" smtClean="0"/>
              <a:t>However whether a desired outcome, or whether the Commission’s clear strategic objective established at the start of the process is met, is highly complex and may require multiple appeals and approaches to </a:t>
            </a:r>
            <a:r>
              <a:rPr lang="en-GB" dirty="0" err="1" smtClean="0"/>
              <a:t>successfullky</a:t>
            </a:r>
            <a:r>
              <a:rPr lang="en-GB" dirty="0" smtClean="0"/>
              <a:t> establish. Many examples of cases being dismissed or settled, or different outcomes resulting in further legal work required. </a:t>
            </a:r>
          </a:p>
          <a:p>
            <a:pPr fontAlgn="auto">
              <a:spcBef>
                <a:spcPts val="0"/>
              </a:spcBef>
              <a:spcAft>
                <a:spcPts val="0"/>
              </a:spcAft>
              <a:buFont typeface="Arial" panose="020B0604020202020204" pitchFamily="34" charset="0"/>
              <a:buNone/>
              <a:defRPr/>
            </a:pPr>
            <a:endParaRPr lang="en-GB" dirty="0" smtClean="0"/>
          </a:p>
          <a:p>
            <a:pPr fontAlgn="auto">
              <a:spcBef>
                <a:spcPts val="0"/>
              </a:spcBef>
              <a:spcAft>
                <a:spcPts val="0"/>
              </a:spcAft>
              <a:buFont typeface="Arial" panose="020B0604020202020204" pitchFamily="34" charset="0"/>
              <a:buNone/>
              <a:defRPr/>
            </a:pPr>
            <a:endParaRPr lang="en-GB" dirty="0" smtClean="0"/>
          </a:p>
          <a:p>
            <a:pPr fontAlgn="auto">
              <a:spcBef>
                <a:spcPts val="0"/>
              </a:spcBef>
              <a:spcAft>
                <a:spcPts val="0"/>
              </a:spcAft>
              <a:buFont typeface="Arial" panose="020B0604020202020204" pitchFamily="34" charset="0"/>
              <a:buNone/>
              <a:defRPr/>
            </a:pPr>
            <a:r>
              <a:rPr lang="en-GB" b="1" dirty="0" smtClean="0"/>
              <a:t>OECD ‘regulatory pyramid’,</a:t>
            </a:r>
          </a:p>
          <a:p>
            <a:pPr fontAlgn="auto">
              <a:spcBef>
                <a:spcPts val="0"/>
              </a:spcBef>
              <a:spcAft>
                <a:spcPts val="0"/>
              </a:spcAft>
              <a:buFont typeface="Arial" panose="020B0604020202020204" pitchFamily="34" charset="0"/>
              <a:buNone/>
              <a:defRPr/>
            </a:pPr>
            <a:r>
              <a:rPr lang="en-GB" dirty="0" smtClean="0"/>
              <a:t>Provides a helpful taxonomy of the ways in which a social regulator can intervene to induce change </a:t>
            </a:r>
          </a:p>
          <a:p>
            <a:pPr fontAlgn="auto">
              <a:spcBef>
                <a:spcPts val="0"/>
              </a:spcBef>
              <a:spcAft>
                <a:spcPts val="0"/>
              </a:spcAft>
              <a:buFont typeface="Arial" panose="020B0604020202020204" pitchFamily="34" charset="0"/>
              <a:buNone/>
              <a:defRPr/>
            </a:pPr>
            <a:r>
              <a:rPr lang="en-GB" dirty="0" smtClean="0"/>
              <a:t>Can be used to allocate organisations various regulatory (and other statutory) activities to some layer of the pyramid.</a:t>
            </a:r>
          </a:p>
          <a:p>
            <a:pPr fontAlgn="auto">
              <a:spcBef>
                <a:spcPts val="0"/>
              </a:spcBef>
              <a:spcAft>
                <a:spcPts val="0"/>
              </a:spcAft>
              <a:buFont typeface="Arial" panose="020B0604020202020204" pitchFamily="34" charset="0"/>
              <a:buNone/>
              <a:defRPr/>
            </a:pPr>
            <a:endParaRPr lang="en-GB"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C11DFFAD-CF59-466A-A5CC-D9443A64280E}" type="slidenum">
              <a:rPr lang="en-GB" altLang="en-US"/>
              <a:pPr fontAlgn="base">
                <a:spcBef>
                  <a:spcPct val="0"/>
                </a:spcBef>
                <a:spcAft>
                  <a:spcPct val="0"/>
                </a:spcAft>
              </a:pPr>
              <a:t>9</a:t>
            </a:fld>
            <a:endParaRPr lang="en-GB" altLang="en-US"/>
          </a:p>
        </p:txBody>
      </p:sp>
    </p:spTree>
    <p:extLst>
      <p:ext uri="{BB962C8B-B14F-4D97-AF65-F5344CB8AC3E}">
        <p14:creationId xmlns:p14="http://schemas.microsoft.com/office/powerpoint/2010/main" val="2145949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GB" b="1" dirty="0" smtClean="0">
                <a:solidFill>
                  <a:schemeClr val="accent3"/>
                </a:solidFill>
              </a:rPr>
              <a:t>Evaluation of Inquiry powers:</a:t>
            </a:r>
          </a:p>
          <a:p>
            <a:pPr marL="0" marR="0" indent="0" algn="l" defTabSz="914400" rtl="0" eaLnBrk="1" fontAlgn="base" latinLnBrk="0" hangingPunct="1">
              <a:lnSpc>
                <a:spcPct val="100000"/>
              </a:lnSpc>
              <a:spcBef>
                <a:spcPct val="0"/>
              </a:spcBef>
              <a:spcAft>
                <a:spcPct val="0"/>
              </a:spcAft>
              <a:buClrTx/>
              <a:buSzTx/>
              <a:buFontTx/>
              <a:buNone/>
              <a:tabLst/>
              <a:defRPr/>
            </a:pPr>
            <a:r>
              <a:rPr lang="en-GB" dirty="0" smtClean="0">
                <a:solidFill>
                  <a:schemeClr val="accent3"/>
                </a:solidFill>
              </a:rPr>
              <a:t>Looked at Initiation of Inquiries, evidence gathering and analysis, stakeholder engagement, aims and focus, findings and recommendations, follow up and impact and found excellent work undertaken by Inquiry teams, frequently working under significant pressures. </a:t>
            </a:r>
          </a:p>
          <a:p>
            <a:pPr fontAlgn="auto">
              <a:spcAft>
                <a:spcPts val="0"/>
              </a:spcAft>
              <a:defRPr/>
            </a:pPr>
            <a:endParaRPr lang="en-GB" sz="1200" b="1" dirty="0" smtClean="0">
              <a:solidFill>
                <a:schemeClr val="accent3"/>
              </a:solidFill>
            </a:endParaRPr>
          </a:p>
          <a:p>
            <a:pPr fontAlgn="auto">
              <a:spcAft>
                <a:spcPts val="0"/>
              </a:spcAft>
              <a:defRPr/>
            </a:pPr>
            <a:r>
              <a:rPr lang="en-GB" sz="1200" b="1" dirty="0" smtClean="0">
                <a:solidFill>
                  <a:schemeClr val="accent3"/>
                </a:solidFill>
              </a:rPr>
              <a:t>Key recommendations:</a:t>
            </a:r>
          </a:p>
          <a:p>
            <a:pPr lvl="1" fontAlgn="auto">
              <a:spcAft>
                <a:spcPts val="0"/>
              </a:spcAft>
              <a:defRPr/>
            </a:pPr>
            <a:r>
              <a:rPr lang="en-GB" sz="1200" dirty="0" smtClean="0">
                <a:solidFill>
                  <a:schemeClr val="accent3"/>
                </a:solidFill>
              </a:rPr>
              <a:t>need to set a realistic timetable and employ clear resource planning </a:t>
            </a:r>
          </a:p>
          <a:p>
            <a:pPr lvl="1" fontAlgn="auto">
              <a:spcAft>
                <a:spcPts val="0"/>
              </a:spcAft>
              <a:defRPr/>
            </a:pPr>
            <a:r>
              <a:rPr lang="en-GB" sz="1200" dirty="0" smtClean="0">
                <a:solidFill>
                  <a:schemeClr val="accent3"/>
                </a:solidFill>
              </a:rPr>
              <a:t>clearer strategic framework for selecting topics for Inquiry, setting aims and objectives, monitoring progress and impact, and for setting the scope and size of an Inquiry </a:t>
            </a:r>
          </a:p>
          <a:p>
            <a:pPr lvl="1" fontAlgn="auto">
              <a:spcAft>
                <a:spcPts val="0"/>
              </a:spcAft>
              <a:defRPr/>
            </a:pPr>
            <a:r>
              <a:rPr lang="en-GB" sz="1200" dirty="0" smtClean="0">
                <a:solidFill>
                  <a:schemeClr val="accent3"/>
                </a:solidFill>
              </a:rPr>
              <a:t>greater clarity about the role of research and research quality standards in Inquiry investigations. </a:t>
            </a:r>
          </a:p>
          <a:p>
            <a:pPr marL="0" marR="0" indent="0" algn="l" defTabSz="914400" rtl="0" eaLnBrk="1" fontAlgn="base" latinLnBrk="0" hangingPunct="1">
              <a:lnSpc>
                <a:spcPct val="100000"/>
              </a:lnSpc>
              <a:spcBef>
                <a:spcPct val="0"/>
              </a:spcBef>
              <a:spcAft>
                <a:spcPct val="0"/>
              </a:spcAft>
              <a:buClrTx/>
              <a:buSzTx/>
              <a:buFontTx/>
              <a:buNone/>
              <a:tabLst/>
              <a:defRPr/>
            </a:pPr>
            <a:endParaRPr lang="en-GB" dirty="0" smtClean="0">
              <a:solidFill>
                <a:schemeClr val="accent3"/>
              </a:solidFill>
            </a:endParaRPr>
          </a:p>
          <a:p>
            <a:pPr>
              <a:spcBef>
                <a:spcPct val="0"/>
              </a:spcBef>
            </a:pPr>
            <a:endParaRPr lang="en-GB" altLang="en-US" dirty="0"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00049C6C-C9A5-4109-ACC4-D28691F010EE}" type="slidenum">
              <a:rPr lang="en-GB" altLang="en-US"/>
              <a:pPr fontAlgn="base">
                <a:spcBef>
                  <a:spcPct val="0"/>
                </a:spcBef>
                <a:spcAft>
                  <a:spcPct val="0"/>
                </a:spcAft>
              </a:pPr>
              <a:t>10</a:t>
            </a:fld>
            <a:endParaRPr lang="en-GB" altLang="en-US"/>
          </a:p>
        </p:txBody>
      </p:sp>
    </p:spTree>
    <p:extLst>
      <p:ext uri="{BB962C8B-B14F-4D97-AF65-F5344CB8AC3E}">
        <p14:creationId xmlns:p14="http://schemas.microsoft.com/office/powerpoint/2010/main" val="585589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dirty="0" smtClean="0"/>
              <a:t>Some results but not connected , scattergun, </a:t>
            </a:r>
            <a:r>
              <a:rPr lang="en-GB" altLang="en-US" dirty="0" smtClean="0">
                <a:solidFill>
                  <a:srgbClr val="FF0000"/>
                </a:solidFill>
              </a:rPr>
              <a:t>evaluation is like butterfly collecting…..(?)</a:t>
            </a: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5ABC8BD-BCC4-41A5-A04E-8D10BE9DCDE3}" type="slidenum">
              <a:rPr lang="en-GB" altLang="en-US"/>
              <a:pPr fontAlgn="base">
                <a:spcBef>
                  <a:spcPct val="0"/>
                </a:spcBef>
                <a:spcAft>
                  <a:spcPct val="0"/>
                </a:spcAft>
              </a:pPr>
              <a:t>11</a:t>
            </a:fld>
            <a:endParaRPr lang="en-GB" altLang="en-US"/>
          </a:p>
        </p:txBody>
      </p:sp>
    </p:spTree>
    <p:extLst>
      <p:ext uri="{BB962C8B-B14F-4D97-AF65-F5344CB8AC3E}">
        <p14:creationId xmlns:p14="http://schemas.microsoft.com/office/powerpoint/2010/main" val="411154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mtClean="0"/>
              <a:t>We started the bigger thinking but approached it from a technical viewpoint, got stuck with a gap between overarching concepts ( which were helpful in clarifying what we wanted to achieve over time)  and  current technical approaches ( which was a bit of a hotchpotch of all what was available in the main stream). Got stuck tryin got define unique contribution (and causation)</a:t>
            </a:r>
          </a:p>
          <a:p>
            <a:pPr>
              <a:spcBef>
                <a:spcPct val="0"/>
              </a:spcBef>
            </a:pPr>
            <a:endParaRPr lang="en-GB"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93E60112-3DDE-4463-ADC8-1C0858FD814C}" type="slidenum">
              <a:rPr lang="en-GB" altLang="en-US"/>
              <a:pPr fontAlgn="base">
                <a:spcBef>
                  <a:spcPct val="0"/>
                </a:spcBef>
                <a:spcAft>
                  <a:spcPct val="0"/>
                </a:spcAft>
              </a:pPr>
              <a:t>12</a:t>
            </a:fld>
            <a:endParaRPr lang="en-GB" altLang="en-US"/>
          </a:p>
        </p:txBody>
      </p:sp>
    </p:spTree>
    <p:extLst>
      <p:ext uri="{BB962C8B-B14F-4D97-AF65-F5344CB8AC3E}">
        <p14:creationId xmlns:p14="http://schemas.microsoft.com/office/powerpoint/2010/main" val="2246933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2700" fontAlgn="auto">
              <a:spcBef>
                <a:spcPts val="0"/>
              </a:spcBef>
              <a:spcAft>
                <a:spcPts val="0"/>
              </a:spcAft>
              <a:defRPr/>
            </a:pPr>
            <a:r>
              <a:rPr lang="en-GB" b="1" dirty="0" smtClean="0"/>
              <a:t>Definition: </a:t>
            </a:r>
            <a:r>
              <a:rPr lang="en-GB" dirty="0" smtClean="0"/>
              <a:t>Public value (PV) = total value to society generated by the EHRC through the effective fulfilment of: </a:t>
            </a:r>
          </a:p>
          <a:p>
            <a:pPr marL="171450" indent="-171450" fontAlgn="auto">
              <a:spcBef>
                <a:spcPts val="0"/>
              </a:spcBef>
              <a:spcAft>
                <a:spcPts val="0"/>
              </a:spcAft>
              <a:buFont typeface="Arial" panose="020B0604020202020204" pitchFamily="34" charset="0"/>
              <a:buChar char="•"/>
              <a:defRPr/>
            </a:pPr>
            <a:r>
              <a:rPr lang="en-GB" dirty="0" smtClean="0"/>
              <a:t>Statutory responsibilities in strengthening compliance with, and improving enforcement of, UK equalities and human rights regulations. </a:t>
            </a:r>
          </a:p>
          <a:p>
            <a:pPr marL="171450" indent="-171450" fontAlgn="auto">
              <a:spcBef>
                <a:spcPts val="0"/>
              </a:spcBef>
              <a:spcAft>
                <a:spcPts val="0"/>
              </a:spcAft>
              <a:buFont typeface="Arial" panose="020B0604020202020204" pitchFamily="34" charset="0"/>
              <a:buChar char="•"/>
              <a:defRPr/>
            </a:pPr>
            <a:r>
              <a:rPr lang="en-GB" dirty="0" smtClean="0"/>
              <a:t>Monitoring role as a National Human Rights Institution (NHRI) as part of the UK’s international commitments under the UN Convention on Human Rights. </a:t>
            </a:r>
          </a:p>
          <a:p>
            <a:pPr marL="171450" indent="-171450" fontAlgn="auto">
              <a:spcBef>
                <a:spcPts val="0"/>
              </a:spcBef>
              <a:spcAft>
                <a:spcPts val="0"/>
              </a:spcAft>
              <a:buFont typeface="Arial" panose="020B0604020202020204" pitchFamily="34" charset="0"/>
              <a:buChar char="•"/>
              <a:defRPr/>
            </a:pPr>
            <a:r>
              <a:rPr lang="en-GB" dirty="0" smtClean="0"/>
              <a:t>Strengthening the evidence base and in providing knowledge, expertise and high-quality research in respect of equality and human rights and by being seen as an authoritative organisation in this context. </a:t>
            </a:r>
          </a:p>
          <a:p>
            <a:pPr marL="12700" fontAlgn="auto">
              <a:spcBef>
                <a:spcPts val="0"/>
              </a:spcBef>
              <a:spcAft>
                <a:spcPts val="0"/>
              </a:spcAft>
              <a:defRPr/>
            </a:pPr>
            <a:endParaRPr lang="en-GB" dirty="0" smtClean="0"/>
          </a:p>
          <a:p>
            <a:pPr marL="12700" fontAlgn="auto">
              <a:spcBef>
                <a:spcPts val="0"/>
              </a:spcBef>
              <a:spcAft>
                <a:spcPts val="0"/>
              </a:spcAft>
              <a:defRPr/>
            </a:pPr>
            <a:r>
              <a:rPr lang="en-GB" dirty="0" smtClean="0"/>
              <a:t>PV includes the monetary value to individuals, businesses and public sector organisations of activities undertaken by the Commission, but also their non-monetary value to people as individuals. PV generated by the EHRC will include both use and non-use values calculated on a Willingness to Accept (WTA) basis</a:t>
            </a:r>
          </a:p>
          <a:p>
            <a:pPr marL="12700" fontAlgn="auto">
              <a:spcBef>
                <a:spcPts val="0"/>
              </a:spcBef>
              <a:spcAft>
                <a:spcPts val="0"/>
              </a:spcAft>
              <a:defRPr/>
            </a:pPr>
            <a:endParaRPr lang="en-GB" dirty="0" smtClean="0"/>
          </a:p>
          <a:p>
            <a:pPr marL="12700" fontAlgn="auto">
              <a:spcBef>
                <a:spcPts val="0"/>
              </a:spcBef>
              <a:spcAft>
                <a:spcPts val="0"/>
              </a:spcAft>
              <a:defRPr/>
            </a:pPr>
            <a:endParaRPr lang="en-GB" dirty="0" smtClean="0"/>
          </a:p>
          <a:p>
            <a:pPr fontAlgn="auto">
              <a:spcBef>
                <a:spcPts val="0"/>
              </a:spcBef>
              <a:spcAft>
                <a:spcPts val="0"/>
              </a:spcAft>
              <a:defRPr/>
            </a:pPr>
            <a:r>
              <a:rPr lang="en-GB" b="1" dirty="0" smtClean="0"/>
              <a:t>PV needs to be incorporated from the outset </a:t>
            </a:r>
            <a:r>
              <a:rPr lang="en-GB" dirty="0" smtClean="0"/>
              <a:t>i.e. become an integral part of the Commission’s decision-making processes and in evaluation and monitoring frameworks. Key stages in the performance measurement for assessing PV are outlined below: </a:t>
            </a:r>
          </a:p>
          <a:p>
            <a:pPr fontAlgn="auto">
              <a:spcBef>
                <a:spcPts val="0"/>
              </a:spcBef>
              <a:spcAft>
                <a:spcPts val="0"/>
              </a:spcAft>
              <a:defRPr/>
            </a:pPr>
            <a:endParaRPr lang="en-GB" dirty="0" smtClean="0"/>
          </a:p>
          <a:p>
            <a:pPr fontAlgn="auto">
              <a:spcBef>
                <a:spcPts val="0"/>
              </a:spcBef>
              <a:spcAft>
                <a:spcPts val="0"/>
              </a:spcAft>
              <a:defRPr/>
            </a:pPr>
            <a:r>
              <a:rPr lang="en-GB" dirty="0" smtClean="0"/>
              <a:t>• </a:t>
            </a:r>
            <a:r>
              <a:rPr lang="en-GB" b="1" dirty="0" smtClean="0"/>
              <a:t>Step 1 - Ex-ante assessment of Public Value – </a:t>
            </a:r>
            <a:r>
              <a:rPr lang="en-GB" dirty="0" smtClean="0"/>
              <a:t>build a strong PV dimension into the Regulatory Decision Making Pathway (RDMP) decision-making processes from the outset. Carry out an ex-ante assessment of costs and benefits</a:t>
            </a:r>
            <a:r>
              <a:rPr lang="en-GB" b="1" dirty="0" smtClean="0"/>
              <a:t>, </a:t>
            </a:r>
            <a:r>
              <a:rPr lang="en-GB" dirty="0" smtClean="0"/>
              <a:t>risks, options, consideration of the four overarching PV performance assessment criteria (see below). </a:t>
            </a:r>
          </a:p>
          <a:p>
            <a:pPr fontAlgn="auto">
              <a:spcBef>
                <a:spcPts val="0"/>
              </a:spcBef>
              <a:spcAft>
                <a:spcPts val="0"/>
              </a:spcAft>
              <a:defRPr/>
            </a:pPr>
            <a:r>
              <a:rPr lang="en-GB" dirty="0" smtClean="0"/>
              <a:t>• </a:t>
            </a:r>
            <a:r>
              <a:rPr lang="en-GB" b="1" dirty="0" smtClean="0"/>
              <a:t>Step 2 - Assessment of impacts (immediate outcomes and ex-post) </a:t>
            </a:r>
            <a:r>
              <a:rPr lang="en-GB" dirty="0" smtClean="0"/>
              <a:t>– assess the immediate outputs arising from the EHRC’s activities and track impacts on an ex-post basis e.g. social, economic, regulatory, deliberative and aspirational through longitudinal monitoring. </a:t>
            </a:r>
          </a:p>
          <a:p>
            <a:pPr fontAlgn="auto">
              <a:spcBef>
                <a:spcPts val="0"/>
              </a:spcBef>
              <a:spcAft>
                <a:spcPts val="0"/>
              </a:spcAft>
              <a:defRPr/>
            </a:pPr>
            <a:r>
              <a:rPr lang="en-GB" dirty="0" smtClean="0"/>
              <a:t>• </a:t>
            </a:r>
            <a:r>
              <a:rPr lang="en-GB" b="1" dirty="0" smtClean="0"/>
              <a:t>Step 3 – Assessment of overall Public Value </a:t>
            </a:r>
            <a:r>
              <a:rPr lang="en-GB" dirty="0" smtClean="0"/>
              <a:t>using the following criteria (</a:t>
            </a:r>
            <a:r>
              <a:rPr lang="en-GB" dirty="0" err="1" smtClean="0"/>
              <a:t>i</a:t>
            </a:r>
            <a:r>
              <a:rPr lang="en-GB" dirty="0" smtClean="0"/>
              <a:t>) focused engagement; (ii) quality of outputs; (iii) value for money and (iv) impacts (economic, regulatory, social). </a:t>
            </a:r>
          </a:p>
          <a:p>
            <a:pPr marL="12700" fontAlgn="auto">
              <a:spcBef>
                <a:spcPts val="0"/>
              </a:spcBef>
              <a:spcAft>
                <a:spcPts val="0"/>
              </a:spcAft>
              <a:defRPr/>
            </a:pPr>
            <a:endParaRPr lang="en-GB" dirty="0" smtClean="0"/>
          </a:p>
          <a:p>
            <a:pPr marL="12700" fontAlgn="auto">
              <a:spcBef>
                <a:spcPts val="0"/>
              </a:spcBef>
              <a:spcAft>
                <a:spcPts val="0"/>
              </a:spcAft>
              <a:defRPr/>
            </a:pPr>
            <a:endParaRPr lang="en-GB" dirty="0" smtClean="0"/>
          </a:p>
          <a:p>
            <a:pPr marL="12700" fontAlgn="auto">
              <a:spcBef>
                <a:spcPts val="0"/>
              </a:spcBef>
              <a:spcAft>
                <a:spcPts val="0"/>
              </a:spcAft>
              <a:defRPr/>
            </a:pPr>
            <a:r>
              <a:rPr lang="en-GB" dirty="0" smtClean="0"/>
              <a:t>Note: Need to explain this was 2012/13 and why in 2016/17 we still have not achieved what set out. </a:t>
            </a:r>
            <a:r>
              <a:rPr lang="en-GB" b="1" u="sng" dirty="0" smtClean="0"/>
              <a:t>Evaluation is important but needs to be PROPORTIONATE</a:t>
            </a:r>
          </a:p>
          <a:p>
            <a:pPr marL="12700" fontAlgn="auto">
              <a:spcBef>
                <a:spcPts val="0"/>
              </a:spcBef>
              <a:spcAft>
                <a:spcPts val="0"/>
              </a:spcAft>
              <a:defRPr/>
            </a:pPr>
            <a:r>
              <a:rPr lang="en-GB" dirty="0" smtClean="0"/>
              <a:t>I am assuming this hasn’t been adopted because it is too technical and resource intensive to apply wholesale across the Commission?</a:t>
            </a:r>
            <a:endParaRPr lang="en-GB" dirty="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2473E4E-E8F2-4D0C-A9D6-D7801A11B091}" type="slidenum">
              <a:rPr lang="en-GB" altLang="en-US"/>
              <a:pPr fontAlgn="base">
                <a:spcBef>
                  <a:spcPct val="0"/>
                </a:spcBef>
                <a:spcAft>
                  <a:spcPct val="0"/>
                </a:spcAft>
              </a:pPr>
              <a:t>13</a:t>
            </a:fld>
            <a:endParaRPr lang="en-GB" altLang="en-US"/>
          </a:p>
        </p:txBody>
      </p:sp>
    </p:spTree>
    <p:extLst>
      <p:ext uri="{BB962C8B-B14F-4D97-AF65-F5344CB8AC3E}">
        <p14:creationId xmlns:p14="http://schemas.microsoft.com/office/powerpoint/2010/main" val="18571575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7" name="Group 7"/>
          <p:cNvGrpSpPr>
            <a:grpSpLocks/>
          </p:cNvGrpSpPr>
          <p:nvPr userDrawn="1"/>
        </p:nvGrpSpPr>
        <p:grpSpPr bwMode="auto">
          <a:xfrm>
            <a:off x="0" y="4564063"/>
            <a:ext cx="9144000" cy="2320925"/>
            <a:chOff x="0" y="4563363"/>
            <a:chExt cx="9144000" cy="2322021"/>
          </a:xfrm>
        </p:grpSpPr>
        <p:sp>
          <p:nvSpPr>
            <p:cNvPr id="8" name="object 2"/>
            <p:cNvSpPr/>
            <p:nvPr userDrawn="1"/>
          </p:nvSpPr>
          <p:spPr>
            <a:xfrm>
              <a:off x="0" y="4588775"/>
              <a:ext cx="9144000" cy="2296609"/>
            </a:xfrm>
            <a:custGeom>
              <a:avLst/>
              <a:gdLst/>
              <a:ahLst/>
              <a:cxnLst/>
              <a:rect l="l" t="t" r="r" b="b"/>
              <a:pathLst>
                <a:path w="9144000" h="2296198">
                  <a:moveTo>
                    <a:pt x="0" y="2296198"/>
                  </a:moveTo>
                  <a:lnTo>
                    <a:pt x="9144000" y="2296198"/>
                  </a:lnTo>
                  <a:lnTo>
                    <a:pt x="9144000" y="0"/>
                  </a:lnTo>
                  <a:lnTo>
                    <a:pt x="0" y="0"/>
                  </a:lnTo>
                  <a:lnTo>
                    <a:pt x="0" y="2296198"/>
                  </a:lnTo>
                  <a:close/>
                </a:path>
              </a:pathLst>
            </a:custGeom>
            <a:solidFill>
              <a:srgbClr val="39525B"/>
            </a:solidFill>
          </p:spPr>
          <p:txBody>
            <a:bodyPr lIns="0" tIns="0" rIns="0" bIns="0"/>
            <a:lstStyle/>
            <a:p>
              <a:pPr fontAlgn="auto">
                <a:spcBef>
                  <a:spcPts val="0"/>
                </a:spcBef>
                <a:spcAft>
                  <a:spcPts val="0"/>
                </a:spcAft>
                <a:defRPr/>
              </a:pPr>
              <a:endParaRPr>
                <a:latin typeface="+mn-lt"/>
              </a:endParaRPr>
            </a:p>
          </p:txBody>
        </p:sp>
        <p:grpSp>
          <p:nvGrpSpPr>
            <p:cNvPr id="9" name="Group 9"/>
            <p:cNvGrpSpPr>
              <a:grpSpLocks/>
            </p:cNvGrpSpPr>
            <p:nvPr userDrawn="1"/>
          </p:nvGrpSpPr>
          <p:grpSpPr bwMode="auto">
            <a:xfrm>
              <a:off x="538200" y="6071213"/>
              <a:ext cx="1732752" cy="451138"/>
              <a:chOff x="538200" y="6071213"/>
              <a:chExt cx="1732752" cy="451138"/>
            </a:xfrm>
          </p:grpSpPr>
          <p:sp>
            <p:nvSpPr>
              <p:cNvPr id="11" name="object 6"/>
              <p:cNvSpPr/>
              <p:nvPr userDrawn="1"/>
            </p:nvSpPr>
            <p:spPr>
              <a:xfrm>
                <a:off x="538163" y="6092847"/>
                <a:ext cx="704850" cy="187413"/>
              </a:xfrm>
              <a:custGeom>
                <a:avLst/>
                <a:gdLst/>
                <a:ahLst/>
                <a:cxnLst/>
                <a:rect l="l" t="t" r="r" b="b"/>
                <a:pathLst>
                  <a:path w="704608" h="187744">
                    <a:moveTo>
                      <a:pt x="0" y="0"/>
                    </a:moveTo>
                    <a:lnTo>
                      <a:pt x="704608" y="0"/>
                    </a:lnTo>
                    <a:lnTo>
                      <a:pt x="704608" y="187744"/>
                    </a:lnTo>
                    <a:lnTo>
                      <a:pt x="0" y="187744"/>
                    </a:lnTo>
                    <a:lnTo>
                      <a:pt x="0" y="0"/>
                    </a:lnTo>
                    <a:close/>
                  </a:path>
                </a:pathLst>
              </a:custGeom>
              <a:solidFill>
                <a:srgbClr val="FFFFFF"/>
              </a:solidFill>
            </p:spPr>
            <p:txBody>
              <a:bodyPr lIns="0" tIns="0" rIns="0" bIns="0"/>
              <a:lstStyle/>
              <a:p>
                <a:pPr fontAlgn="auto">
                  <a:spcBef>
                    <a:spcPts val="0"/>
                  </a:spcBef>
                  <a:spcAft>
                    <a:spcPts val="0"/>
                  </a:spcAft>
                  <a:defRPr/>
                </a:pPr>
                <a:endParaRPr>
                  <a:latin typeface="+mn-lt"/>
                </a:endParaRPr>
              </a:p>
            </p:txBody>
          </p:sp>
          <p:sp>
            <p:nvSpPr>
              <p:cNvPr id="12" name="object 7"/>
              <p:cNvSpPr/>
              <p:nvPr userDrawn="1"/>
            </p:nvSpPr>
            <p:spPr>
              <a:xfrm>
                <a:off x="538163" y="6326320"/>
                <a:ext cx="704850" cy="189001"/>
              </a:xfrm>
              <a:custGeom>
                <a:avLst/>
                <a:gdLst/>
                <a:ahLst/>
                <a:cxnLst/>
                <a:rect l="l" t="t" r="r" b="b"/>
                <a:pathLst>
                  <a:path w="704608" h="187820">
                    <a:moveTo>
                      <a:pt x="0" y="0"/>
                    </a:moveTo>
                    <a:lnTo>
                      <a:pt x="704608" y="0"/>
                    </a:lnTo>
                    <a:lnTo>
                      <a:pt x="704608" y="187820"/>
                    </a:lnTo>
                    <a:lnTo>
                      <a:pt x="0" y="187820"/>
                    </a:lnTo>
                    <a:lnTo>
                      <a:pt x="0" y="0"/>
                    </a:lnTo>
                    <a:close/>
                  </a:path>
                </a:pathLst>
              </a:custGeom>
              <a:solidFill>
                <a:srgbClr val="FFFFFF"/>
              </a:solidFill>
            </p:spPr>
            <p:txBody>
              <a:bodyPr lIns="0" tIns="0" rIns="0" bIns="0"/>
              <a:lstStyle/>
              <a:p>
                <a:pPr fontAlgn="auto">
                  <a:spcBef>
                    <a:spcPts val="0"/>
                  </a:spcBef>
                  <a:spcAft>
                    <a:spcPts val="0"/>
                  </a:spcAft>
                  <a:defRPr/>
                </a:pPr>
                <a:endParaRPr>
                  <a:latin typeface="+mn-lt"/>
                </a:endParaRPr>
              </a:p>
            </p:txBody>
          </p:sp>
          <p:sp>
            <p:nvSpPr>
              <p:cNvPr id="13" name="object 8"/>
              <p:cNvSpPr/>
              <p:nvPr userDrawn="1"/>
            </p:nvSpPr>
            <p:spPr>
              <a:xfrm>
                <a:off x="1328738" y="6070612"/>
                <a:ext cx="942975" cy="451063"/>
              </a:xfrm>
              <a:prstGeom prst="rect">
                <a:avLst/>
              </a:prstGeom>
              <a:blipFill>
                <a:blip r:embed="rId2" cstate="print"/>
                <a:stretch>
                  <a:fillRect/>
                </a:stretch>
              </a:blipFill>
            </p:spPr>
            <p:txBody>
              <a:bodyPr lIns="0" tIns="0" rIns="0" bIns="0"/>
              <a:lstStyle/>
              <a:p>
                <a:pPr fontAlgn="auto">
                  <a:spcBef>
                    <a:spcPts val="0"/>
                  </a:spcBef>
                  <a:spcAft>
                    <a:spcPts val="0"/>
                  </a:spcAft>
                  <a:defRPr/>
                </a:pPr>
                <a:endParaRPr>
                  <a:latin typeface="+mn-lt"/>
                </a:endParaRPr>
              </a:p>
            </p:txBody>
          </p:sp>
        </p:grpSp>
        <p:sp>
          <p:nvSpPr>
            <p:cNvPr id="10" name="object 4"/>
            <p:cNvSpPr/>
            <p:nvPr userDrawn="1"/>
          </p:nvSpPr>
          <p:spPr>
            <a:xfrm>
              <a:off x="0" y="4563363"/>
              <a:ext cx="9144000" cy="25412"/>
            </a:xfrm>
            <a:custGeom>
              <a:avLst/>
              <a:gdLst/>
              <a:ahLst/>
              <a:cxnLst/>
              <a:rect l="l" t="t" r="r" b="b"/>
              <a:pathLst>
                <a:path w="9144000" h="25400">
                  <a:moveTo>
                    <a:pt x="0" y="25400"/>
                  </a:moveTo>
                  <a:lnTo>
                    <a:pt x="9144000" y="25400"/>
                  </a:lnTo>
                  <a:lnTo>
                    <a:pt x="9144000" y="0"/>
                  </a:lnTo>
                  <a:lnTo>
                    <a:pt x="0" y="0"/>
                  </a:lnTo>
                  <a:lnTo>
                    <a:pt x="0" y="25400"/>
                  </a:lnTo>
                  <a:close/>
                </a:path>
              </a:pathLst>
            </a:custGeom>
            <a:solidFill>
              <a:srgbClr val="B5D334"/>
            </a:solidFill>
          </p:spPr>
          <p:txBody>
            <a:bodyPr lIns="0" tIns="0" rIns="0" bIns="0"/>
            <a:lstStyle/>
            <a:p>
              <a:pPr fontAlgn="auto">
                <a:spcBef>
                  <a:spcPts val="0"/>
                </a:spcBef>
                <a:spcAft>
                  <a:spcPts val="0"/>
                </a:spcAft>
                <a:defRPr/>
              </a:pPr>
              <a:endParaRPr>
                <a:latin typeface="+mn-lt"/>
              </a:endParaRPr>
            </a:p>
          </p:txBody>
        </p:sp>
      </p:grpSp>
      <p:sp>
        <p:nvSpPr>
          <p:cNvPr id="14" name="object 11"/>
          <p:cNvSpPr txBox="1"/>
          <p:nvPr userDrawn="1"/>
        </p:nvSpPr>
        <p:spPr>
          <a:xfrm>
            <a:off x="8243888" y="6407150"/>
            <a:ext cx="376237" cy="149225"/>
          </a:xfrm>
          <a:prstGeom prst="rect">
            <a:avLst/>
          </a:prstGeom>
        </p:spPr>
        <p:txBody>
          <a:bodyPr lIns="0" tIns="0" rIns="0" bIns="0"/>
          <a:lstStyle/>
          <a:p>
            <a:pPr marL="12700" fontAlgn="auto">
              <a:spcBef>
                <a:spcPts val="0"/>
              </a:spcBef>
              <a:spcAft>
                <a:spcPts val="0"/>
              </a:spcAft>
              <a:defRPr/>
            </a:pPr>
            <a:r>
              <a:rPr sz="900" spc="15" dirty="0">
                <a:solidFill>
                  <a:srgbClr val="FFFFFF"/>
                </a:solidFill>
                <a:latin typeface="Arial"/>
                <a:cs typeface="Arial"/>
              </a:rPr>
              <a:t>@e</a:t>
            </a:r>
            <a:r>
              <a:rPr sz="900" spc="5" dirty="0">
                <a:solidFill>
                  <a:srgbClr val="FFFFFF"/>
                </a:solidFill>
                <a:latin typeface="Arial"/>
                <a:cs typeface="Arial"/>
              </a:rPr>
              <a:t>hrc</a:t>
            </a:r>
            <a:endParaRPr sz="900" dirty="0">
              <a:latin typeface="Arial"/>
              <a:cs typeface="Arial"/>
            </a:endParaRPr>
          </a:p>
        </p:txBody>
      </p:sp>
      <p:cxnSp>
        <p:nvCxnSpPr>
          <p:cNvPr id="15" name="Straight Connector 14"/>
          <p:cNvCxnSpPr/>
          <p:nvPr userDrawn="1"/>
        </p:nvCxnSpPr>
        <p:spPr>
          <a:xfrm>
            <a:off x="8316913" y="6070600"/>
            <a:ext cx="0" cy="179388"/>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6" name="Picture 22"/>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18463" y="6364288"/>
            <a:ext cx="274637"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 Placeholder 18"/>
          <p:cNvSpPr>
            <a:spLocks noGrp="1"/>
          </p:cNvSpPr>
          <p:nvPr>
            <p:ph type="body" sz="quarter" idx="14"/>
          </p:nvPr>
        </p:nvSpPr>
        <p:spPr>
          <a:xfrm>
            <a:off x="2123728" y="5449947"/>
            <a:ext cx="6599336" cy="499333"/>
          </a:xfrm>
        </p:spPr>
        <p:txBody>
          <a:bodyPr>
            <a:normAutofit/>
          </a:bodyPr>
          <a:lstStyle>
            <a:lvl1pPr marL="0" indent="0" algn="r">
              <a:buNone/>
              <a:defRPr sz="2400">
                <a:solidFill>
                  <a:schemeClr val="accent1"/>
                </a:solidFill>
              </a:defRPr>
            </a:lvl1pPr>
          </a:lstStyle>
          <a:p>
            <a:pPr lvl="0"/>
            <a:r>
              <a:rPr lang="en-US" smtClean="0"/>
              <a:t>Click to edit Master text styles</a:t>
            </a:r>
          </a:p>
        </p:txBody>
      </p:sp>
      <p:sp>
        <p:nvSpPr>
          <p:cNvPr id="23" name="Text Placeholder 22"/>
          <p:cNvSpPr>
            <a:spLocks noGrp="1"/>
          </p:cNvSpPr>
          <p:nvPr>
            <p:ph type="body" sz="quarter" idx="15"/>
          </p:nvPr>
        </p:nvSpPr>
        <p:spPr>
          <a:xfrm>
            <a:off x="2123728" y="4797425"/>
            <a:ext cx="6599336" cy="576263"/>
          </a:xfrm>
        </p:spPr>
        <p:txBody>
          <a:bodyPr>
            <a:noAutofit/>
          </a:bodyPr>
          <a:lstStyle>
            <a:lvl1pPr marL="0" indent="0" algn="r">
              <a:buNone/>
              <a:defRPr sz="3200">
                <a:solidFill>
                  <a:schemeClr val="bg1"/>
                </a:solidFill>
                <a:latin typeface="Georgia" panose="02040502050405020303" pitchFamily="18" charset="0"/>
              </a:defRPr>
            </a:lvl1pPr>
          </a:lstStyle>
          <a:p>
            <a:pPr lvl="0"/>
            <a:r>
              <a:rPr lang="en-US" smtClean="0"/>
              <a:t>Click to edit Master text styles</a:t>
            </a:r>
          </a:p>
        </p:txBody>
      </p:sp>
      <p:sp>
        <p:nvSpPr>
          <p:cNvPr id="25" name="Text Placeholder 24"/>
          <p:cNvSpPr>
            <a:spLocks noGrp="1"/>
          </p:cNvSpPr>
          <p:nvPr>
            <p:ph type="body" sz="quarter" idx="16"/>
          </p:nvPr>
        </p:nvSpPr>
        <p:spPr>
          <a:xfrm>
            <a:off x="5940152" y="5987492"/>
            <a:ext cx="2350864" cy="340130"/>
          </a:xfrm>
        </p:spPr>
        <p:txBody>
          <a:bodyPr/>
          <a:lstStyle>
            <a:lvl1pPr marL="0" indent="0" algn="r">
              <a:buNone/>
              <a:defRPr b="0" baseline="0">
                <a:solidFill>
                  <a:schemeClr val="bg1"/>
                </a:solidFill>
              </a:defRPr>
            </a:lvl1pPr>
          </a:lstStyle>
          <a:p>
            <a:pPr lvl="0"/>
            <a:r>
              <a:rPr lang="en-US" smtClean="0"/>
              <a:t>Click to edit Master text styles</a:t>
            </a:r>
          </a:p>
        </p:txBody>
      </p:sp>
      <p:sp>
        <p:nvSpPr>
          <p:cNvPr id="26" name="Text Placeholder 24"/>
          <p:cNvSpPr>
            <a:spLocks noGrp="1"/>
          </p:cNvSpPr>
          <p:nvPr>
            <p:ph type="body" sz="quarter" idx="17"/>
          </p:nvPr>
        </p:nvSpPr>
        <p:spPr>
          <a:xfrm>
            <a:off x="8224772" y="5987492"/>
            <a:ext cx="498292" cy="340130"/>
          </a:xfrm>
        </p:spPr>
        <p:txBody>
          <a:bodyPr/>
          <a:lstStyle>
            <a:lvl1pPr marL="0" indent="0" algn="r">
              <a:buNone/>
              <a:defRPr b="1" baseline="0">
                <a:solidFill>
                  <a:schemeClr val="bg1"/>
                </a:solidFill>
              </a:defRPr>
            </a:lvl1pPr>
          </a:lstStyle>
          <a:p>
            <a:pPr lvl="0"/>
            <a:r>
              <a:rPr lang="en-US" smtClean="0"/>
              <a:t>Click to edit Master text styles</a:t>
            </a:r>
          </a:p>
        </p:txBody>
      </p:sp>
      <p:sp>
        <p:nvSpPr>
          <p:cNvPr id="21" name="Picture Placeholder 2"/>
          <p:cNvSpPr>
            <a:spLocks noGrp="1"/>
          </p:cNvSpPr>
          <p:nvPr>
            <p:ph type="pic" sz="quarter" idx="18"/>
          </p:nvPr>
        </p:nvSpPr>
        <p:spPr>
          <a:xfrm>
            <a:off x="0" y="0"/>
            <a:ext cx="9144000" cy="4564063"/>
          </a:xfrm>
        </p:spPr>
        <p:txBody>
          <a:bodyPr rtlCol="0">
            <a:normAutofit/>
          </a:bodyPr>
          <a:lstStyle>
            <a:lvl1pPr>
              <a:defRPr baseline="0">
                <a:solidFill>
                  <a:schemeClr val="accent3"/>
                </a:solidFill>
              </a:defRPr>
            </a:lvl1pPr>
          </a:lstStyle>
          <a:p>
            <a:pPr lvl="0"/>
            <a:r>
              <a:rPr lang="en-GB" noProof="0" dirty="0" smtClean="0"/>
              <a:t>Click icon to add picture</a:t>
            </a:r>
            <a:endParaRPr lang="en-GB" noProof="0" dirty="0"/>
          </a:p>
        </p:txBody>
      </p:sp>
    </p:spTree>
    <p:extLst>
      <p:ext uri="{BB962C8B-B14F-4D97-AF65-F5344CB8AC3E}">
        <p14:creationId xmlns:p14="http://schemas.microsoft.com/office/powerpoint/2010/main" val="472573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rure with content 2">
    <p:spTree>
      <p:nvGrpSpPr>
        <p:cNvPr id="1" name=""/>
        <p:cNvGrpSpPr/>
        <p:nvPr/>
      </p:nvGrpSpPr>
      <p:grpSpPr>
        <a:xfrm>
          <a:off x="0" y="0"/>
          <a:ext cx="0" cy="0"/>
          <a:chOff x="0" y="0"/>
          <a:chExt cx="0" cy="0"/>
        </a:xfrm>
      </p:grpSpPr>
      <p:sp>
        <p:nvSpPr>
          <p:cNvPr id="11" name="object 2"/>
          <p:cNvSpPr/>
          <p:nvPr userDrawn="1"/>
        </p:nvSpPr>
        <p:spPr>
          <a:xfrm>
            <a:off x="4187825" y="801688"/>
            <a:ext cx="4410075" cy="4895850"/>
          </a:xfrm>
          <a:custGeom>
            <a:avLst/>
            <a:gdLst/>
            <a:ahLst/>
            <a:cxnLst/>
            <a:rect l="l" t="t" r="r" b="b"/>
            <a:pathLst>
              <a:path w="4409655" h="4896002">
                <a:moveTo>
                  <a:pt x="0" y="4896002"/>
                </a:moveTo>
                <a:lnTo>
                  <a:pt x="4409655" y="4896002"/>
                </a:lnTo>
                <a:lnTo>
                  <a:pt x="4409655" y="0"/>
                </a:lnTo>
                <a:lnTo>
                  <a:pt x="0" y="0"/>
                </a:lnTo>
                <a:lnTo>
                  <a:pt x="0" y="4896002"/>
                </a:lnTo>
                <a:close/>
              </a:path>
            </a:pathLst>
          </a:custGeom>
          <a:solidFill>
            <a:srgbClr val="AB1D88"/>
          </a:solidFill>
        </p:spPr>
        <p:txBody>
          <a:bodyPr lIns="0" tIns="0" rIns="0" bIns="0"/>
          <a:lstStyle/>
          <a:p>
            <a:pPr fontAlgn="auto">
              <a:spcBef>
                <a:spcPts val="0"/>
              </a:spcBef>
              <a:spcAft>
                <a:spcPts val="0"/>
              </a:spcAft>
              <a:defRPr/>
            </a:pPr>
            <a:endParaRPr>
              <a:latin typeface="+mn-lt"/>
            </a:endParaRPr>
          </a:p>
        </p:txBody>
      </p:sp>
      <p:sp>
        <p:nvSpPr>
          <p:cNvPr id="6" name="Picture Placeholder 6"/>
          <p:cNvSpPr>
            <a:spLocks noGrp="1"/>
          </p:cNvSpPr>
          <p:nvPr>
            <p:ph type="pic" sz="quarter" idx="10"/>
          </p:nvPr>
        </p:nvSpPr>
        <p:spPr>
          <a:xfrm>
            <a:off x="539750" y="801000"/>
            <a:ext cx="3600202" cy="4896003"/>
          </a:xfrm>
        </p:spPr>
        <p:txBody>
          <a:bodyPr rtlCol="0">
            <a:normAutofit/>
          </a:bodyPr>
          <a:lstStyle/>
          <a:p>
            <a:pPr lvl="0"/>
            <a:r>
              <a:rPr lang="en-US" noProof="0" smtClean="0"/>
              <a:t>Click icon to add picture</a:t>
            </a:r>
            <a:endParaRPr lang="en-GB" noProof="0" dirty="0"/>
          </a:p>
        </p:txBody>
      </p:sp>
      <p:sp>
        <p:nvSpPr>
          <p:cNvPr id="8" name="Title 1"/>
          <p:cNvSpPr>
            <a:spLocks noGrp="1"/>
          </p:cNvSpPr>
          <p:nvPr>
            <p:ph type="title"/>
          </p:nvPr>
        </p:nvSpPr>
        <p:spPr>
          <a:xfrm>
            <a:off x="4499992" y="1196752"/>
            <a:ext cx="3888432" cy="792088"/>
          </a:xfrm>
        </p:spPr>
        <p:txBody>
          <a:bodyPr>
            <a:noAutofit/>
          </a:bodyPr>
          <a:lstStyle>
            <a:lvl1pPr>
              <a:defRPr sz="2800" baseline="0">
                <a:solidFill>
                  <a:schemeClr val="bg1"/>
                </a:solidFill>
              </a:defRPr>
            </a:lvl1pPr>
          </a:lstStyle>
          <a:p>
            <a:r>
              <a:rPr lang="en-US" smtClean="0"/>
              <a:t>Click to edit Master title style</a:t>
            </a:r>
            <a:endParaRPr lang="en-GB" dirty="0"/>
          </a:p>
        </p:txBody>
      </p:sp>
      <p:sp>
        <p:nvSpPr>
          <p:cNvPr id="9" name="Text Placeholder 9"/>
          <p:cNvSpPr>
            <a:spLocks noGrp="1"/>
          </p:cNvSpPr>
          <p:nvPr>
            <p:ph type="body" sz="quarter" idx="11"/>
          </p:nvPr>
        </p:nvSpPr>
        <p:spPr>
          <a:xfrm>
            <a:off x="4499992" y="2205781"/>
            <a:ext cx="3888432" cy="3311451"/>
          </a:xfrm>
        </p:spPr>
        <p:txBody>
          <a:bodyPr/>
          <a:lstStyle>
            <a:lvl1pPr marL="12700" indent="0">
              <a:buNone/>
              <a:defRPr baseline="0">
                <a:solidFill>
                  <a:schemeClr val="bg1"/>
                </a:solidFill>
              </a:defRPr>
            </a:lvl1pPr>
            <a:lvl2pPr>
              <a:defRPr>
                <a:solidFill>
                  <a:schemeClr val="bg1"/>
                </a:solidFill>
              </a:defRPr>
            </a:lvl2pPr>
          </a:lstStyle>
          <a:p>
            <a:pPr lvl="0"/>
            <a:r>
              <a:rPr lang="en-US" dirty="0" smtClean="0"/>
              <a:t>Click to edit Master text styles</a:t>
            </a:r>
          </a:p>
        </p:txBody>
      </p:sp>
      <p:sp>
        <p:nvSpPr>
          <p:cNvPr id="10" name="Text Placeholder 7"/>
          <p:cNvSpPr>
            <a:spLocks noGrp="1"/>
          </p:cNvSpPr>
          <p:nvPr>
            <p:ph type="body" sz="quarter" idx="13"/>
          </p:nvPr>
        </p:nvSpPr>
        <p:spPr>
          <a:xfrm>
            <a:off x="467544" y="188913"/>
            <a:ext cx="4176464" cy="215751"/>
          </a:xfrm>
        </p:spPr>
        <p:txBody>
          <a:bodyPr>
            <a:noAutofit/>
          </a:bodyPr>
          <a:lstStyle>
            <a:lvl1pPr marL="0" indent="0">
              <a:buNone/>
              <a:defRPr sz="1200">
                <a:solidFill>
                  <a:schemeClr val="accent2"/>
                </a:solidFill>
              </a:defRPr>
            </a:lvl1pPr>
            <a:lvl5pPr>
              <a:defRPr/>
            </a:lvl5pPr>
          </a:lstStyle>
          <a:p>
            <a:pPr lvl="0"/>
            <a:r>
              <a:rPr lang="en-US" smtClean="0"/>
              <a:t>Click to edit Master text styles</a:t>
            </a:r>
          </a:p>
        </p:txBody>
      </p:sp>
      <p:sp>
        <p:nvSpPr>
          <p:cNvPr id="17" name="Text Placeholder 7"/>
          <p:cNvSpPr>
            <a:spLocks noGrp="1"/>
          </p:cNvSpPr>
          <p:nvPr>
            <p:ph type="body" sz="quarter" idx="14"/>
          </p:nvPr>
        </p:nvSpPr>
        <p:spPr>
          <a:xfrm>
            <a:off x="4716016" y="188640"/>
            <a:ext cx="3960440" cy="216024"/>
          </a:xfrm>
        </p:spPr>
        <p:txBody>
          <a:bodyPr>
            <a:noAutofit/>
          </a:bodyPr>
          <a:lstStyle>
            <a:lvl1pPr marL="0" indent="0" algn="r">
              <a:buNone/>
              <a:defRPr sz="1200">
                <a:solidFill>
                  <a:schemeClr val="accent3"/>
                </a:solidFill>
              </a:defRPr>
            </a:lvl1pPr>
            <a:lvl5pPr>
              <a:defRPr/>
            </a:lvl5pPr>
          </a:lstStyle>
          <a:p>
            <a:pPr lvl="0"/>
            <a:r>
              <a:rPr lang="en-US" smtClean="0"/>
              <a:t>Click to edit Master text styles</a:t>
            </a:r>
          </a:p>
        </p:txBody>
      </p:sp>
      <p:sp>
        <p:nvSpPr>
          <p:cNvPr id="22" name="Text Placeholder 14"/>
          <p:cNvSpPr>
            <a:spLocks noGrp="1"/>
          </p:cNvSpPr>
          <p:nvPr>
            <p:ph type="body" sz="quarter" idx="19"/>
          </p:nvPr>
        </p:nvSpPr>
        <p:spPr>
          <a:xfrm>
            <a:off x="7884368" y="5981266"/>
            <a:ext cx="828566" cy="265112"/>
          </a:xfrm>
        </p:spPr>
        <p:txBody>
          <a:bodyPr>
            <a:noAutofit/>
          </a:bodyPr>
          <a:lstStyle>
            <a:lvl1pPr marL="12700" indent="0" algn="r">
              <a:buNone/>
              <a:defRPr sz="1200" b="1"/>
            </a:lvl1pPr>
          </a:lstStyle>
          <a:p>
            <a:pPr lvl="0"/>
            <a:r>
              <a:rPr lang="en-US" smtClean="0"/>
              <a:t>Click to edit Master text styles</a:t>
            </a:r>
          </a:p>
        </p:txBody>
      </p:sp>
    </p:spTree>
    <p:extLst>
      <p:ext uri="{BB962C8B-B14F-4D97-AF65-F5344CB8AC3E}">
        <p14:creationId xmlns:p14="http://schemas.microsoft.com/office/powerpoint/2010/main" val="1601609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x2 pictures with content">
    <p:spTree>
      <p:nvGrpSpPr>
        <p:cNvPr id="1" name=""/>
        <p:cNvGrpSpPr/>
        <p:nvPr/>
      </p:nvGrpSpPr>
      <p:grpSpPr>
        <a:xfrm>
          <a:off x="0" y="0"/>
          <a:ext cx="0" cy="0"/>
          <a:chOff x="0" y="0"/>
          <a:chExt cx="0" cy="0"/>
        </a:xfrm>
      </p:grpSpPr>
      <p:sp>
        <p:nvSpPr>
          <p:cNvPr id="8" name="Title 1"/>
          <p:cNvSpPr>
            <a:spLocks noGrp="1"/>
          </p:cNvSpPr>
          <p:nvPr>
            <p:ph type="title"/>
          </p:nvPr>
        </p:nvSpPr>
        <p:spPr>
          <a:xfrm>
            <a:off x="467544" y="1196752"/>
            <a:ext cx="4176464" cy="792088"/>
          </a:xfrm>
        </p:spPr>
        <p:txBody>
          <a:bodyPr>
            <a:noAutofit/>
          </a:bodyPr>
          <a:lstStyle>
            <a:lvl1pPr>
              <a:defRPr sz="2800" baseline="0"/>
            </a:lvl1pPr>
          </a:lstStyle>
          <a:p>
            <a:r>
              <a:rPr lang="en-US" smtClean="0"/>
              <a:t>Click to edit Master title style</a:t>
            </a:r>
            <a:endParaRPr lang="en-GB" dirty="0"/>
          </a:p>
        </p:txBody>
      </p:sp>
      <p:sp>
        <p:nvSpPr>
          <p:cNvPr id="9" name="Text Placeholder 9"/>
          <p:cNvSpPr>
            <a:spLocks noGrp="1"/>
          </p:cNvSpPr>
          <p:nvPr>
            <p:ph type="body" sz="quarter" idx="11"/>
          </p:nvPr>
        </p:nvSpPr>
        <p:spPr>
          <a:xfrm>
            <a:off x="467544" y="2205781"/>
            <a:ext cx="4176464" cy="3455467"/>
          </a:xfrm>
        </p:spPr>
        <p:txBody>
          <a:bodyPr/>
          <a:lstStyle>
            <a:lvl1pPr marL="12700" indent="0">
              <a:buNone/>
              <a:defRPr baseline="0"/>
            </a:lvl1pPr>
          </a:lstStyle>
          <a:p>
            <a:pPr lvl="0"/>
            <a:r>
              <a:rPr lang="en-US" dirty="0" smtClean="0"/>
              <a:t>Click to edit Master text styles</a:t>
            </a:r>
          </a:p>
          <a:p>
            <a:pPr lvl="1"/>
            <a:r>
              <a:rPr lang="en-US" dirty="0" smtClean="0"/>
              <a:t>Second level</a:t>
            </a:r>
          </a:p>
        </p:txBody>
      </p:sp>
      <p:sp>
        <p:nvSpPr>
          <p:cNvPr id="16" name="Text Placeholder 7"/>
          <p:cNvSpPr>
            <a:spLocks noGrp="1"/>
          </p:cNvSpPr>
          <p:nvPr>
            <p:ph type="body" sz="quarter" idx="14"/>
          </p:nvPr>
        </p:nvSpPr>
        <p:spPr>
          <a:xfrm>
            <a:off x="467544" y="188913"/>
            <a:ext cx="3888432" cy="215751"/>
          </a:xfrm>
        </p:spPr>
        <p:txBody>
          <a:bodyPr>
            <a:noAutofit/>
          </a:bodyPr>
          <a:lstStyle>
            <a:lvl1pPr marL="0" indent="0">
              <a:buNone/>
              <a:defRPr sz="1200">
                <a:solidFill>
                  <a:schemeClr val="accent2"/>
                </a:solidFill>
              </a:defRPr>
            </a:lvl1pPr>
            <a:lvl5pPr>
              <a:defRPr/>
            </a:lvl5pPr>
          </a:lstStyle>
          <a:p>
            <a:pPr lvl="0"/>
            <a:r>
              <a:rPr lang="en-US" smtClean="0"/>
              <a:t>Click to edit Master text styles</a:t>
            </a:r>
          </a:p>
        </p:txBody>
      </p:sp>
      <p:sp>
        <p:nvSpPr>
          <p:cNvPr id="22" name="Text Placeholder 7"/>
          <p:cNvSpPr>
            <a:spLocks noGrp="1"/>
          </p:cNvSpPr>
          <p:nvPr>
            <p:ph type="body" sz="quarter" idx="18"/>
          </p:nvPr>
        </p:nvSpPr>
        <p:spPr>
          <a:xfrm>
            <a:off x="4499992" y="188640"/>
            <a:ext cx="4176464" cy="216024"/>
          </a:xfrm>
        </p:spPr>
        <p:txBody>
          <a:bodyPr>
            <a:noAutofit/>
          </a:bodyPr>
          <a:lstStyle>
            <a:lvl1pPr marL="0" indent="0" algn="r">
              <a:buNone/>
              <a:defRPr sz="1200">
                <a:solidFill>
                  <a:schemeClr val="accent3"/>
                </a:solidFill>
              </a:defRPr>
            </a:lvl1pPr>
            <a:lvl5pPr>
              <a:defRPr/>
            </a:lvl5pPr>
          </a:lstStyle>
          <a:p>
            <a:pPr lvl="0"/>
            <a:r>
              <a:rPr lang="en-US" smtClean="0"/>
              <a:t>Click to edit Master text styles</a:t>
            </a:r>
          </a:p>
        </p:txBody>
      </p:sp>
      <p:sp>
        <p:nvSpPr>
          <p:cNvPr id="27" name="Text Placeholder 14"/>
          <p:cNvSpPr>
            <a:spLocks noGrp="1"/>
          </p:cNvSpPr>
          <p:nvPr>
            <p:ph type="body" sz="quarter" idx="20"/>
          </p:nvPr>
        </p:nvSpPr>
        <p:spPr>
          <a:xfrm>
            <a:off x="8100392" y="5981266"/>
            <a:ext cx="612542" cy="265112"/>
          </a:xfrm>
        </p:spPr>
        <p:txBody>
          <a:bodyPr>
            <a:noAutofit/>
          </a:bodyPr>
          <a:lstStyle>
            <a:lvl1pPr marL="12700" indent="0" algn="r">
              <a:buNone/>
              <a:defRPr sz="1200" b="1"/>
            </a:lvl1pPr>
          </a:lstStyle>
          <a:p>
            <a:pPr lvl="0"/>
            <a:r>
              <a:rPr lang="en-US" smtClean="0"/>
              <a:t>Click to edit Master text styles</a:t>
            </a:r>
          </a:p>
        </p:txBody>
      </p:sp>
      <p:sp>
        <p:nvSpPr>
          <p:cNvPr id="14" name="Picture Placeholder 12"/>
          <p:cNvSpPr>
            <a:spLocks noGrp="1"/>
          </p:cNvSpPr>
          <p:nvPr>
            <p:ph type="pic" sz="quarter" idx="12"/>
          </p:nvPr>
        </p:nvSpPr>
        <p:spPr>
          <a:xfrm>
            <a:off x="4994998" y="741451"/>
            <a:ext cx="3609006" cy="2411547"/>
          </a:xfrm>
        </p:spPr>
        <p:txBody>
          <a:bodyPr rtlCol="0">
            <a:normAutofit/>
          </a:bodyPr>
          <a:lstStyle/>
          <a:p>
            <a:pPr lvl="0"/>
            <a:r>
              <a:rPr lang="en-US" noProof="0" smtClean="0"/>
              <a:t>Click icon to add picture</a:t>
            </a:r>
            <a:endParaRPr lang="en-GB" noProof="0"/>
          </a:p>
        </p:txBody>
      </p:sp>
      <p:sp>
        <p:nvSpPr>
          <p:cNvPr id="17" name="Picture Placeholder 14"/>
          <p:cNvSpPr>
            <a:spLocks noGrp="1"/>
          </p:cNvSpPr>
          <p:nvPr>
            <p:ph type="pic" sz="quarter" idx="13"/>
          </p:nvPr>
        </p:nvSpPr>
        <p:spPr>
          <a:xfrm>
            <a:off x="4994275" y="3294063"/>
            <a:ext cx="3609975" cy="2390775"/>
          </a:xfrm>
        </p:spPr>
        <p:txBody>
          <a:bodyPr rtlCol="0">
            <a:normAutofit/>
          </a:bodyPr>
          <a:lstStyle/>
          <a:p>
            <a:pPr lvl="0"/>
            <a:r>
              <a:rPr lang="en-US" noProof="0" smtClean="0"/>
              <a:t>Click icon to add picture</a:t>
            </a:r>
            <a:endParaRPr lang="en-GB" noProof="0"/>
          </a:p>
        </p:txBody>
      </p:sp>
    </p:spTree>
    <p:extLst>
      <p:ext uri="{BB962C8B-B14F-4D97-AF65-F5344CB8AC3E}">
        <p14:creationId xmlns:p14="http://schemas.microsoft.com/office/powerpoint/2010/main" val="4065363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aph with content">
    <p:spTree>
      <p:nvGrpSpPr>
        <p:cNvPr id="1" name=""/>
        <p:cNvGrpSpPr/>
        <p:nvPr/>
      </p:nvGrpSpPr>
      <p:grpSpPr>
        <a:xfrm>
          <a:off x="0" y="0"/>
          <a:ext cx="0" cy="0"/>
          <a:chOff x="0" y="0"/>
          <a:chExt cx="0" cy="0"/>
        </a:xfrm>
      </p:grpSpPr>
      <p:sp>
        <p:nvSpPr>
          <p:cNvPr id="8" name="Title 1"/>
          <p:cNvSpPr>
            <a:spLocks noGrp="1"/>
          </p:cNvSpPr>
          <p:nvPr>
            <p:ph type="title"/>
          </p:nvPr>
        </p:nvSpPr>
        <p:spPr>
          <a:xfrm>
            <a:off x="4499992" y="1196752"/>
            <a:ext cx="3960440" cy="792088"/>
          </a:xfrm>
        </p:spPr>
        <p:txBody>
          <a:bodyPr>
            <a:noAutofit/>
          </a:bodyPr>
          <a:lstStyle>
            <a:lvl1pPr>
              <a:defRPr sz="2800" baseline="0"/>
            </a:lvl1pPr>
          </a:lstStyle>
          <a:p>
            <a:r>
              <a:rPr lang="en-US" smtClean="0"/>
              <a:t>Click to edit Master title style</a:t>
            </a:r>
            <a:endParaRPr lang="en-GB" dirty="0"/>
          </a:p>
        </p:txBody>
      </p:sp>
      <p:sp>
        <p:nvSpPr>
          <p:cNvPr id="9" name="Text Placeholder 9"/>
          <p:cNvSpPr>
            <a:spLocks noGrp="1"/>
          </p:cNvSpPr>
          <p:nvPr>
            <p:ph type="body" sz="quarter" idx="11"/>
          </p:nvPr>
        </p:nvSpPr>
        <p:spPr>
          <a:xfrm>
            <a:off x="4499992" y="2205781"/>
            <a:ext cx="3960440" cy="3310782"/>
          </a:xfrm>
        </p:spPr>
        <p:txBody>
          <a:bodyPr/>
          <a:lstStyle>
            <a:lvl1pPr marL="12700" indent="0">
              <a:buNone/>
              <a:defRPr baseline="0"/>
            </a:lvl1pPr>
          </a:lstStyle>
          <a:p>
            <a:pPr lvl="0"/>
            <a:r>
              <a:rPr lang="en-US" dirty="0" smtClean="0"/>
              <a:t>Click to edit Master text styles</a:t>
            </a:r>
          </a:p>
          <a:p>
            <a:pPr lvl="1"/>
            <a:r>
              <a:rPr lang="en-US" dirty="0" smtClean="0"/>
              <a:t>Second level</a:t>
            </a:r>
          </a:p>
        </p:txBody>
      </p:sp>
      <p:sp>
        <p:nvSpPr>
          <p:cNvPr id="11" name="Chart Placeholder 10"/>
          <p:cNvSpPr>
            <a:spLocks noGrp="1"/>
          </p:cNvSpPr>
          <p:nvPr>
            <p:ph type="chart" sz="quarter" idx="12"/>
          </p:nvPr>
        </p:nvSpPr>
        <p:spPr>
          <a:xfrm>
            <a:off x="827584" y="1196753"/>
            <a:ext cx="3457079" cy="3527648"/>
          </a:xfrm>
        </p:spPr>
        <p:txBody>
          <a:bodyPr rtlCol="0">
            <a:normAutofit/>
          </a:bodyPr>
          <a:lstStyle/>
          <a:p>
            <a:pPr lvl="0"/>
            <a:r>
              <a:rPr lang="en-US" noProof="0" smtClean="0"/>
              <a:t>Click icon to add chart</a:t>
            </a:r>
            <a:endParaRPr lang="en-GB" noProof="0"/>
          </a:p>
        </p:txBody>
      </p:sp>
      <p:sp>
        <p:nvSpPr>
          <p:cNvPr id="21" name="Text Placeholder 7"/>
          <p:cNvSpPr>
            <a:spLocks noGrp="1"/>
          </p:cNvSpPr>
          <p:nvPr>
            <p:ph type="body" sz="quarter" idx="14"/>
          </p:nvPr>
        </p:nvSpPr>
        <p:spPr>
          <a:xfrm>
            <a:off x="467544" y="188913"/>
            <a:ext cx="4176464" cy="215751"/>
          </a:xfrm>
        </p:spPr>
        <p:txBody>
          <a:bodyPr>
            <a:noAutofit/>
          </a:bodyPr>
          <a:lstStyle>
            <a:lvl1pPr marL="0" indent="0">
              <a:buNone/>
              <a:defRPr sz="1200">
                <a:solidFill>
                  <a:schemeClr val="accent2"/>
                </a:solidFill>
              </a:defRPr>
            </a:lvl1pPr>
            <a:lvl5pPr>
              <a:defRPr/>
            </a:lvl5pPr>
          </a:lstStyle>
          <a:p>
            <a:pPr lvl="0"/>
            <a:r>
              <a:rPr lang="en-US" smtClean="0"/>
              <a:t>Click to edit Master text styles</a:t>
            </a:r>
          </a:p>
        </p:txBody>
      </p:sp>
      <p:sp>
        <p:nvSpPr>
          <p:cNvPr id="22" name="Text Placeholder 7"/>
          <p:cNvSpPr>
            <a:spLocks noGrp="1"/>
          </p:cNvSpPr>
          <p:nvPr>
            <p:ph type="body" sz="quarter" idx="18"/>
          </p:nvPr>
        </p:nvSpPr>
        <p:spPr>
          <a:xfrm>
            <a:off x="4716016" y="188640"/>
            <a:ext cx="3960440" cy="216024"/>
          </a:xfrm>
        </p:spPr>
        <p:txBody>
          <a:bodyPr>
            <a:noAutofit/>
          </a:bodyPr>
          <a:lstStyle>
            <a:lvl1pPr marL="0" indent="0" algn="r">
              <a:buNone/>
              <a:defRPr sz="1200">
                <a:solidFill>
                  <a:schemeClr val="accent3"/>
                </a:solidFill>
              </a:defRPr>
            </a:lvl1pPr>
            <a:lvl5pPr>
              <a:defRPr/>
            </a:lvl5pPr>
          </a:lstStyle>
          <a:p>
            <a:pPr lvl="0"/>
            <a:r>
              <a:rPr lang="en-US" smtClean="0"/>
              <a:t>Click to edit Master text styles</a:t>
            </a:r>
          </a:p>
        </p:txBody>
      </p:sp>
      <p:sp>
        <p:nvSpPr>
          <p:cNvPr id="27" name="Text Placeholder 14"/>
          <p:cNvSpPr>
            <a:spLocks noGrp="1"/>
          </p:cNvSpPr>
          <p:nvPr>
            <p:ph type="body" sz="quarter" idx="20"/>
          </p:nvPr>
        </p:nvSpPr>
        <p:spPr>
          <a:xfrm>
            <a:off x="7812360" y="5981266"/>
            <a:ext cx="900574" cy="265112"/>
          </a:xfrm>
        </p:spPr>
        <p:txBody>
          <a:bodyPr>
            <a:noAutofit/>
          </a:bodyPr>
          <a:lstStyle>
            <a:lvl1pPr marL="12700" indent="0" algn="r">
              <a:buNone/>
              <a:defRPr sz="1200" b="1"/>
            </a:lvl1pPr>
          </a:lstStyle>
          <a:p>
            <a:pPr lvl="0"/>
            <a:r>
              <a:rPr lang="en-US" smtClean="0"/>
              <a:t>Click to edit Master text styles</a:t>
            </a:r>
          </a:p>
        </p:txBody>
      </p:sp>
    </p:spTree>
    <p:extLst>
      <p:ext uri="{BB962C8B-B14F-4D97-AF65-F5344CB8AC3E}">
        <p14:creationId xmlns:p14="http://schemas.microsoft.com/office/powerpoint/2010/main" val="4119702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content">
    <p:spTree>
      <p:nvGrpSpPr>
        <p:cNvPr id="1" name=""/>
        <p:cNvGrpSpPr/>
        <p:nvPr/>
      </p:nvGrpSpPr>
      <p:grpSpPr>
        <a:xfrm>
          <a:off x="0" y="0"/>
          <a:ext cx="0" cy="0"/>
          <a:chOff x="0" y="0"/>
          <a:chExt cx="0" cy="0"/>
        </a:xfrm>
      </p:grpSpPr>
      <p:sp>
        <p:nvSpPr>
          <p:cNvPr id="2" name="Title 1"/>
          <p:cNvSpPr>
            <a:spLocks noGrp="1"/>
          </p:cNvSpPr>
          <p:nvPr>
            <p:ph type="title"/>
          </p:nvPr>
        </p:nvSpPr>
        <p:spPr>
          <a:xfrm>
            <a:off x="1475656" y="2132856"/>
            <a:ext cx="6120680" cy="720080"/>
          </a:xfrm>
        </p:spPr>
        <p:txBody>
          <a:bodyPr>
            <a:noAutofit/>
          </a:bodyPr>
          <a:lstStyle>
            <a:lvl1pPr algn="ctr">
              <a:defRPr sz="6600" baseline="0"/>
            </a:lvl1pPr>
          </a:lstStyle>
          <a:p>
            <a:r>
              <a:rPr lang="en-US" smtClean="0"/>
              <a:t>Click to edit Master title style</a:t>
            </a:r>
            <a:endParaRPr lang="en-GB" dirty="0"/>
          </a:p>
        </p:txBody>
      </p:sp>
      <p:sp>
        <p:nvSpPr>
          <p:cNvPr id="10" name="Text Placeholder 9"/>
          <p:cNvSpPr>
            <a:spLocks noGrp="1"/>
          </p:cNvSpPr>
          <p:nvPr>
            <p:ph type="body" sz="quarter" idx="13"/>
          </p:nvPr>
        </p:nvSpPr>
        <p:spPr>
          <a:xfrm>
            <a:off x="1475656" y="3140969"/>
            <a:ext cx="6120680" cy="648072"/>
          </a:xfrm>
        </p:spPr>
        <p:txBody>
          <a:bodyPr>
            <a:normAutofit/>
          </a:bodyPr>
          <a:lstStyle>
            <a:lvl1pPr marL="12700" indent="0" algn="ctr">
              <a:buNone/>
              <a:defRPr sz="3200"/>
            </a:lvl1pPr>
          </a:lstStyle>
          <a:p>
            <a:pPr lvl="0"/>
            <a:r>
              <a:rPr lang="en-US" smtClean="0"/>
              <a:t>Click to edit Master text styles</a:t>
            </a:r>
          </a:p>
        </p:txBody>
      </p:sp>
      <p:sp>
        <p:nvSpPr>
          <p:cNvPr id="17" name="Text Placeholder 7"/>
          <p:cNvSpPr>
            <a:spLocks noGrp="1"/>
          </p:cNvSpPr>
          <p:nvPr>
            <p:ph type="body" sz="quarter" idx="18"/>
          </p:nvPr>
        </p:nvSpPr>
        <p:spPr>
          <a:xfrm>
            <a:off x="4644008" y="188640"/>
            <a:ext cx="4032448" cy="216024"/>
          </a:xfrm>
        </p:spPr>
        <p:txBody>
          <a:bodyPr>
            <a:noAutofit/>
          </a:bodyPr>
          <a:lstStyle>
            <a:lvl1pPr marL="0" indent="0" algn="r">
              <a:buNone/>
              <a:defRPr sz="1200">
                <a:solidFill>
                  <a:schemeClr val="accent3"/>
                </a:solidFill>
              </a:defRPr>
            </a:lvl1pPr>
            <a:lvl5pPr>
              <a:defRPr/>
            </a:lvl5pPr>
          </a:lstStyle>
          <a:p>
            <a:pPr lvl="0"/>
            <a:r>
              <a:rPr lang="en-US" smtClean="0"/>
              <a:t>Click to edit Master text styles</a:t>
            </a:r>
          </a:p>
        </p:txBody>
      </p:sp>
      <p:sp>
        <p:nvSpPr>
          <p:cNvPr id="22" name="Text Placeholder 14"/>
          <p:cNvSpPr>
            <a:spLocks noGrp="1"/>
          </p:cNvSpPr>
          <p:nvPr>
            <p:ph type="body" sz="quarter" idx="20"/>
          </p:nvPr>
        </p:nvSpPr>
        <p:spPr>
          <a:xfrm>
            <a:off x="7884368" y="5981266"/>
            <a:ext cx="828566" cy="265112"/>
          </a:xfrm>
        </p:spPr>
        <p:txBody>
          <a:bodyPr>
            <a:noAutofit/>
          </a:bodyPr>
          <a:lstStyle>
            <a:lvl1pPr marL="12700" indent="0" algn="r">
              <a:buNone/>
              <a:defRPr sz="1200" b="1"/>
            </a:lvl1pPr>
          </a:lstStyle>
          <a:p>
            <a:pPr lvl="0"/>
            <a:r>
              <a:rPr lang="en-US" smtClean="0"/>
              <a:t>Click to edit Master text styles</a:t>
            </a:r>
          </a:p>
        </p:txBody>
      </p:sp>
      <p:sp>
        <p:nvSpPr>
          <p:cNvPr id="8" name="Text Placeholder 7"/>
          <p:cNvSpPr>
            <a:spLocks noGrp="1"/>
          </p:cNvSpPr>
          <p:nvPr>
            <p:ph type="body" sz="quarter" idx="14"/>
          </p:nvPr>
        </p:nvSpPr>
        <p:spPr>
          <a:xfrm>
            <a:off x="467544" y="188913"/>
            <a:ext cx="3888432" cy="215751"/>
          </a:xfrm>
        </p:spPr>
        <p:txBody>
          <a:bodyPr>
            <a:noAutofit/>
          </a:bodyPr>
          <a:lstStyle>
            <a:lvl1pPr marL="0" indent="0">
              <a:buNone/>
              <a:defRPr sz="1200">
                <a:solidFill>
                  <a:schemeClr val="accent2"/>
                </a:solidFill>
              </a:defRPr>
            </a:lvl1pPr>
            <a:lvl5pPr>
              <a:defRPr/>
            </a:lvl5pPr>
          </a:lstStyle>
          <a:p>
            <a:pPr lvl="0"/>
            <a:r>
              <a:rPr lang="en-US" smtClean="0"/>
              <a:t>Click to edit Master text styles</a:t>
            </a:r>
          </a:p>
        </p:txBody>
      </p:sp>
    </p:spTree>
    <p:extLst>
      <p:ext uri="{BB962C8B-B14F-4D97-AF65-F5344CB8AC3E}">
        <p14:creationId xmlns:p14="http://schemas.microsoft.com/office/powerpoint/2010/main" val="2615015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0089F97-5090-437A-8302-9F5AF8A05CEE}" type="datetime1">
              <a:rPr lang="en-GB"/>
              <a:pPr>
                <a:defRPr/>
              </a:pPr>
              <a:t>28/01/2016</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2893008B-C242-4264-BD5F-74C959529AF2}" type="slidenum">
              <a:rPr lang="en-GB"/>
              <a:pPr>
                <a:defRPr/>
              </a:pPr>
              <a:t>‹#›</a:t>
            </a:fld>
            <a:endParaRPr lang="en-GB"/>
          </a:p>
        </p:txBody>
      </p:sp>
    </p:spTree>
    <p:extLst>
      <p:ext uri="{BB962C8B-B14F-4D97-AF65-F5344CB8AC3E}">
        <p14:creationId xmlns:p14="http://schemas.microsoft.com/office/powerpoint/2010/main" val="26640003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6248400"/>
            <a:ext cx="1905000" cy="457200"/>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3" name="Rectangle 5"/>
          <p:cNvSpPr>
            <a:spLocks noGrp="1" noChangeArrowheads="1"/>
          </p:cNvSpPr>
          <p:nvPr>
            <p:ph type="ftr" sz="quarter" idx="11"/>
          </p:nvPr>
        </p:nvSpPr>
        <p:spPr>
          <a:xfrm>
            <a:off x="3124200" y="6248400"/>
            <a:ext cx="2895600" cy="457200"/>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Rectangle 6"/>
          <p:cNvSpPr>
            <a:spLocks noGrp="1" noChangeArrowheads="1"/>
          </p:cNvSpPr>
          <p:nvPr>
            <p:ph type="sldNum" sz="quarter" idx="12"/>
          </p:nvPr>
        </p:nvSpPr>
        <p:spPr>
          <a:xfrm>
            <a:off x="6553200" y="6248400"/>
            <a:ext cx="1905000" cy="457200"/>
          </a:xfrm>
          <a:prstGeom prst="rect">
            <a:avLst/>
          </a:prstGeom>
        </p:spPr>
        <p:txBody>
          <a:bodyPr/>
          <a:lstStyle>
            <a:lvl1pPr fontAlgn="auto">
              <a:spcBef>
                <a:spcPts val="0"/>
              </a:spcBef>
              <a:spcAft>
                <a:spcPts val="0"/>
              </a:spcAft>
              <a:defRPr>
                <a:latin typeface="+mn-lt"/>
              </a:defRPr>
            </a:lvl1pPr>
          </a:lstStyle>
          <a:p>
            <a:pPr>
              <a:defRPr/>
            </a:pPr>
            <a:fld id="{0B8D1274-2CE9-4F93-8F7F-6049A152D7CF}" type="slidenum">
              <a:rPr lang="en-US" altLang="en-US"/>
              <a:pPr>
                <a:defRPr/>
              </a:pPr>
              <a:t>‹#›</a:t>
            </a:fld>
            <a:endParaRPr lang="en-US" altLang="en-US"/>
          </a:p>
        </p:txBody>
      </p:sp>
    </p:spTree>
    <p:extLst>
      <p:ext uri="{BB962C8B-B14F-4D97-AF65-F5344CB8AC3E}">
        <p14:creationId xmlns:p14="http://schemas.microsoft.com/office/powerpoint/2010/main" val="1343156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cxnSp>
        <p:nvCxnSpPr>
          <p:cNvPr id="6" name="Straight Connector 5"/>
          <p:cNvCxnSpPr/>
          <p:nvPr userDrawn="1"/>
        </p:nvCxnSpPr>
        <p:spPr>
          <a:xfrm>
            <a:off x="8316913" y="6070600"/>
            <a:ext cx="0" cy="179388"/>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985322" y="2348880"/>
            <a:ext cx="6974797" cy="720080"/>
          </a:xfrm>
        </p:spPr>
        <p:txBody>
          <a:bodyPr>
            <a:noAutofit/>
          </a:bodyPr>
          <a:lstStyle>
            <a:lvl1pPr>
              <a:defRPr sz="4800"/>
            </a:lvl1pPr>
          </a:lstStyle>
          <a:p>
            <a:r>
              <a:rPr lang="en-US" smtClean="0"/>
              <a:t>Click to edit Master title style</a:t>
            </a:r>
            <a:endParaRPr lang="en-GB" dirty="0"/>
          </a:p>
        </p:txBody>
      </p:sp>
      <p:sp>
        <p:nvSpPr>
          <p:cNvPr id="3" name="Content Placeholder 2"/>
          <p:cNvSpPr>
            <a:spLocks noGrp="1"/>
          </p:cNvSpPr>
          <p:nvPr>
            <p:ph idx="1"/>
          </p:nvPr>
        </p:nvSpPr>
        <p:spPr>
          <a:xfrm>
            <a:off x="987852" y="3140968"/>
            <a:ext cx="6984776" cy="864096"/>
          </a:xfrm>
        </p:spPr>
        <p:txBody>
          <a:bodyPr>
            <a:normAutofit/>
          </a:bodyPr>
          <a:lstStyle>
            <a:lvl1pPr marL="0" indent="0">
              <a:buNone/>
              <a:defRPr sz="4000"/>
            </a:lvl1pPr>
          </a:lstStyle>
          <a:p>
            <a:pPr lvl="0"/>
            <a:r>
              <a:rPr lang="en-US" smtClean="0"/>
              <a:t>Click to edit Master text styles</a:t>
            </a:r>
          </a:p>
        </p:txBody>
      </p:sp>
      <p:sp>
        <p:nvSpPr>
          <p:cNvPr id="9" name="Text Placeholder 24"/>
          <p:cNvSpPr>
            <a:spLocks noGrp="1"/>
          </p:cNvSpPr>
          <p:nvPr>
            <p:ph type="body" sz="quarter" idx="16"/>
          </p:nvPr>
        </p:nvSpPr>
        <p:spPr>
          <a:xfrm>
            <a:off x="5868144" y="5987492"/>
            <a:ext cx="2410172" cy="340130"/>
          </a:xfrm>
        </p:spPr>
        <p:txBody>
          <a:bodyPr/>
          <a:lstStyle>
            <a:lvl1pPr marL="0" indent="0" algn="r">
              <a:buNone/>
              <a:defRPr b="0" baseline="0">
                <a:solidFill>
                  <a:schemeClr val="accent3"/>
                </a:solidFill>
              </a:defRPr>
            </a:lvl1pPr>
          </a:lstStyle>
          <a:p>
            <a:pPr lvl="0"/>
            <a:r>
              <a:rPr lang="en-US" smtClean="0"/>
              <a:t>Click to edit Master text styles</a:t>
            </a:r>
          </a:p>
        </p:txBody>
      </p:sp>
      <p:sp>
        <p:nvSpPr>
          <p:cNvPr id="10" name="Text Placeholder 24"/>
          <p:cNvSpPr>
            <a:spLocks noGrp="1"/>
          </p:cNvSpPr>
          <p:nvPr>
            <p:ph type="body" sz="quarter" idx="17"/>
          </p:nvPr>
        </p:nvSpPr>
        <p:spPr>
          <a:xfrm>
            <a:off x="8212072" y="5987492"/>
            <a:ext cx="498292" cy="340130"/>
          </a:xfrm>
        </p:spPr>
        <p:txBody>
          <a:bodyPr/>
          <a:lstStyle>
            <a:lvl1pPr marL="0" indent="0" algn="r">
              <a:buNone/>
              <a:defRPr b="1" baseline="0">
                <a:solidFill>
                  <a:schemeClr val="accent3"/>
                </a:solidFill>
              </a:defRPr>
            </a:lvl1pPr>
          </a:lstStyle>
          <a:p>
            <a:pPr lvl="0"/>
            <a:r>
              <a:rPr lang="en-US" smtClean="0"/>
              <a:t>Click to edit Master text styles</a:t>
            </a:r>
          </a:p>
        </p:txBody>
      </p:sp>
    </p:spTree>
    <p:extLst>
      <p:ext uri="{BB962C8B-B14F-4D97-AF65-F5344CB8AC3E}">
        <p14:creationId xmlns:p14="http://schemas.microsoft.com/office/powerpoint/2010/main" val="2557752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grpSp>
        <p:nvGrpSpPr>
          <p:cNvPr id="6" name="Group 7"/>
          <p:cNvGrpSpPr>
            <a:grpSpLocks/>
          </p:cNvGrpSpPr>
          <p:nvPr userDrawn="1"/>
        </p:nvGrpSpPr>
        <p:grpSpPr bwMode="auto">
          <a:xfrm>
            <a:off x="0" y="0"/>
            <a:ext cx="9144000" cy="6858000"/>
            <a:chOff x="0" y="12"/>
            <a:chExt cx="9144000" cy="6857988"/>
          </a:xfrm>
        </p:grpSpPr>
        <p:sp>
          <p:nvSpPr>
            <p:cNvPr id="7" name="object 2"/>
            <p:cNvSpPr/>
            <p:nvPr userDrawn="1"/>
          </p:nvSpPr>
          <p:spPr>
            <a:xfrm>
              <a:off x="0" y="12"/>
              <a:ext cx="9144000" cy="6857988"/>
            </a:xfrm>
            <a:custGeom>
              <a:avLst/>
              <a:gdLst/>
              <a:ahLst/>
              <a:cxnLst/>
              <a:rect l="l" t="t" r="r" b="b"/>
              <a:pathLst>
                <a:path w="9144000" h="6839991">
                  <a:moveTo>
                    <a:pt x="0" y="6839991"/>
                  </a:moveTo>
                  <a:lnTo>
                    <a:pt x="9144000" y="6839991"/>
                  </a:lnTo>
                  <a:lnTo>
                    <a:pt x="9144000" y="0"/>
                  </a:lnTo>
                  <a:lnTo>
                    <a:pt x="0" y="0"/>
                  </a:lnTo>
                  <a:lnTo>
                    <a:pt x="0" y="6839991"/>
                  </a:lnTo>
                  <a:close/>
                </a:path>
              </a:pathLst>
            </a:custGeom>
            <a:solidFill>
              <a:srgbClr val="39525B"/>
            </a:solidFill>
          </p:spPr>
          <p:txBody>
            <a:bodyPr lIns="0" tIns="0" rIns="0" bIns="0"/>
            <a:lstStyle/>
            <a:p>
              <a:pPr fontAlgn="auto">
                <a:spcBef>
                  <a:spcPts val="0"/>
                </a:spcBef>
                <a:spcAft>
                  <a:spcPts val="0"/>
                </a:spcAft>
                <a:defRPr/>
              </a:pPr>
              <a:endParaRPr>
                <a:latin typeface="+mn-lt"/>
              </a:endParaRPr>
            </a:p>
          </p:txBody>
        </p:sp>
        <p:sp>
          <p:nvSpPr>
            <p:cNvPr id="8" name="object 46"/>
            <p:cNvSpPr/>
            <p:nvPr userDrawn="1"/>
          </p:nvSpPr>
          <p:spPr>
            <a:xfrm>
              <a:off x="539750" y="5919790"/>
              <a:ext cx="8064500" cy="0"/>
            </a:xfrm>
            <a:custGeom>
              <a:avLst/>
              <a:gdLst/>
              <a:ahLst/>
              <a:cxnLst/>
              <a:rect l="l" t="t" r="r" b="b"/>
              <a:pathLst>
                <a:path w="8064004">
                  <a:moveTo>
                    <a:pt x="0" y="0"/>
                  </a:moveTo>
                  <a:lnTo>
                    <a:pt x="8064004" y="0"/>
                  </a:lnTo>
                </a:path>
              </a:pathLst>
            </a:custGeom>
            <a:ln w="25400">
              <a:solidFill>
                <a:srgbClr val="B5D334"/>
              </a:solidFill>
            </a:ln>
          </p:spPr>
          <p:txBody>
            <a:bodyPr lIns="0" tIns="0" rIns="0" bIns="0"/>
            <a:lstStyle/>
            <a:p>
              <a:pPr fontAlgn="auto">
                <a:spcBef>
                  <a:spcPts val="0"/>
                </a:spcBef>
                <a:spcAft>
                  <a:spcPts val="0"/>
                </a:spcAft>
                <a:defRPr/>
              </a:pPr>
              <a:endParaRPr>
                <a:latin typeface="+mn-lt"/>
              </a:endParaRPr>
            </a:p>
          </p:txBody>
        </p:sp>
        <p:sp>
          <p:nvSpPr>
            <p:cNvPr id="9" name="object 47"/>
            <p:cNvSpPr/>
            <p:nvPr userDrawn="1"/>
          </p:nvSpPr>
          <p:spPr>
            <a:xfrm>
              <a:off x="539750" y="552461"/>
              <a:ext cx="8064500" cy="0"/>
            </a:xfrm>
            <a:custGeom>
              <a:avLst/>
              <a:gdLst/>
              <a:ahLst/>
              <a:cxnLst/>
              <a:rect l="l" t="t" r="r" b="b"/>
              <a:pathLst>
                <a:path w="8064004">
                  <a:moveTo>
                    <a:pt x="0" y="0"/>
                  </a:moveTo>
                  <a:lnTo>
                    <a:pt x="8064004" y="0"/>
                  </a:lnTo>
                </a:path>
              </a:pathLst>
            </a:custGeom>
            <a:ln w="25400">
              <a:solidFill>
                <a:srgbClr val="B5D334"/>
              </a:solidFill>
            </a:ln>
          </p:spPr>
          <p:txBody>
            <a:bodyPr lIns="0" tIns="0" rIns="0" bIns="0"/>
            <a:lstStyle/>
            <a:p>
              <a:pPr fontAlgn="auto">
                <a:spcBef>
                  <a:spcPts val="0"/>
                </a:spcBef>
                <a:spcAft>
                  <a:spcPts val="0"/>
                </a:spcAft>
                <a:defRPr/>
              </a:pPr>
              <a:endParaRPr>
                <a:latin typeface="+mn-lt"/>
              </a:endParaRPr>
            </a:p>
          </p:txBody>
        </p:sp>
      </p:grpSp>
      <p:sp>
        <p:nvSpPr>
          <p:cNvPr id="10" name="object 4"/>
          <p:cNvSpPr/>
          <p:nvPr userDrawn="1"/>
        </p:nvSpPr>
        <p:spPr>
          <a:xfrm>
            <a:off x="538163" y="6129338"/>
            <a:ext cx="704850" cy="187325"/>
          </a:xfrm>
          <a:custGeom>
            <a:avLst/>
            <a:gdLst/>
            <a:ahLst/>
            <a:cxnLst/>
            <a:rect l="l" t="t" r="r" b="b"/>
            <a:pathLst>
              <a:path w="704608" h="187744">
                <a:moveTo>
                  <a:pt x="0" y="0"/>
                </a:moveTo>
                <a:lnTo>
                  <a:pt x="704608" y="0"/>
                </a:lnTo>
                <a:lnTo>
                  <a:pt x="704608" y="187744"/>
                </a:lnTo>
                <a:lnTo>
                  <a:pt x="0" y="187744"/>
                </a:lnTo>
                <a:lnTo>
                  <a:pt x="0" y="0"/>
                </a:lnTo>
                <a:close/>
              </a:path>
            </a:pathLst>
          </a:custGeom>
          <a:solidFill>
            <a:srgbClr val="FFFFFF"/>
          </a:solidFill>
        </p:spPr>
        <p:txBody>
          <a:bodyPr lIns="0" tIns="0" rIns="0" bIns="0"/>
          <a:lstStyle/>
          <a:p>
            <a:pPr fontAlgn="auto">
              <a:spcBef>
                <a:spcPts val="0"/>
              </a:spcBef>
              <a:spcAft>
                <a:spcPts val="0"/>
              </a:spcAft>
              <a:defRPr/>
            </a:pPr>
            <a:endParaRPr>
              <a:latin typeface="+mn-lt"/>
            </a:endParaRPr>
          </a:p>
        </p:txBody>
      </p:sp>
      <p:sp>
        <p:nvSpPr>
          <p:cNvPr id="11" name="object 5"/>
          <p:cNvSpPr/>
          <p:nvPr userDrawn="1"/>
        </p:nvSpPr>
        <p:spPr>
          <a:xfrm>
            <a:off x="538163" y="6364288"/>
            <a:ext cx="704850" cy="187325"/>
          </a:xfrm>
          <a:custGeom>
            <a:avLst/>
            <a:gdLst/>
            <a:ahLst/>
            <a:cxnLst/>
            <a:rect l="l" t="t" r="r" b="b"/>
            <a:pathLst>
              <a:path w="704608" h="187820">
                <a:moveTo>
                  <a:pt x="0" y="0"/>
                </a:moveTo>
                <a:lnTo>
                  <a:pt x="704608" y="0"/>
                </a:lnTo>
                <a:lnTo>
                  <a:pt x="704608" y="187820"/>
                </a:lnTo>
                <a:lnTo>
                  <a:pt x="0" y="187820"/>
                </a:lnTo>
                <a:lnTo>
                  <a:pt x="0" y="0"/>
                </a:lnTo>
                <a:close/>
              </a:path>
            </a:pathLst>
          </a:custGeom>
          <a:solidFill>
            <a:srgbClr val="FFFFFF"/>
          </a:solidFill>
        </p:spPr>
        <p:txBody>
          <a:bodyPr lIns="0" tIns="0" rIns="0" bIns="0"/>
          <a:lstStyle/>
          <a:p>
            <a:pPr fontAlgn="auto">
              <a:spcBef>
                <a:spcPts val="0"/>
              </a:spcBef>
              <a:spcAft>
                <a:spcPts val="0"/>
              </a:spcAft>
              <a:defRPr/>
            </a:pPr>
            <a:endParaRPr>
              <a:latin typeface="+mn-lt"/>
            </a:endParaRPr>
          </a:p>
        </p:txBody>
      </p:sp>
      <p:sp>
        <p:nvSpPr>
          <p:cNvPr id="12" name="object 6"/>
          <p:cNvSpPr/>
          <p:nvPr userDrawn="1"/>
        </p:nvSpPr>
        <p:spPr>
          <a:xfrm>
            <a:off x="1328738" y="6107113"/>
            <a:ext cx="942975" cy="450850"/>
          </a:xfrm>
          <a:prstGeom prst="rect">
            <a:avLst/>
          </a:prstGeom>
          <a:blipFill>
            <a:blip r:embed="rId2" cstate="print"/>
            <a:stretch>
              <a:fillRect/>
            </a:stretch>
          </a:blipFill>
        </p:spPr>
        <p:txBody>
          <a:bodyPr lIns="0" tIns="0" rIns="0" bIns="0"/>
          <a:lstStyle/>
          <a:p>
            <a:pPr fontAlgn="auto">
              <a:spcBef>
                <a:spcPts val="0"/>
              </a:spcBef>
              <a:spcAft>
                <a:spcPts val="0"/>
              </a:spcAft>
              <a:defRPr/>
            </a:pPr>
            <a:endParaRPr>
              <a:latin typeface="+mn-lt"/>
            </a:endParaRPr>
          </a:p>
        </p:txBody>
      </p:sp>
      <p:sp>
        <p:nvSpPr>
          <p:cNvPr id="13" name="object 11"/>
          <p:cNvSpPr txBox="1"/>
          <p:nvPr userDrawn="1"/>
        </p:nvSpPr>
        <p:spPr>
          <a:xfrm>
            <a:off x="8243888" y="6407150"/>
            <a:ext cx="376237" cy="149225"/>
          </a:xfrm>
          <a:prstGeom prst="rect">
            <a:avLst/>
          </a:prstGeom>
        </p:spPr>
        <p:txBody>
          <a:bodyPr lIns="0" tIns="0" rIns="0" bIns="0"/>
          <a:lstStyle/>
          <a:p>
            <a:pPr marL="12700" fontAlgn="auto">
              <a:spcBef>
                <a:spcPts val="0"/>
              </a:spcBef>
              <a:spcAft>
                <a:spcPts val="0"/>
              </a:spcAft>
              <a:defRPr/>
            </a:pPr>
            <a:r>
              <a:rPr sz="900" spc="15" dirty="0">
                <a:solidFill>
                  <a:srgbClr val="FFFFFF"/>
                </a:solidFill>
                <a:latin typeface="Arial"/>
                <a:cs typeface="Arial"/>
              </a:rPr>
              <a:t>@e</a:t>
            </a:r>
            <a:r>
              <a:rPr sz="900" spc="5" dirty="0">
                <a:solidFill>
                  <a:srgbClr val="FFFFFF"/>
                </a:solidFill>
                <a:latin typeface="Arial"/>
                <a:cs typeface="Arial"/>
              </a:rPr>
              <a:t>hrc</a:t>
            </a:r>
            <a:endParaRPr sz="900" dirty="0">
              <a:latin typeface="Arial"/>
              <a:cs typeface="Arial"/>
            </a:endParaRPr>
          </a:p>
        </p:txBody>
      </p:sp>
      <p:pic>
        <p:nvPicPr>
          <p:cNvPr id="14" name="Picture 2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18463" y="6364288"/>
            <a:ext cx="274637"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 name="Straight Connector 16"/>
          <p:cNvCxnSpPr/>
          <p:nvPr userDrawn="1"/>
        </p:nvCxnSpPr>
        <p:spPr>
          <a:xfrm>
            <a:off x="8316913" y="6070600"/>
            <a:ext cx="0" cy="17938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861479" y="2386980"/>
            <a:ext cx="6564162" cy="720080"/>
          </a:xfrm>
        </p:spPr>
        <p:txBody>
          <a:bodyPr>
            <a:noAutofit/>
          </a:bodyPr>
          <a:lstStyle>
            <a:lvl1pPr>
              <a:defRPr sz="4800" baseline="0">
                <a:solidFill>
                  <a:schemeClr val="bg1"/>
                </a:solidFill>
              </a:defRPr>
            </a:lvl1pPr>
          </a:lstStyle>
          <a:p>
            <a:r>
              <a:rPr lang="en-US" smtClean="0"/>
              <a:t>Click to edit Master title style</a:t>
            </a:r>
            <a:endParaRPr lang="en-GB" dirty="0"/>
          </a:p>
        </p:txBody>
      </p:sp>
      <p:sp>
        <p:nvSpPr>
          <p:cNvPr id="16" name="Content Placeholder 2"/>
          <p:cNvSpPr>
            <a:spLocks noGrp="1"/>
          </p:cNvSpPr>
          <p:nvPr>
            <p:ph idx="1"/>
          </p:nvPr>
        </p:nvSpPr>
        <p:spPr>
          <a:xfrm>
            <a:off x="1862232" y="3047980"/>
            <a:ext cx="6574710" cy="2469252"/>
          </a:xfrm>
        </p:spPr>
        <p:txBody>
          <a:bodyPr>
            <a:normAutofit/>
          </a:bodyPr>
          <a:lstStyle>
            <a:lvl1pPr marL="0" indent="0">
              <a:buNone/>
              <a:defRPr sz="4000">
                <a:solidFill>
                  <a:schemeClr val="accent1"/>
                </a:solidFill>
              </a:defRPr>
            </a:lvl1pPr>
          </a:lstStyle>
          <a:p>
            <a:pPr lvl="0"/>
            <a:r>
              <a:rPr lang="en-US" smtClean="0"/>
              <a:t>Click to edit Master text styles</a:t>
            </a:r>
          </a:p>
        </p:txBody>
      </p:sp>
      <p:sp>
        <p:nvSpPr>
          <p:cNvPr id="26" name="Text Placeholder 24"/>
          <p:cNvSpPr>
            <a:spLocks noGrp="1"/>
          </p:cNvSpPr>
          <p:nvPr>
            <p:ph type="body" sz="quarter" idx="16"/>
          </p:nvPr>
        </p:nvSpPr>
        <p:spPr>
          <a:xfrm>
            <a:off x="5868144" y="5987492"/>
            <a:ext cx="2410172" cy="340130"/>
          </a:xfrm>
        </p:spPr>
        <p:txBody>
          <a:bodyPr/>
          <a:lstStyle>
            <a:lvl1pPr marL="0" indent="0" algn="r">
              <a:buNone/>
              <a:defRPr b="0" baseline="0">
                <a:solidFill>
                  <a:schemeClr val="bg1"/>
                </a:solidFill>
              </a:defRPr>
            </a:lvl1pPr>
          </a:lstStyle>
          <a:p>
            <a:pPr lvl="0"/>
            <a:r>
              <a:rPr lang="en-US" smtClean="0"/>
              <a:t>Click to edit Master text styles</a:t>
            </a:r>
          </a:p>
        </p:txBody>
      </p:sp>
      <p:sp>
        <p:nvSpPr>
          <p:cNvPr id="27" name="Text Placeholder 24"/>
          <p:cNvSpPr>
            <a:spLocks noGrp="1"/>
          </p:cNvSpPr>
          <p:nvPr>
            <p:ph type="body" sz="quarter" idx="17"/>
          </p:nvPr>
        </p:nvSpPr>
        <p:spPr>
          <a:xfrm>
            <a:off x="8212072" y="5987492"/>
            <a:ext cx="498292" cy="340130"/>
          </a:xfrm>
        </p:spPr>
        <p:txBody>
          <a:bodyPr/>
          <a:lstStyle>
            <a:lvl1pPr marL="0" indent="0" algn="r">
              <a:buNone/>
              <a:defRPr b="1" baseline="0">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3968981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1259632" y="980728"/>
            <a:ext cx="6974797" cy="720080"/>
          </a:xfrm>
          <a:prstGeom prst="rect">
            <a:avLst/>
          </a:prstGeom>
        </p:spPr>
        <p:txBody>
          <a:bodyPr rtlCol="0">
            <a:normAutofit/>
          </a:bodyPr>
          <a:lstStyle/>
          <a:p>
            <a:r>
              <a:rPr lang="en-US" dirty="0" smtClean="0"/>
              <a:t>Slide title to be added here</a:t>
            </a:r>
            <a:endParaRPr lang="en-GB" dirty="0"/>
          </a:p>
        </p:txBody>
      </p:sp>
      <p:sp>
        <p:nvSpPr>
          <p:cNvPr id="4" name="Text Placeholder 2"/>
          <p:cNvSpPr>
            <a:spLocks noGrp="1"/>
          </p:cNvSpPr>
          <p:nvPr>
            <p:ph idx="1"/>
          </p:nvPr>
        </p:nvSpPr>
        <p:spPr>
          <a:xfrm>
            <a:off x="1259632" y="1844824"/>
            <a:ext cx="6984332" cy="3816424"/>
          </a:xfrm>
          <a:prstGeom prst="rect">
            <a:avLst/>
          </a:prstGeom>
        </p:spPr>
        <p:txBody>
          <a:bodyPr rtlCol="0">
            <a:normAutofit/>
          </a:bodyPr>
          <a:lstStyle>
            <a:lvl1pPr marL="298450" indent="-285750">
              <a:buFont typeface="Arial" panose="020B0604020202020204" pitchFamily="34" charset="0"/>
              <a:buChar char="•"/>
              <a:defRPr sz="1600"/>
            </a:lvl1pPr>
          </a:lstStyle>
          <a:p>
            <a:pPr lvl="0"/>
            <a:r>
              <a:rPr lang="en-US" smtClean="0"/>
              <a:t>Click to edit Master text styles</a:t>
            </a:r>
          </a:p>
        </p:txBody>
      </p:sp>
      <p:sp>
        <p:nvSpPr>
          <p:cNvPr id="5" name="Text Placeholder 7"/>
          <p:cNvSpPr>
            <a:spLocks noGrp="1"/>
          </p:cNvSpPr>
          <p:nvPr>
            <p:ph type="body" sz="quarter" idx="13"/>
          </p:nvPr>
        </p:nvSpPr>
        <p:spPr>
          <a:xfrm>
            <a:off x="467544" y="188641"/>
            <a:ext cx="3960440" cy="216023"/>
          </a:xfrm>
        </p:spPr>
        <p:txBody>
          <a:bodyPr>
            <a:noAutofit/>
          </a:bodyPr>
          <a:lstStyle>
            <a:lvl1pPr marL="0" indent="0">
              <a:buNone/>
              <a:defRPr sz="1200">
                <a:solidFill>
                  <a:schemeClr val="accent2"/>
                </a:solidFill>
              </a:defRPr>
            </a:lvl1pPr>
            <a:lvl5pPr>
              <a:defRPr/>
            </a:lvl5pPr>
          </a:lstStyle>
          <a:p>
            <a:pPr lvl="0"/>
            <a:r>
              <a:rPr lang="en-US" smtClean="0"/>
              <a:t>Click to edit Master text styles</a:t>
            </a:r>
          </a:p>
        </p:txBody>
      </p:sp>
      <p:sp>
        <p:nvSpPr>
          <p:cNvPr id="6" name="Text Placeholder 7"/>
          <p:cNvSpPr>
            <a:spLocks noGrp="1"/>
          </p:cNvSpPr>
          <p:nvPr>
            <p:ph type="body" sz="quarter" idx="14"/>
          </p:nvPr>
        </p:nvSpPr>
        <p:spPr>
          <a:xfrm>
            <a:off x="4499992" y="188640"/>
            <a:ext cx="4176464" cy="216024"/>
          </a:xfrm>
        </p:spPr>
        <p:txBody>
          <a:bodyPr>
            <a:noAutofit/>
          </a:bodyPr>
          <a:lstStyle>
            <a:lvl1pPr marL="0" indent="0" algn="r">
              <a:buNone/>
              <a:defRPr sz="1200">
                <a:solidFill>
                  <a:schemeClr val="accent3"/>
                </a:solidFill>
              </a:defRPr>
            </a:lvl1pPr>
            <a:lvl5pPr>
              <a:defRPr/>
            </a:lvl5pPr>
          </a:lstStyle>
          <a:p>
            <a:pPr lvl="0"/>
            <a:r>
              <a:rPr lang="en-US" smtClean="0"/>
              <a:t>Click to edit Master text styles</a:t>
            </a:r>
          </a:p>
        </p:txBody>
      </p:sp>
      <p:sp>
        <p:nvSpPr>
          <p:cNvPr id="15" name="Text Placeholder 14"/>
          <p:cNvSpPr>
            <a:spLocks noGrp="1"/>
          </p:cNvSpPr>
          <p:nvPr>
            <p:ph type="body" sz="quarter" idx="19"/>
          </p:nvPr>
        </p:nvSpPr>
        <p:spPr>
          <a:xfrm>
            <a:off x="7812360" y="5981266"/>
            <a:ext cx="900574" cy="265112"/>
          </a:xfrm>
        </p:spPr>
        <p:txBody>
          <a:bodyPr>
            <a:noAutofit/>
          </a:bodyPr>
          <a:lstStyle>
            <a:lvl1pPr marL="12700" indent="0" algn="r">
              <a:buNone/>
              <a:defRPr sz="1200" b="1"/>
            </a:lvl1pPr>
          </a:lstStyle>
          <a:p>
            <a:pPr lvl="0"/>
            <a:r>
              <a:rPr lang="en-US" smtClean="0"/>
              <a:t>Click to edit Master text styles</a:t>
            </a:r>
          </a:p>
        </p:txBody>
      </p:sp>
    </p:spTree>
    <p:extLst>
      <p:ext uri="{BB962C8B-B14F-4D97-AF65-F5344CB8AC3E}">
        <p14:creationId xmlns:p14="http://schemas.microsoft.com/office/powerpoint/2010/main" val="1628404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ogo section divider">
    <p:spTree>
      <p:nvGrpSpPr>
        <p:cNvPr id="1" name=""/>
        <p:cNvGrpSpPr/>
        <p:nvPr/>
      </p:nvGrpSpPr>
      <p:grpSpPr>
        <a:xfrm>
          <a:off x="0" y="0"/>
          <a:ext cx="0" cy="0"/>
          <a:chOff x="0" y="0"/>
          <a:chExt cx="0" cy="0"/>
        </a:xfrm>
      </p:grpSpPr>
      <p:grpSp>
        <p:nvGrpSpPr>
          <p:cNvPr id="5" name="Group 9"/>
          <p:cNvGrpSpPr>
            <a:grpSpLocks/>
          </p:cNvGrpSpPr>
          <p:nvPr userDrawn="1"/>
        </p:nvGrpSpPr>
        <p:grpSpPr bwMode="auto">
          <a:xfrm>
            <a:off x="0" y="0"/>
            <a:ext cx="9144000" cy="6858000"/>
            <a:chOff x="0" y="12"/>
            <a:chExt cx="9144000" cy="6857988"/>
          </a:xfrm>
        </p:grpSpPr>
        <p:sp>
          <p:nvSpPr>
            <p:cNvPr id="6" name="object 2"/>
            <p:cNvSpPr/>
            <p:nvPr userDrawn="1"/>
          </p:nvSpPr>
          <p:spPr>
            <a:xfrm>
              <a:off x="0" y="12"/>
              <a:ext cx="9144000" cy="6857988"/>
            </a:xfrm>
            <a:custGeom>
              <a:avLst/>
              <a:gdLst/>
              <a:ahLst/>
              <a:cxnLst/>
              <a:rect l="l" t="t" r="r" b="b"/>
              <a:pathLst>
                <a:path w="9144000" h="6839991">
                  <a:moveTo>
                    <a:pt x="0" y="6839991"/>
                  </a:moveTo>
                  <a:lnTo>
                    <a:pt x="9144000" y="6839991"/>
                  </a:lnTo>
                  <a:lnTo>
                    <a:pt x="9144000" y="0"/>
                  </a:lnTo>
                  <a:lnTo>
                    <a:pt x="0" y="0"/>
                  </a:lnTo>
                  <a:lnTo>
                    <a:pt x="0" y="6839991"/>
                  </a:lnTo>
                  <a:close/>
                </a:path>
              </a:pathLst>
            </a:custGeom>
            <a:solidFill>
              <a:srgbClr val="39525B"/>
            </a:solidFill>
          </p:spPr>
          <p:txBody>
            <a:bodyPr lIns="0" tIns="0" rIns="0" bIns="0"/>
            <a:lstStyle/>
            <a:p>
              <a:pPr fontAlgn="auto">
                <a:spcBef>
                  <a:spcPts val="0"/>
                </a:spcBef>
                <a:spcAft>
                  <a:spcPts val="0"/>
                </a:spcAft>
                <a:defRPr/>
              </a:pPr>
              <a:endParaRPr>
                <a:latin typeface="+mn-lt"/>
              </a:endParaRPr>
            </a:p>
          </p:txBody>
        </p:sp>
        <p:sp>
          <p:nvSpPr>
            <p:cNvPr id="7" name="object 46"/>
            <p:cNvSpPr/>
            <p:nvPr userDrawn="1"/>
          </p:nvSpPr>
          <p:spPr>
            <a:xfrm>
              <a:off x="539750" y="5919790"/>
              <a:ext cx="8064500" cy="0"/>
            </a:xfrm>
            <a:custGeom>
              <a:avLst/>
              <a:gdLst/>
              <a:ahLst/>
              <a:cxnLst/>
              <a:rect l="l" t="t" r="r" b="b"/>
              <a:pathLst>
                <a:path w="8064004">
                  <a:moveTo>
                    <a:pt x="0" y="0"/>
                  </a:moveTo>
                  <a:lnTo>
                    <a:pt x="8064004" y="0"/>
                  </a:lnTo>
                </a:path>
              </a:pathLst>
            </a:custGeom>
            <a:ln w="25400">
              <a:solidFill>
                <a:srgbClr val="B5D334"/>
              </a:solidFill>
            </a:ln>
          </p:spPr>
          <p:txBody>
            <a:bodyPr lIns="0" tIns="0" rIns="0" bIns="0"/>
            <a:lstStyle/>
            <a:p>
              <a:pPr fontAlgn="auto">
                <a:spcBef>
                  <a:spcPts val="0"/>
                </a:spcBef>
                <a:spcAft>
                  <a:spcPts val="0"/>
                </a:spcAft>
                <a:defRPr/>
              </a:pPr>
              <a:endParaRPr>
                <a:latin typeface="+mn-lt"/>
              </a:endParaRPr>
            </a:p>
          </p:txBody>
        </p:sp>
        <p:sp>
          <p:nvSpPr>
            <p:cNvPr id="8" name="object 47"/>
            <p:cNvSpPr/>
            <p:nvPr userDrawn="1"/>
          </p:nvSpPr>
          <p:spPr>
            <a:xfrm>
              <a:off x="539750" y="552461"/>
              <a:ext cx="8064500" cy="0"/>
            </a:xfrm>
            <a:custGeom>
              <a:avLst/>
              <a:gdLst/>
              <a:ahLst/>
              <a:cxnLst/>
              <a:rect l="l" t="t" r="r" b="b"/>
              <a:pathLst>
                <a:path w="8064004">
                  <a:moveTo>
                    <a:pt x="0" y="0"/>
                  </a:moveTo>
                  <a:lnTo>
                    <a:pt x="8064004" y="0"/>
                  </a:lnTo>
                </a:path>
              </a:pathLst>
            </a:custGeom>
            <a:ln w="25400">
              <a:solidFill>
                <a:srgbClr val="B5D334"/>
              </a:solidFill>
            </a:ln>
          </p:spPr>
          <p:txBody>
            <a:bodyPr lIns="0" tIns="0" rIns="0" bIns="0"/>
            <a:lstStyle/>
            <a:p>
              <a:pPr fontAlgn="auto">
                <a:spcBef>
                  <a:spcPts val="0"/>
                </a:spcBef>
                <a:spcAft>
                  <a:spcPts val="0"/>
                </a:spcAft>
                <a:defRPr/>
              </a:pPr>
              <a:endParaRPr>
                <a:latin typeface="+mn-lt"/>
              </a:endParaRPr>
            </a:p>
          </p:txBody>
        </p:sp>
      </p:grpSp>
      <p:sp>
        <p:nvSpPr>
          <p:cNvPr id="9" name="object 11"/>
          <p:cNvSpPr txBox="1"/>
          <p:nvPr userDrawn="1"/>
        </p:nvSpPr>
        <p:spPr>
          <a:xfrm>
            <a:off x="8243888" y="6407150"/>
            <a:ext cx="376237" cy="149225"/>
          </a:xfrm>
          <a:prstGeom prst="rect">
            <a:avLst/>
          </a:prstGeom>
        </p:spPr>
        <p:txBody>
          <a:bodyPr lIns="0" tIns="0" rIns="0" bIns="0"/>
          <a:lstStyle/>
          <a:p>
            <a:pPr marL="12700" fontAlgn="auto">
              <a:spcBef>
                <a:spcPts val="0"/>
              </a:spcBef>
              <a:spcAft>
                <a:spcPts val="0"/>
              </a:spcAft>
              <a:defRPr/>
            </a:pPr>
            <a:r>
              <a:rPr sz="900" spc="15" dirty="0">
                <a:solidFill>
                  <a:srgbClr val="FFFFFF"/>
                </a:solidFill>
                <a:latin typeface="Arial"/>
                <a:cs typeface="Arial"/>
              </a:rPr>
              <a:t>@e</a:t>
            </a:r>
            <a:r>
              <a:rPr sz="900" spc="5" dirty="0">
                <a:solidFill>
                  <a:srgbClr val="FFFFFF"/>
                </a:solidFill>
                <a:latin typeface="Arial"/>
                <a:cs typeface="Arial"/>
              </a:rPr>
              <a:t>hrc</a:t>
            </a:r>
            <a:endParaRPr sz="900" dirty="0">
              <a:latin typeface="Arial"/>
              <a:cs typeface="Arial"/>
            </a:endParaRPr>
          </a:p>
        </p:txBody>
      </p:sp>
      <p:pic>
        <p:nvPicPr>
          <p:cNvPr id="10" name="Picture 1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49363" y="922338"/>
            <a:ext cx="6467475" cy="456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9"/>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18463" y="6364288"/>
            <a:ext cx="274637"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 name="Text Placeholder 7"/>
          <p:cNvSpPr>
            <a:spLocks noGrp="1"/>
          </p:cNvSpPr>
          <p:nvPr>
            <p:ph type="body" sz="quarter" idx="14"/>
          </p:nvPr>
        </p:nvSpPr>
        <p:spPr>
          <a:xfrm>
            <a:off x="4572002" y="188640"/>
            <a:ext cx="4104454" cy="216024"/>
          </a:xfrm>
        </p:spPr>
        <p:txBody>
          <a:bodyPr>
            <a:noAutofit/>
          </a:bodyPr>
          <a:lstStyle>
            <a:lvl1pPr marL="0" indent="0" algn="r">
              <a:buNone/>
              <a:defRPr sz="1200">
                <a:solidFill>
                  <a:schemeClr val="bg1"/>
                </a:solidFill>
              </a:defRPr>
            </a:lvl1pPr>
            <a:lvl5pPr>
              <a:defRPr/>
            </a:lvl5pPr>
          </a:lstStyle>
          <a:p>
            <a:pPr lvl="0"/>
            <a:r>
              <a:rPr lang="en-US" smtClean="0"/>
              <a:t>Click to edit Master text styles</a:t>
            </a:r>
          </a:p>
        </p:txBody>
      </p:sp>
      <p:sp>
        <p:nvSpPr>
          <p:cNvPr id="72" name="Text Placeholder 14"/>
          <p:cNvSpPr>
            <a:spLocks noGrp="1"/>
          </p:cNvSpPr>
          <p:nvPr>
            <p:ph type="body" sz="quarter" idx="19"/>
          </p:nvPr>
        </p:nvSpPr>
        <p:spPr>
          <a:xfrm>
            <a:off x="7884368" y="5981266"/>
            <a:ext cx="828566" cy="265112"/>
          </a:xfrm>
        </p:spPr>
        <p:txBody>
          <a:bodyPr>
            <a:noAutofit/>
          </a:bodyPr>
          <a:lstStyle>
            <a:lvl1pPr marL="12700" indent="0" algn="r">
              <a:buNone/>
              <a:defRPr sz="1200" b="1">
                <a:solidFill>
                  <a:schemeClr val="bg1"/>
                </a:solidFill>
              </a:defRPr>
            </a:lvl1pPr>
          </a:lstStyle>
          <a:p>
            <a:pPr lvl="0"/>
            <a:r>
              <a:rPr lang="en-US" smtClean="0"/>
              <a:t>Click to edit Master text styles</a:t>
            </a:r>
          </a:p>
        </p:txBody>
      </p:sp>
      <p:sp>
        <p:nvSpPr>
          <p:cNvPr id="15" name="Text Placeholder 7"/>
          <p:cNvSpPr>
            <a:spLocks noGrp="1"/>
          </p:cNvSpPr>
          <p:nvPr>
            <p:ph type="body" sz="quarter" idx="13"/>
          </p:nvPr>
        </p:nvSpPr>
        <p:spPr>
          <a:xfrm>
            <a:off x="467544" y="188913"/>
            <a:ext cx="4248472" cy="215751"/>
          </a:xfrm>
        </p:spPr>
        <p:txBody>
          <a:bodyPr>
            <a:noAutofit/>
          </a:bodyPr>
          <a:lstStyle>
            <a:lvl1pPr marL="0" indent="0">
              <a:buNone/>
              <a:defRPr sz="1200">
                <a:solidFill>
                  <a:schemeClr val="accent1"/>
                </a:solidFill>
              </a:defRPr>
            </a:lvl1pPr>
            <a:lvl5pPr>
              <a:defRPr/>
            </a:lvl5pPr>
          </a:lstStyle>
          <a:p>
            <a:pPr lvl="0"/>
            <a:r>
              <a:rPr lang="en-US" smtClean="0"/>
              <a:t>Click to edit Master text styles</a:t>
            </a:r>
          </a:p>
        </p:txBody>
      </p:sp>
    </p:spTree>
    <p:extLst>
      <p:ext uri="{BB962C8B-B14F-4D97-AF65-F5344CB8AC3E}">
        <p14:creationId xmlns:p14="http://schemas.microsoft.com/office/powerpoint/2010/main" val="2867313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grpSp>
        <p:nvGrpSpPr>
          <p:cNvPr id="7" name="Group 6"/>
          <p:cNvGrpSpPr>
            <a:grpSpLocks/>
          </p:cNvGrpSpPr>
          <p:nvPr userDrawn="1"/>
        </p:nvGrpSpPr>
        <p:grpSpPr bwMode="auto">
          <a:xfrm>
            <a:off x="-1588" y="0"/>
            <a:ext cx="9144001" cy="6858000"/>
            <a:chOff x="0" y="0"/>
            <a:chExt cx="9144000" cy="6857999"/>
          </a:xfrm>
        </p:grpSpPr>
        <p:grpSp>
          <p:nvGrpSpPr>
            <p:cNvPr id="8" name="Group 7"/>
            <p:cNvGrpSpPr>
              <a:grpSpLocks/>
            </p:cNvGrpSpPr>
            <p:nvPr userDrawn="1"/>
          </p:nvGrpSpPr>
          <p:grpSpPr bwMode="auto">
            <a:xfrm>
              <a:off x="0" y="0"/>
              <a:ext cx="9144000" cy="6857999"/>
              <a:chOff x="0" y="0"/>
              <a:chExt cx="9144000" cy="6857999"/>
            </a:xfrm>
          </p:grpSpPr>
          <p:sp>
            <p:nvSpPr>
              <p:cNvPr id="12" name="object 2"/>
              <p:cNvSpPr/>
              <p:nvPr userDrawn="1"/>
            </p:nvSpPr>
            <p:spPr>
              <a:xfrm>
                <a:off x="0" y="0"/>
                <a:ext cx="9144000" cy="6857999"/>
              </a:xfrm>
              <a:custGeom>
                <a:avLst/>
                <a:gdLst/>
                <a:ahLst/>
                <a:cxnLst/>
                <a:rect l="l" t="t" r="r" b="b"/>
                <a:pathLst>
                  <a:path w="9137650" h="6833654">
                    <a:moveTo>
                      <a:pt x="0" y="6833654"/>
                    </a:moveTo>
                    <a:lnTo>
                      <a:pt x="9137650" y="6833654"/>
                    </a:lnTo>
                    <a:lnTo>
                      <a:pt x="9137650" y="0"/>
                    </a:lnTo>
                    <a:lnTo>
                      <a:pt x="0" y="0"/>
                    </a:lnTo>
                    <a:lnTo>
                      <a:pt x="0" y="6833654"/>
                    </a:lnTo>
                    <a:close/>
                  </a:path>
                </a:pathLst>
              </a:custGeom>
              <a:solidFill>
                <a:srgbClr val="AB1D88"/>
              </a:solidFill>
            </p:spPr>
            <p:txBody>
              <a:bodyPr lIns="0" tIns="0" rIns="0" bIns="0"/>
              <a:lstStyle/>
              <a:p>
                <a:pPr fontAlgn="auto">
                  <a:spcBef>
                    <a:spcPts val="0"/>
                  </a:spcBef>
                  <a:spcAft>
                    <a:spcPts val="0"/>
                  </a:spcAft>
                  <a:defRPr/>
                </a:pPr>
                <a:endParaRPr>
                  <a:latin typeface="+mn-lt"/>
                </a:endParaRPr>
              </a:p>
            </p:txBody>
          </p:sp>
          <p:sp>
            <p:nvSpPr>
              <p:cNvPr id="13" name="object 7"/>
              <p:cNvSpPr/>
              <p:nvPr userDrawn="1"/>
            </p:nvSpPr>
            <p:spPr>
              <a:xfrm>
                <a:off x="539751" y="5919787"/>
                <a:ext cx="8064499" cy="0"/>
              </a:xfrm>
              <a:custGeom>
                <a:avLst/>
                <a:gdLst/>
                <a:ahLst/>
                <a:cxnLst/>
                <a:rect l="l" t="t" r="r" b="b"/>
                <a:pathLst>
                  <a:path w="8064004">
                    <a:moveTo>
                      <a:pt x="0" y="0"/>
                    </a:moveTo>
                    <a:lnTo>
                      <a:pt x="8064004" y="0"/>
                    </a:lnTo>
                  </a:path>
                </a:pathLst>
              </a:custGeom>
              <a:ln w="25400">
                <a:solidFill>
                  <a:srgbClr val="FFFFFF"/>
                </a:solidFill>
              </a:ln>
            </p:spPr>
            <p:txBody>
              <a:bodyPr lIns="0" tIns="0" rIns="0" bIns="0"/>
              <a:lstStyle/>
              <a:p>
                <a:pPr fontAlgn="auto">
                  <a:spcBef>
                    <a:spcPts val="0"/>
                  </a:spcBef>
                  <a:spcAft>
                    <a:spcPts val="0"/>
                  </a:spcAft>
                  <a:defRPr/>
                </a:pPr>
                <a:endParaRPr>
                  <a:latin typeface="+mn-lt"/>
                </a:endParaRPr>
              </a:p>
            </p:txBody>
          </p:sp>
          <p:sp>
            <p:nvSpPr>
              <p:cNvPr id="14" name="object 10"/>
              <p:cNvSpPr/>
              <p:nvPr userDrawn="1"/>
            </p:nvSpPr>
            <p:spPr>
              <a:xfrm>
                <a:off x="539751" y="552450"/>
                <a:ext cx="8064499" cy="0"/>
              </a:xfrm>
              <a:custGeom>
                <a:avLst/>
                <a:gdLst/>
                <a:ahLst/>
                <a:cxnLst/>
                <a:rect l="l" t="t" r="r" b="b"/>
                <a:pathLst>
                  <a:path w="8064004">
                    <a:moveTo>
                      <a:pt x="0" y="0"/>
                    </a:moveTo>
                    <a:lnTo>
                      <a:pt x="8064004" y="0"/>
                    </a:lnTo>
                  </a:path>
                </a:pathLst>
              </a:custGeom>
              <a:ln w="25400">
                <a:solidFill>
                  <a:srgbClr val="FFFFFF"/>
                </a:solidFill>
              </a:ln>
            </p:spPr>
            <p:txBody>
              <a:bodyPr lIns="0" tIns="0" rIns="0" bIns="0"/>
              <a:lstStyle/>
              <a:p>
                <a:pPr fontAlgn="auto">
                  <a:spcBef>
                    <a:spcPts val="0"/>
                  </a:spcBef>
                  <a:spcAft>
                    <a:spcPts val="0"/>
                  </a:spcAft>
                  <a:defRPr/>
                </a:pPr>
                <a:endParaRPr>
                  <a:latin typeface="+mn-lt"/>
                </a:endParaRPr>
              </a:p>
            </p:txBody>
          </p:sp>
        </p:grpSp>
        <p:sp>
          <p:nvSpPr>
            <p:cNvPr id="9" name="object 4"/>
            <p:cNvSpPr/>
            <p:nvPr userDrawn="1"/>
          </p:nvSpPr>
          <p:spPr>
            <a:xfrm>
              <a:off x="538163" y="6129337"/>
              <a:ext cx="704850" cy="187325"/>
            </a:xfrm>
            <a:custGeom>
              <a:avLst/>
              <a:gdLst/>
              <a:ahLst/>
              <a:cxnLst/>
              <a:rect l="l" t="t" r="r" b="b"/>
              <a:pathLst>
                <a:path w="704608" h="187744">
                  <a:moveTo>
                    <a:pt x="0" y="0"/>
                  </a:moveTo>
                  <a:lnTo>
                    <a:pt x="704608" y="0"/>
                  </a:lnTo>
                  <a:lnTo>
                    <a:pt x="704608" y="187744"/>
                  </a:lnTo>
                  <a:lnTo>
                    <a:pt x="0" y="187744"/>
                  </a:lnTo>
                  <a:lnTo>
                    <a:pt x="0" y="0"/>
                  </a:lnTo>
                  <a:close/>
                </a:path>
              </a:pathLst>
            </a:custGeom>
            <a:solidFill>
              <a:srgbClr val="FFFFFF"/>
            </a:solidFill>
          </p:spPr>
          <p:txBody>
            <a:bodyPr lIns="0" tIns="0" rIns="0" bIns="0"/>
            <a:lstStyle/>
            <a:p>
              <a:pPr fontAlgn="auto">
                <a:spcBef>
                  <a:spcPts val="0"/>
                </a:spcBef>
                <a:spcAft>
                  <a:spcPts val="0"/>
                </a:spcAft>
                <a:defRPr/>
              </a:pPr>
              <a:endParaRPr>
                <a:latin typeface="+mn-lt"/>
              </a:endParaRPr>
            </a:p>
          </p:txBody>
        </p:sp>
        <p:sp>
          <p:nvSpPr>
            <p:cNvPr id="10" name="object 5"/>
            <p:cNvSpPr/>
            <p:nvPr userDrawn="1"/>
          </p:nvSpPr>
          <p:spPr>
            <a:xfrm>
              <a:off x="538163" y="6364287"/>
              <a:ext cx="704850" cy="187325"/>
            </a:xfrm>
            <a:custGeom>
              <a:avLst/>
              <a:gdLst/>
              <a:ahLst/>
              <a:cxnLst/>
              <a:rect l="l" t="t" r="r" b="b"/>
              <a:pathLst>
                <a:path w="704608" h="187820">
                  <a:moveTo>
                    <a:pt x="0" y="0"/>
                  </a:moveTo>
                  <a:lnTo>
                    <a:pt x="704608" y="0"/>
                  </a:lnTo>
                  <a:lnTo>
                    <a:pt x="704608" y="187820"/>
                  </a:lnTo>
                  <a:lnTo>
                    <a:pt x="0" y="187820"/>
                  </a:lnTo>
                  <a:lnTo>
                    <a:pt x="0" y="0"/>
                  </a:lnTo>
                  <a:close/>
                </a:path>
              </a:pathLst>
            </a:custGeom>
            <a:solidFill>
              <a:srgbClr val="FFFFFF"/>
            </a:solidFill>
          </p:spPr>
          <p:txBody>
            <a:bodyPr lIns="0" tIns="0" rIns="0" bIns="0"/>
            <a:lstStyle/>
            <a:p>
              <a:pPr fontAlgn="auto">
                <a:spcBef>
                  <a:spcPts val="0"/>
                </a:spcBef>
                <a:spcAft>
                  <a:spcPts val="0"/>
                </a:spcAft>
                <a:defRPr/>
              </a:pPr>
              <a:endParaRPr>
                <a:latin typeface="+mn-lt"/>
              </a:endParaRPr>
            </a:p>
          </p:txBody>
        </p:sp>
        <p:sp>
          <p:nvSpPr>
            <p:cNvPr id="11" name="object 6"/>
            <p:cNvSpPr/>
            <p:nvPr userDrawn="1"/>
          </p:nvSpPr>
          <p:spPr>
            <a:xfrm>
              <a:off x="1328738" y="6107112"/>
              <a:ext cx="942975" cy="450850"/>
            </a:xfrm>
            <a:prstGeom prst="rect">
              <a:avLst/>
            </a:prstGeom>
            <a:blipFill>
              <a:blip r:embed="rId2" cstate="print"/>
              <a:stretch>
                <a:fillRect/>
              </a:stretch>
            </a:blipFill>
          </p:spPr>
          <p:txBody>
            <a:bodyPr lIns="0" tIns="0" rIns="0" bIns="0"/>
            <a:lstStyle/>
            <a:p>
              <a:pPr fontAlgn="auto">
                <a:spcBef>
                  <a:spcPts val="0"/>
                </a:spcBef>
                <a:spcAft>
                  <a:spcPts val="0"/>
                </a:spcAft>
                <a:defRPr/>
              </a:pPr>
              <a:endParaRPr>
                <a:latin typeface="+mn-lt"/>
              </a:endParaRPr>
            </a:p>
          </p:txBody>
        </p:sp>
      </p:grpSp>
      <p:sp>
        <p:nvSpPr>
          <p:cNvPr id="15" name="object 11"/>
          <p:cNvSpPr txBox="1"/>
          <p:nvPr userDrawn="1"/>
        </p:nvSpPr>
        <p:spPr>
          <a:xfrm>
            <a:off x="8243888" y="6407150"/>
            <a:ext cx="376237" cy="149225"/>
          </a:xfrm>
          <a:prstGeom prst="rect">
            <a:avLst/>
          </a:prstGeom>
        </p:spPr>
        <p:txBody>
          <a:bodyPr lIns="0" tIns="0" rIns="0" bIns="0"/>
          <a:lstStyle/>
          <a:p>
            <a:pPr marL="12700" fontAlgn="auto">
              <a:spcBef>
                <a:spcPts val="0"/>
              </a:spcBef>
              <a:spcAft>
                <a:spcPts val="0"/>
              </a:spcAft>
              <a:defRPr/>
            </a:pPr>
            <a:r>
              <a:rPr sz="900" spc="15" dirty="0">
                <a:solidFill>
                  <a:srgbClr val="FFFFFF"/>
                </a:solidFill>
                <a:latin typeface="Arial"/>
                <a:cs typeface="Arial"/>
              </a:rPr>
              <a:t>@e</a:t>
            </a:r>
            <a:r>
              <a:rPr sz="900" spc="5" dirty="0">
                <a:solidFill>
                  <a:srgbClr val="FFFFFF"/>
                </a:solidFill>
                <a:latin typeface="Arial"/>
                <a:cs typeface="Arial"/>
              </a:rPr>
              <a:t>hrc</a:t>
            </a:r>
            <a:endParaRPr sz="900" dirty="0">
              <a:latin typeface="Arial"/>
              <a:cs typeface="Arial"/>
            </a:endParaRPr>
          </a:p>
        </p:txBody>
      </p:sp>
      <p:pic>
        <p:nvPicPr>
          <p:cNvPr id="16" name="Picture 22"/>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18463" y="6364288"/>
            <a:ext cx="274637"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7"/>
          <p:cNvSpPr>
            <a:spLocks noGrp="1"/>
          </p:cNvSpPr>
          <p:nvPr>
            <p:ph type="body" sz="quarter" idx="13"/>
          </p:nvPr>
        </p:nvSpPr>
        <p:spPr>
          <a:xfrm>
            <a:off x="467544" y="188913"/>
            <a:ext cx="3312368" cy="287759"/>
          </a:xfrm>
        </p:spPr>
        <p:txBody>
          <a:bodyPr>
            <a:noAutofit/>
          </a:bodyPr>
          <a:lstStyle>
            <a:lvl1pPr marL="0" indent="0">
              <a:buNone/>
              <a:defRPr sz="1200">
                <a:solidFill>
                  <a:schemeClr val="bg1"/>
                </a:solidFill>
              </a:defRPr>
            </a:lvl1pPr>
            <a:lvl5pPr>
              <a:defRPr/>
            </a:lvl5pPr>
          </a:lstStyle>
          <a:p>
            <a:pPr lvl="0"/>
            <a:r>
              <a:rPr lang="en-US" smtClean="0"/>
              <a:t>Click to edit Master text styles</a:t>
            </a:r>
          </a:p>
        </p:txBody>
      </p:sp>
      <p:sp>
        <p:nvSpPr>
          <p:cNvPr id="22" name="Text Placeholder 7"/>
          <p:cNvSpPr>
            <a:spLocks noGrp="1"/>
          </p:cNvSpPr>
          <p:nvPr>
            <p:ph type="body" sz="quarter" idx="14"/>
          </p:nvPr>
        </p:nvSpPr>
        <p:spPr>
          <a:xfrm>
            <a:off x="5652120" y="188640"/>
            <a:ext cx="3024336" cy="216024"/>
          </a:xfrm>
        </p:spPr>
        <p:txBody>
          <a:bodyPr>
            <a:noAutofit/>
          </a:bodyPr>
          <a:lstStyle>
            <a:lvl1pPr marL="0" indent="0" algn="r">
              <a:buNone/>
              <a:defRPr sz="1200">
                <a:solidFill>
                  <a:schemeClr val="bg1"/>
                </a:solidFill>
              </a:defRPr>
            </a:lvl1pPr>
            <a:lvl5pPr>
              <a:defRPr/>
            </a:lvl5pPr>
          </a:lstStyle>
          <a:p>
            <a:pPr lvl="0"/>
            <a:r>
              <a:rPr lang="en-US" smtClean="0"/>
              <a:t>Click to edit Master text styles</a:t>
            </a:r>
          </a:p>
        </p:txBody>
      </p:sp>
      <p:sp>
        <p:nvSpPr>
          <p:cNvPr id="23" name="Title 1"/>
          <p:cNvSpPr>
            <a:spLocks noGrp="1"/>
          </p:cNvSpPr>
          <p:nvPr>
            <p:ph type="title"/>
          </p:nvPr>
        </p:nvSpPr>
        <p:spPr>
          <a:xfrm>
            <a:off x="1858304" y="2386980"/>
            <a:ext cx="6564162" cy="720080"/>
          </a:xfrm>
        </p:spPr>
        <p:txBody>
          <a:bodyPr>
            <a:noAutofit/>
          </a:bodyPr>
          <a:lstStyle>
            <a:lvl1pPr>
              <a:defRPr sz="4800" baseline="0">
                <a:solidFill>
                  <a:schemeClr val="bg1"/>
                </a:solidFill>
              </a:defRPr>
            </a:lvl1pPr>
          </a:lstStyle>
          <a:p>
            <a:r>
              <a:rPr lang="en-US" smtClean="0"/>
              <a:t>Click to edit Master title style</a:t>
            </a:r>
            <a:endParaRPr lang="en-GB" dirty="0"/>
          </a:p>
        </p:txBody>
      </p:sp>
      <p:sp>
        <p:nvSpPr>
          <p:cNvPr id="24" name="Content Placeholder 2"/>
          <p:cNvSpPr>
            <a:spLocks noGrp="1"/>
          </p:cNvSpPr>
          <p:nvPr>
            <p:ph idx="1"/>
          </p:nvPr>
        </p:nvSpPr>
        <p:spPr>
          <a:xfrm>
            <a:off x="1848510" y="3047980"/>
            <a:ext cx="6574710" cy="2469252"/>
          </a:xfrm>
        </p:spPr>
        <p:txBody>
          <a:bodyPr>
            <a:normAutofit/>
          </a:bodyPr>
          <a:lstStyle>
            <a:lvl1pPr marL="0" indent="0">
              <a:buNone/>
              <a:defRPr sz="4000">
                <a:solidFill>
                  <a:schemeClr val="bg1"/>
                </a:solidFill>
              </a:defRPr>
            </a:lvl1pPr>
          </a:lstStyle>
          <a:p>
            <a:pPr lvl="0"/>
            <a:r>
              <a:rPr lang="en-US" smtClean="0"/>
              <a:t>Click to edit Master text styles</a:t>
            </a:r>
          </a:p>
        </p:txBody>
      </p:sp>
      <p:sp>
        <p:nvSpPr>
          <p:cNvPr id="32" name="Text Placeholder 14"/>
          <p:cNvSpPr>
            <a:spLocks noGrp="1"/>
          </p:cNvSpPr>
          <p:nvPr>
            <p:ph type="body" sz="quarter" idx="19"/>
          </p:nvPr>
        </p:nvSpPr>
        <p:spPr>
          <a:xfrm>
            <a:off x="7812360" y="5981266"/>
            <a:ext cx="900574" cy="256022"/>
          </a:xfrm>
        </p:spPr>
        <p:txBody>
          <a:bodyPr>
            <a:noAutofit/>
          </a:bodyPr>
          <a:lstStyle>
            <a:lvl1pPr marL="12700" indent="0" algn="r">
              <a:buNone/>
              <a:defRPr sz="1200" b="1">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554952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2">
    <p:spTree>
      <p:nvGrpSpPr>
        <p:cNvPr id="1" name=""/>
        <p:cNvGrpSpPr/>
        <p:nvPr/>
      </p:nvGrpSpPr>
      <p:grpSpPr>
        <a:xfrm>
          <a:off x="0" y="0"/>
          <a:ext cx="0" cy="0"/>
          <a:chOff x="0" y="0"/>
          <a:chExt cx="0" cy="0"/>
        </a:xfrm>
      </p:grpSpPr>
      <p:grpSp>
        <p:nvGrpSpPr>
          <p:cNvPr id="7" name="Group 7"/>
          <p:cNvGrpSpPr>
            <a:grpSpLocks/>
          </p:cNvGrpSpPr>
          <p:nvPr userDrawn="1"/>
        </p:nvGrpSpPr>
        <p:grpSpPr bwMode="auto">
          <a:xfrm>
            <a:off x="0" y="0"/>
            <a:ext cx="9144000" cy="6858000"/>
            <a:chOff x="0" y="12"/>
            <a:chExt cx="9144000" cy="6857988"/>
          </a:xfrm>
        </p:grpSpPr>
        <p:sp>
          <p:nvSpPr>
            <p:cNvPr id="8" name="object 2"/>
            <p:cNvSpPr/>
            <p:nvPr userDrawn="1"/>
          </p:nvSpPr>
          <p:spPr>
            <a:xfrm>
              <a:off x="0" y="12"/>
              <a:ext cx="9144000" cy="6857988"/>
            </a:xfrm>
            <a:custGeom>
              <a:avLst/>
              <a:gdLst/>
              <a:ahLst/>
              <a:cxnLst/>
              <a:rect l="l" t="t" r="r" b="b"/>
              <a:pathLst>
                <a:path w="9144000" h="6839991">
                  <a:moveTo>
                    <a:pt x="0" y="6839991"/>
                  </a:moveTo>
                  <a:lnTo>
                    <a:pt x="9144000" y="6839991"/>
                  </a:lnTo>
                  <a:lnTo>
                    <a:pt x="9144000" y="0"/>
                  </a:lnTo>
                  <a:lnTo>
                    <a:pt x="0" y="0"/>
                  </a:lnTo>
                  <a:lnTo>
                    <a:pt x="0" y="6839991"/>
                  </a:lnTo>
                  <a:close/>
                </a:path>
              </a:pathLst>
            </a:custGeom>
            <a:solidFill>
              <a:srgbClr val="39525B"/>
            </a:solidFill>
          </p:spPr>
          <p:txBody>
            <a:bodyPr lIns="0" tIns="0" rIns="0" bIns="0"/>
            <a:lstStyle/>
            <a:p>
              <a:pPr fontAlgn="auto">
                <a:spcBef>
                  <a:spcPts val="0"/>
                </a:spcBef>
                <a:spcAft>
                  <a:spcPts val="0"/>
                </a:spcAft>
                <a:defRPr/>
              </a:pPr>
              <a:endParaRPr>
                <a:latin typeface="+mn-lt"/>
              </a:endParaRPr>
            </a:p>
          </p:txBody>
        </p:sp>
        <p:sp>
          <p:nvSpPr>
            <p:cNvPr id="9" name="object 46"/>
            <p:cNvSpPr/>
            <p:nvPr userDrawn="1"/>
          </p:nvSpPr>
          <p:spPr>
            <a:xfrm>
              <a:off x="539750" y="5919790"/>
              <a:ext cx="8064500" cy="0"/>
            </a:xfrm>
            <a:custGeom>
              <a:avLst/>
              <a:gdLst/>
              <a:ahLst/>
              <a:cxnLst/>
              <a:rect l="l" t="t" r="r" b="b"/>
              <a:pathLst>
                <a:path w="8064004">
                  <a:moveTo>
                    <a:pt x="0" y="0"/>
                  </a:moveTo>
                  <a:lnTo>
                    <a:pt x="8064004" y="0"/>
                  </a:lnTo>
                </a:path>
              </a:pathLst>
            </a:custGeom>
            <a:ln w="25400">
              <a:solidFill>
                <a:srgbClr val="B5D334"/>
              </a:solidFill>
            </a:ln>
          </p:spPr>
          <p:txBody>
            <a:bodyPr lIns="0" tIns="0" rIns="0" bIns="0"/>
            <a:lstStyle/>
            <a:p>
              <a:pPr fontAlgn="auto">
                <a:spcBef>
                  <a:spcPts val="0"/>
                </a:spcBef>
                <a:spcAft>
                  <a:spcPts val="0"/>
                </a:spcAft>
                <a:defRPr/>
              </a:pPr>
              <a:endParaRPr>
                <a:latin typeface="+mn-lt"/>
              </a:endParaRPr>
            </a:p>
          </p:txBody>
        </p:sp>
        <p:sp>
          <p:nvSpPr>
            <p:cNvPr id="10" name="object 47"/>
            <p:cNvSpPr/>
            <p:nvPr userDrawn="1"/>
          </p:nvSpPr>
          <p:spPr>
            <a:xfrm>
              <a:off x="539750" y="552461"/>
              <a:ext cx="8064500" cy="0"/>
            </a:xfrm>
            <a:custGeom>
              <a:avLst/>
              <a:gdLst/>
              <a:ahLst/>
              <a:cxnLst/>
              <a:rect l="l" t="t" r="r" b="b"/>
              <a:pathLst>
                <a:path w="8064004">
                  <a:moveTo>
                    <a:pt x="0" y="0"/>
                  </a:moveTo>
                  <a:lnTo>
                    <a:pt x="8064004" y="0"/>
                  </a:lnTo>
                </a:path>
              </a:pathLst>
            </a:custGeom>
            <a:ln w="25400">
              <a:solidFill>
                <a:srgbClr val="B5D334"/>
              </a:solidFill>
            </a:ln>
          </p:spPr>
          <p:txBody>
            <a:bodyPr lIns="0" tIns="0" rIns="0" bIns="0"/>
            <a:lstStyle/>
            <a:p>
              <a:pPr fontAlgn="auto">
                <a:spcBef>
                  <a:spcPts val="0"/>
                </a:spcBef>
                <a:spcAft>
                  <a:spcPts val="0"/>
                </a:spcAft>
                <a:defRPr/>
              </a:pPr>
              <a:endParaRPr>
                <a:latin typeface="+mn-lt"/>
              </a:endParaRPr>
            </a:p>
          </p:txBody>
        </p:sp>
      </p:grpSp>
      <p:sp>
        <p:nvSpPr>
          <p:cNvPr id="11" name="object 4"/>
          <p:cNvSpPr/>
          <p:nvPr userDrawn="1"/>
        </p:nvSpPr>
        <p:spPr>
          <a:xfrm>
            <a:off x="538163" y="6129338"/>
            <a:ext cx="704850" cy="187325"/>
          </a:xfrm>
          <a:custGeom>
            <a:avLst/>
            <a:gdLst/>
            <a:ahLst/>
            <a:cxnLst/>
            <a:rect l="l" t="t" r="r" b="b"/>
            <a:pathLst>
              <a:path w="704608" h="187744">
                <a:moveTo>
                  <a:pt x="0" y="0"/>
                </a:moveTo>
                <a:lnTo>
                  <a:pt x="704608" y="0"/>
                </a:lnTo>
                <a:lnTo>
                  <a:pt x="704608" y="187744"/>
                </a:lnTo>
                <a:lnTo>
                  <a:pt x="0" y="187744"/>
                </a:lnTo>
                <a:lnTo>
                  <a:pt x="0" y="0"/>
                </a:lnTo>
                <a:close/>
              </a:path>
            </a:pathLst>
          </a:custGeom>
          <a:solidFill>
            <a:srgbClr val="FFFFFF"/>
          </a:solidFill>
        </p:spPr>
        <p:txBody>
          <a:bodyPr lIns="0" tIns="0" rIns="0" bIns="0"/>
          <a:lstStyle/>
          <a:p>
            <a:pPr fontAlgn="auto">
              <a:spcBef>
                <a:spcPts val="0"/>
              </a:spcBef>
              <a:spcAft>
                <a:spcPts val="0"/>
              </a:spcAft>
              <a:defRPr/>
            </a:pPr>
            <a:endParaRPr>
              <a:latin typeface="+mn-lt"/>
            </a:endParaRPr>
          </a:p>
        </p:txBody>
      </p:sp>
      <p:sp>
        <p:nvSpPr>
          <p:cNvPr id="12" name="object 5"/>
          <p:cNvSpPr/>
          <p:nvPr userDrawn="1"/>
        </p:nvSpPr>
        <p:spPr>
          <a:xfrm>
            <a:off x="538163" y="6364288"/>
            <a:ext cx="704850" cy="187325"/>
          </a:xfrm>
          <a:custGeom>
            <a:avLst/>
            <a:gdLst/>
            <a:ahLst/>
            <a:cxnLst/>
            <a:rect l="l" t="t" r="r" b="b"/>
            <a:pathLst>
              <a:path w="704608" h="187820">
                <a:moveTo>
                  <a:pt x="0" y="0"/>
                </a:moveTo>
                <a:lnTo>
                  <a:pt x="704608" y="0"/>
                </a:lnTo>
                <a:lnTo>
                  <a:pt x="704608" y="187820"/>
                </a:lnTo>
                <a:lnTo>
                  <a:pt x="0" y="187820"/>
                </a:lnTo>
                <a:lnTo>
                  <a:pt x="0" y="0"/>
                </a:lnTo>
                <a:close/>
              </a:path>
            </a:pathLst>
          </a:custGeom>
          <a:solidFill>
            <a:srgbClr val="FFFFFF"/>
          </a:solidFill>
        </p:spPr>
        <p:txBody>
          <a:bodyPr lIns="0" tIns="0" rIns="0" bIns="0"/>
          <a:lstStyle/>
          <a:p>
            <a:pPr fontAlgn="auto">
              <a:spcBef>
                <a:spcPts val="0"/>
              </a:spcBef>
              <a:spcAft>
                <a:spcPts val="0"/>
              </a:spcAft>
              <a:defRPr/>
            </a:pPr>
            <a:endParaRPr>
              <a:latin typeface="+mn-lt"/>
            </a:endParaRPr>
          </a:p>
        </p:txBody>
      </p:sp>
      <p:sp>
        <p:nvSpPr>
          <p:cNvPr id="13" name="object 6"/>
          <p:cNvSpPr/>
          <p:nvPr userDrawn="1"/>
        </p:nvSpPr>
        <p:spPr>
          <a:xfrm>
            <a:off x="1328738" y="6107113"/>
            <a:ext cx="942975" cy="450850"/>
          </a:xfrm>
          <a:prstGeom prst="rect">
            <a:avLst/>
          </a:prstGeom>
          <a:blipFill>
            <a:blip r:embed="rId2" cstate="print"/>
            <a:stretch>
              <a:fillRect/>
            </a:stretch>
          </a:blipFill>
        </p:spPr>
        <p:txBody>
          <a:bodyPr lIns="0" tIns="0" rIns="0" bIns="0"/>
          <a:lstStyle/>
          <a:p>
            <a:pPr fontAlgn="auto">
              <a:spcBef>
                <a:spcPts val="0"/>
              </a:spcBef>
              <a:spcAft>
                <a:spcPts val="0"/>
              </a:spcAft>
              <a:defRPr/>
            </a:pPr>
            <a:endParaRPr>
              <a:latin typeface="+mn-lt"/>
            </a:endParaRPr>
          </a:p>
        </p:txBody>
      </p:sp>
      <p:sp>
        <p:nvSpPr>
          <p:cNvPr id="14" name="object 11"/>
          <p:cNvSpPr txBox="1"/>
          <p:nvPr userDrawn="1"/>
        </p:nvSpPr>
        <p:spPr>
          <a:xfrm>
            <a:off x="8243888" y="6407150"/>
            <a:ext cx="376237" cy="149225"/>
          </a:xfrm>
          <a:prstGeom prst="rect">
            <a:avLst/>
          </a:prstGeom>
        </p:spPr>
        <p:txBody>
          <a:bodyPr lIns="0" tIns="0" rIns="0" bIns="0"/>
          <a:lstStyle/>
          <a:p>
            <a:pPr marL="12700" fontAlgn="auto">
              <a:spcBef>
                <a:spcPts val="0"/>
              </a:spcBef>
              <a:spcAft>
                <a:spcPts val="0"/>
              </a:spcAft>
              <a:defRPr/>
            </a:pPr>
            <a:r>
              <a:rPr sz="900" spc="15" dirty="0">
                <a:solidFill>
                  <a:srgbClr val="FFFFFF"/>
                </a:solidFill>
                <a:latin typeface="Arial"/>
                <a:cs typeface="Arial"/>
              </a:rPr>
              <a:t>@e</a:t>
            </a:r>
            <a:r>
              <a:rPr sz="900" spc="5" dirty="0">
                <a:solidFill>
                  <a:srgbClr val="FFFFFF"/>
                </a:solidFill>
                <a:latin typeface="Arial"/>
                <a:cs typeface="Arial"/>
              </a:rPr>
              <a:t>hrc</a:t>
            </a:r>
            <a:endParaRPr sz="900" dirty="0">
              <a:latin typeface="Arial"/>
              <a:cs typeface="Arial"/>
            </a:endParaRPr>
          </a:p>
        </p:txBody>
      </p:sp>
      <p:pic>
        <p:nvPicPr>
          <p:cNvPr id="17" name="Picture 2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18463" y="6364288"/>
            <a:ext cx="274637"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p:cNvSpPr>
            <a:spLocks noGrp="1"/>
          </p:cNvSpPr>
          <p:nvPr>
            <p:ph type="title"/>
          </p:nvPr>
        </p:nvSpPr>
        <p:spPr>
          <a:xfrm>
            <a:off x="1861479" y="2386980"/>
            <a:ext cx="6564162" cy="720080"/>
          </a:xfrm>
        </p:spPr>
        <p:txBody>
          <a:bodyPr>
            <a:noAutofit/>
          </a:bodyPr>
          <a:lstStyle>
            <a:lvl1pPr>
              <a:defRPr sz="4800" baseline="0">
                <a:solidFill>
                  <a:schemeClr val="bg1"/>
                </a:solidFill>
              </a:defRPr>
            </a:lvl1pPr>
          </a:lstStyle>
          <a:p>
            <a:r>
              <a:rPr lang="en-US" smtClean="0"/>
              <a:t>Click to edit Master title style</a:t>
            </a:r>
            <a:endParaRPr lang="en-GB" dirty="0"/>
          </a:p>
        </p:txBody>
      </p:sp>
      <p:sp>
        <p:nvSpPr>
          <p:cNvPr id="16" name="Content Placeholder 2"/>
          <p:cNvSpPr>
            <a:spLocks noGrp="1"/>
          </p:cNvSpPr>
          <p:nvPr>
            <p:ph idx="1"/>
          </p:nvPr>
        </p:nvSpPr>
        <p:spPr>
          <a:xfrm>
            <a:off x="1848510" y="3047980"/>
            <a:ext cx="6574710" cy="2469252"/>
          </a:xfrm>
        </p:spPr>
        <p:txBody>
          <a:bodyPr>
            <a:normAutofit/>
          </a:bodyPr>
          <a:lstStyle>
            <a:lvl1pPr marL="0" indent="0">
              <a:buNone/>
              <a:defRPr sz="4000">
                <a:solidFill>
                  <a:schemeClr val="accent1"/>
                </a:solidFill>
              </a:defRPr>
            </a:lvl1pPr>
          </a:lstStyle>
          <a:p>
            <a:pPr lvl="0"/>
            <a:r>
              <a:rPr lang="en-US" smtClean="0"/>
              <a:t>Click to edit Master text styles</a:t>
            </a:r>
          </a:p>
        </p:txBody>
      </p:sp>
      <p:sp>
        <p:nvSpPr>
          <p:cNvPr id="20" name="Text Placeholder 7"/>
          <p:cNvSpPr>
            <a:spLocks noGrp="1"/>
          </p:cNvSpPr>
          <p:nvPr>
            <p:ph type="body" sz="quarter" idx="13"/>
          </p:nvPr>
        </p:nvSpPr>
        <p:spPr>
          <a:xfrm>
            <a:off x="467544" y="188913"/>
            <a:ext cx="4248472" cy="215751"/>
          </a:xfrm>
        </p:spPr>
        <p:txBody>
          <a:bodyPr>
            <a:noAutofit/>
          </a:bodyPr>
          <a:lstStyle>
            <a:lvl1pPr marL="0" indent="0">
              <a:buNone/>
              <a:defRPr sz="1200">
                <a:solidFill>
                  <a:schemeClr val="accent1"/>
                </a:solidFill>
              </a:defRPr>
            </a:lvl1pPr>
            <a:lvl5pPr>
              <a:defRPr/>
            </a:lvl5pPr>
          </a:lstStyle>
          <a:p>
            <a:pPr lvl="0"/>
            <a:r>
              <a:rPr lang="en-US" smtClean="0"/>
              <a:t>Click to edit Master text styles</a:t>
            </a:r>
          </a:p>
        </p:txBody>
      </p:sp>
      <p:sp>
        <p:nvSpPr>
          <p:cNvPr id="25" name="Text Placeholder 7"/>
          <p:cNvSpPr>
            <a:spLocks noGrp="1"/>
          </p:cNvSpPr>
          <p:nvPr>
            <p:ph type="body" sz="quarter" idx="14"/>
          </p:nvPr>
        </p:nvSpPr>
        <p:spPr>
          <a:xfrm>
            <a:off x="4788024" y="188640"/>
            <a:ext cx="3888432" cy="216024"/>
          </a:xfrm>
        </p:spPr>
        <p:txBody>
          <a:bodyPr>
            <a:noAutofit/>
          </a:bodyPr>
          <a:lstStyle>
            <a:lvl1pPr marL="0" indent="0" algn="r">
              <a:buNone/>
              <a:defRPr sz="1200">
                <a:solidFill>
                  <a:schemeClr val="bg1"/>
                </a:solidFill>
              </a:defRPr>
            </a:lvl1pPr>
            <a:lvl5pPr>
              <a:defRPr/>
            </a:lvl5pPr>
          </a:lstStyle>
          <a:p>
            <a:pPr lvl="0"/>
            <a:r>
              <a:rPr lang="en-US" smtClean="0"/>
              <a:t>Click to edit Master text styles</a:t>
            </a:r>
          </a:p>
        </p:txBody>
      </p:sp>
      <p:sp>
        <p:nvSpPr>
          <p:cNvPr id="32" name="Text Placeholder 14"/>
          <p:cNvSpPr>
            <a:spLocks noGrp="1"/>
          </p:cNvSpPr>
          <p:nvPr>
            <p:ph type="body" sz="quarter" idx="19"/>
          </p:nvPr>
        </p:nvSpPr>
        <p:spPr>
          <a:xfrm>
            <a:off x="7884368" y="5981266"/>
            <a:ext cx="828566" cy="265112"/>
          </a:xfrm>
        </p:spPr>
        <p:txBody>
          <a:bodyPr>
            <a:noAutofit/>
          </a:bodyPr>
          <a:lstStyle>
            <a:lvl1pPr marL="12700" indent="0" algn="r">
              <a:buNone/>
              <a:defRPr sz="1200" b="1">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96692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or statement ">
    <p:spTree>
      <p:nvGrpSpPr>
        <p:cNvPr id="1" name=""/>
        <p:cNvGrpSpPr/>
        <p:nvPr/>
      </p:nvGrpSpPr>
      <p:grpSpPr>
        <a:xfrm>
          <a:off x="0" y="0"/>
          <a:ext cx="0" cy="0"/>
          <a:chOff x="0" y="0"/>
          <a:chExt cx="0" cy="0"/>
        </a:xfrm>
      </p:grpSpPr>
      <p:sp>
        <p:nvSpPr>
          <p:cNvPr id="7" name="object 2"/>
          <p:cNvSpPr/>
          <p:nvPr userDrawn="1"/>
        </p:nvSpPr>
        <p:spPr>
          <a:xfrm>
            <a:off x="546100" y="747713"/>
            <a:ext cx="8051800" cy="4895850"/>
          </a:xfrm>
          <a:custGeom>
            <a:avLst/>
            <a:gdLst/>
            <a:ahLst/>
            <a:cxnLst/>
            <a:rect l="l" t="t" r="r" b="b"/>
            <a:pathLst>
              <a:path w="8051304" h="4896002">
                <a:moveTo>
                  <a:pt x="0" y="4896002"/>
                </a:moveTo>
                <a:lnTo>
                  <a:pt x="8051304" y="4896002"/>
                </a:lnTo>
                <a:lnTo>
                  <a:pt x="8051304" y="0"/>
                </a:lnTo>
                <a:lnTo>
                  <a:pt x="0" y="0"/>
                </a:lnTo>
                <a:lnTo>
                  <a:pt x="0" y="4896002"/>
                </a:lnTo>
                <a:close/>
              </a:path>
            </a:pathLst>
          </a:custGeom>
          <a:solidFill>
            <a:srgbClr val="AB1D88"/>
          </a:solidFill>
        </p:spPr>
        <p:txBody>
          <a:bodyPr lIns="0" tIns="0" rIns="0" bIns="0"/>
          <a:lstStyle/>
          <a:p>
            <a:pPr fontAlgn="auto">
              <a:spcBef>
                <a:spcPts val="0"/>
              </a:spcBef>
              <a:spcAft>
                <a:spcPts val="0"/>
              </a:spcAft>
              <a:defRPr/>
            </a:pPr>
            <a:endParaRPr>
              <a:latin typeface="+mn-lt"/>
            </a:endParaRPr>
          </a:p>
        </p:txBody>
      </p:sp>
      <p:sp>
        <p:nvSpPr>
          <p:cNvPr id="11" name="Title 1"/>
          <p:cNvSpPr>
            <a:spLocks noGrp="1"/>
          </p:cNvSpPr>
          <p:nvPr>
            <p:ph type="title"/>
          </p:nvPr>
        </p:nvSpPr>
        <p:spPr>
          <a:xfrm>
            <a:off x="1259632" y="1700808"/>
            <a:ext cx="6552728" cy="720080"/>
          </a:xfrm>
        </p:spPr>
        <p:txBody>
          <a:bodyPr>
            <a:noAutofit/>
          </a:bodyPr>
          <a:lstStyle>
            <a:lvl1pPr algn="ctr">
              <a:defRPr sz="2800" baseline="0">
                <a:solidFill>
                  <a:schemeClr val="bg1"/>
                </a:solidFill>
              </a:defRPr>
            </a:lvl1pPr>
          </a:lstStyle>
          <a:p>
            <a:r>
              <a:rPr lang="en-US" smtClean="0"/>
              <a:t>Click to edit Master title style</a:t>
            </a:r>
            <a:endParaRPr lang="en-GB" dirty="0"/>
          </a:p>
        </p:txBody>
      </p:sp>
      <p:sp>
        <p:nvSpPr>
          <p:cNvPr id="13" name="Text Placeholder 12"/>
          <p:cNvSpPr>
            <a:spLocks noGrp="1"/>
          </p:cNvSpPr>
          <p:nvPr>
            <p:ph type="body" sz="quarter" idx="10"/>
          </p:nvPr>
        </p:nvSpPr>
        <p:spPr>
          <a:xfrm>
            <a:off x="1259632" y="2565400"/>
            <a:ext cx="6552728" cy="2663800"/>
          </a:xfrm>
        </p:spPr>
        <p:txBody>
          <a:bodyPr>
            <a:normAutofit/>
          </a:bodyPr>
          <a:lstStyle>
            <a:lvl1pPr marL="12700" indent="0" algn="ctr">
              <a:buNone/>
              <a:defRPr sz="16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p:txBody>
      </p:sp>
      <p:sp>
        <p:nvSpPr>
          <p:cNvPr id="14" name="Text Placeholder 7"/>
          <p:cNvSpPr>
            <a:spLocks noGrp="1"/>
          </p:cNvSpPr>
          <p:nvPr>
            <p:ph type="body" sz="quarter" idx="13"/>
          </p:nvPr>
        </p:nvSpPr>
        <p:spPr>
          <a:xfrm>
            <a:off x="467544" y="188913"/>
            <a:ext cx="4248472" cy="215751"/>
          </a:xfrm>
        </p:spPr>
        <p:txBody>
          <a:bodyPr>
            <a:noAutofit/>
          </a:bodyPr>
          <a:lstStyle>
            <a:lvl1pPr marL="0" indent="0">
              <a:buNone/>
              <a:defRPr sz="1200">
                <a:solidFill>
                  <a:schemeClr val="accent2"/>
                </a:solidFill>
              </a:defRPr>
            </a:lvl1pPr>
            <a:lvl5pPr>
              <a:defRPr/>
            </a:lvl5pPr>
          </a:lstStyle>
          <a:p>
            <a:pPr lvl="0"/>
            <a:r>
              <a:rPr lang="en-US" smtClean="0"/>
              <a:t>Click to edit Master text styles</a:t>
            </a:r>
          </a:p>
        </p:txBody>
      </p:sp>
      <p:sp>
        <p:nvSpPr>
          <p:cNvPr id="20" name="Text Placeholder 7"/>
          <p:cNvSpPr>
            <a:spLocks noGrp="1"/>
          </p:cNvSpPr>
          <p:nvPr>
            <p:ph type="body" sz="quarter" idx="14"/>
          </p:nvPr>
        </p:nvSpPr>
        <p:spPr>
          <a:xfrm>
            <a:off x="4788024" y="188640"/>
            <a:ext cx="3888432" cy="216024"/>
          </a:xfrm>
        </p:spPr>
        <p:txBody>
          <a:bodyPr>
            <a:noAutofit/>
          </a:bodyPr>
          <a:lstStyle>
            <a:lvl1pPr marL="0" indent="0" algn="r">
              <a:buNone/>
              <a:defRPr sz="1200">
                <a:solidFill>
                  <a:schemeClr val="accent3"/>
                </a:solidFill>
              </a:defRPr>
            </a:lvl1pPr>
            <a:lvl5pPr>
              <a:defRPr/>
            </a:lvl5pPr>
          </a:lstStyle>
          <a:p>
            <a:pPr lvl="0"/>
            <a:r>
              <a:rPr lang="en-US" smtClean="0"/>
              <a:t>Click to edit Master text styles</a:t>
            </a:r>
          </a:p>
        </p:txBody>
      </p:sp>
      <p:sp>
        <p:nvSpPr>
          <p:cNvPr id="24" name="Text Placeholder 14"/>
          <p:cNvSpPr>
            <a:spLocks noGrp="1"/>
          </p:cNvSpPr>
          <p:nvPr>
            <p:ph type="body" sz="quarter" idx="19"/>
          </p:nvPr>
        </p:nvSpPr>
        <p:spPr>
          <a:xfrm>
            <a:off x="7884368" y="5981266"/>
            <a:ext cx="828566" cy="265112"/>
          </a:xfrm>
        </p:spPr>
        <p:txBody>
          <a:bodyPr>
            <a:noAutofit/>
          </a:bodyPr>
          <a:lstStyle>
            <a:lvl1pPr marL="12700" indent="0" algn="r">
              <a:buNone/>
              <a:defRPr sz="1200" b="1"/>
            </a:lvl1pPr>
          </a:lstStyle>
          <a:p>
            <a:pPr lvl="0"/>
            <a:r>
              <a:rPr lang="en-US" smtClean="0"/>
              <a:t>Click to edit Master text styles</a:t>
            </a:r>
          </a:p>
        </p:txBody>
      </p:sp>
    </p:spTree>
    <p:extLst>
      <p:ext uri="{BB962C8B-B14F-4D97-AF65-F5344CB8AC3E}">
        <p14:creationId xmlns:p14="http://schemas.microsoft.com/office/powerpoint/2010/main" val="2058609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ontent">
    <p:spTree>
      <p:nvGrpSpPr>
        <p:cNvPr id="1" name=""/>
        <p:cNvGrpSpPr/>
        <p:nvPr/>
      </p:nvGrpSpPr>
      <p:grpSpPr>
        <a:xfrm>
          <a:off x="0" y="0"/>
          <a:ext cx="0" cy="0"/>
          <a:chOff x="0" y="0"/>
          <a:chExt cx="0" cy="0"/>
        </a:xfrm>
      </p:grpSpPr>
      <p:sp>
        <p:nvSpPr>
          <p:cNvPr id="2" name="Title 1"/>
          <p:cNvSpPr>
            <a:spLocks noGrp="1"/>
          </p:cNvSpPr>
          <p:nvPr>
            <p:ph type="title"/>
          </p:nvPr>
        </p:nvSpPr>
        <p:spPr>
          <a:xfrm>
            <a:off x="4499992" y="1196752"/>
            <a:ext cx="3888432" cy="792088"/>
          </a:xfrm>
        </p:spPr>
        <p:txBody>
          <a:bodyPr>
            <a:noAutofit/>
          </a:bodyPr>
          <a:lstStyle>
            <a:lvl1pPr>
              <a:defRPr sz="2800" baseline="0"/>
            </a:lvl1pPr>
          </a:lstStyle>
          <a:p>
            <a:r>
              <a:rPr lang="en-US" smtClean="0"/>
              <a:t>Click to edit Master title style</a:t>
            </a:r>
            <a:endParaRPr lang="en-GB" dirty="0"/>
          </a:p>
        </p:txBody>
      </p:sp>
      <p:sp>
        <p:nvSpPr>
          <p:cNvPr id="11" name="Text Placeholder 7"/>
          <p:cNvSpPr>
            <a:spLocks noGrp="1"/>
          </p:cNvSpPr>
          <p:nvPr>
            <p:ph type="body" sz="quarter" idx="13"/>
          </p:nvPr>
        </p:nvSpPr>
        <p:spPr>
          <a:xfrm>
            <a:off x="467544" y="188913"/>
            <a:ext cx="4176464" cy="215751"/>
          </a:xfrm>
        </p:spPr>
        <p:txBody>
          <a:bodyPr>
            <a:noAutofit/>
          </a:bodyPr>
          <a:lstStyle>
            <a:lvl1pPr marL="0" indent="0">
              <a:buNone/>
              <a:defRPr sz="1200">
                <a:solidFill>
                  <a:schemeClr val="accent2"/>
                </a:solidFill>
              </a:defRPr>
            </a:lvl1pPr>
            <a:lvl5pPr>
              <a:defRPr/>
            </a:lvl5pPr>
          </a:lstStyle>
          <a:p>
            <a:pPr lvl="0"/>
            <a:r>
              <a:rPr lang="en-US" smtClean="0"/>
              <a:t>Click to edit Master text styles</a:t>
            </a:r>
          </a:p>
        </p:txBody>
      </p:sp>
      <p:sp>
        <p:nvSpPr>
          <p:cNvPr id="18" name="Text Placeholder 7"/>
          <p:cNvSpPr>
            <a:spLocks noGrp="1"/>
          </p:cNvSpPr>
          <p:nvPr>
            <p:ph type="body" sz="quarter" idx="14"/>
          </p:nvPr>
        </p:nvSpPr>
        <p:spPr>
          <a:xfrm>
            <a:off x="4716016" y="188640"/>
            <a:ext cx="3960440" cy="216024"/>
          </a:xfrm>
        </p:spPr>
        <p:txBody>
          <a:bodyPr>
            <a:noAutofit/>
          </a:bodyPr>
          <a:lstStyle>
            <a:lvl1pPr marL="0" indent="0" algn="r">
              <a:buNone/>
              <a:defRPr sz="1200">
                <a:solidFill>
                  <a:schemeClr val="accent3"/>
                </a:solidFill>
              </a:defRPr>
            </a:lvl1pPr>
            <a:lvl5pPr>
              <a:defRPr/>
            </a:lvl5pPr>
          </a:lstStyle>
          <a:p>
            <a:pPr lvl="0"/>
            <a:r>
              <a:rPr lang="en-US" smtClean="0"/>
              <a:t>Click to edit Master text styles</a:t>
            </a:r>
          </a:p>
        </p:txBody>
      </p:sp>
      <p:sp>
        <p:nvSpPr>
          <p:cNvPr id="22" name="Text Placeholder 14"/>
          <p:cNvSpPr>
            <a:spLocks noGrp="1"/>
          </p:cNvSpPr>
          <p:nvPr>
            <p:ph type="body" sz="quarter" idx="19"/>
          </p:nvPr>
        </p:nvSpPr>
        <p:spPr>
          <a:xfrm>
            <a:off x="7956376" y="5981266"/>
            <a:ext cx="756558" cy="265112"/>
          </a:xfrm>
        </p:spPr>
        <p:txBody>
          <a:bodyPr>
            <a:noAutofit/>
          </a:bodyPr>
          <a:lstStyle>
            <a:lvl1pPr marL="12700" indent="0" algn="r">
              <a:buNone/>
              <a:defRPr sz="1200" b="1"/>
            </a:lvl1pPr>
          </a:lstStyle>
          <a:p>
            <a:pPr lvl="0"/>
            <a:r>
              <a:rPr lang="en-US" smtClean="0"/>
              <a:t>Click to edit Master text styles</a:t>
            </a:r>
          </a:p>
        </p:txBody>
      </p:sp>
      <p:sp>
        <p:nvSpPr>
          <p:cNvPr id="12" name="Picture Placeholder 6"/>
          <p:cNvSpPr>
            <a:spLocks noGrp="1"/>
          </p:cNvSpPr>
          <p:nvPr>
            <p:ph type="pic" sz="quarter" idx="10"/>
          </p:nvPr>
        </p:nvSpPr>
        <p:spPr>
          <a:xfrm>
            <a:off x="539750" y="801000"/>
            <a:ext cx="3600202" cy="4896003"/>
          </a:xfrm>
        </p:spPr>
        <p:txBody>
          <a:bodyPr rtlCol="0">
            <a:normAutofit/>
          </a:bodyPr>
          <a:lstStyle/>
          <a:p>
            <a:pPr lvl="0"/>
            <a:r>
              <a:rPr lang="en-US" noProof="0" dirty="0" smtClean="0"/>
              <a:t>Click icon to add picture</a:t>
            </a:r>
            <a:endParaRPr lang="en-GB" noProof="0" dirty="0"/>
          </a:p>
        </p:txBody>
      </p:sp>
      <p:sp>
        <p:nvSpPr>
          <p:cNvPr id="13" name="Text Placeholder 9"/>
          <p:cNvSpPr>
            <a:spLocks noGrp="1"/>
          </p:cNvSpPr>
          <p:nvPr>
            <p:ph type="body" sz="quarter" idx="11"/>
          </p:nvPr>
        </p:nvSpPr>
        <p:spPr>
          <a:xfrm>
            <a:off x="4499992" y="2205781"/>
            <a:ext cx="3888432" cy="3311451"/>
          </a:xfrm>
        </p:spPr>
        <p:txBody>
          <a:bodyPr/>
          <a:lstStyle>
            <a:lvl1pPr marL="12700" indent="0">
              <a:buNone/>
              <a:defRPr baseline="0">
                <a:solidFill>
                  <a:schemeClr val="accent3"/>
                </a:solidFill>
              </a:defRPr>
            </a:lvl1pPr>
            <a:lvl2pPr>
              <a:defRPr>
                <a:solidFill>
                  <a:schemeClr val="bg1"/>
                </a:solidFill>
              </a:defRPr>
            </a:lvl2pPr>
          </a:lstStyle>
          <a:p>
            <a:pPr lvl="0"/>
            <a:r>
              <a:rPr lang="en-US" smtClean="0"/>
              <a:t>Click to edit Master text styles</a:t>
            </a:r>
          </a:p>
        </p:txBody>
      </p:sp>
    </p:spTree>
    <p:extLst>
      <p:ext uri="{BB962C8B-B14F-4D97-AF65-F5344CB8AC3E}">
        <p14:creationId xmlns:p14="http://schemas.microsoft.com/office/powerpoint/2010/main" val="3459107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258888" y="981075"/>
            <a:ext cx="697547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Slide title to be added here</a:t>
            </a:r>
            <a:endParaRPr lang="en-GB" altLang="en-US" smtClean="0"/>
          </a:p>
        </p:txBody>
      </p:sp>
      <p:sp>
        <p:nvSpPr>
          <p:cNvPr id="1027" name="Text Placeholder 2"/>
          <p:cNvSpPr>
            <a:spLocks noGrp="1"/>
          </p:cNvSpPr>
          <p:nvPr>
            <p:ph type="body" idx="1"/>
          </p:nvPr>
        </p:nvSpPr>
        <p:spPr bwMode="auto">
          <a:xfrm>
            <a:off x="1258888" y="1844675"/>
            <a:ext cx="69850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Body copy</a:t>
            </a:r>
          </a:p>
        </p:txBody>
      </p:sp>
      <p:grpSp>
        <p:nvGrpSpPr>
          <p:cNvPr id="1028" name="Group 6"/>
          <p:cNvGrpSpPr>
            <a:grpSpLocks/>
          </p:cNvGrpSpPr>
          <p:nvPr/>
        </p:nvGrpSpPr>
        <p:grpSpPr bwMode="auto">
          <a:xfrm>
            <a:off x="538163" y="552450"/>
            <a:ext cx="8066087" cy="6005513"/>
            <a:chOff x="538200" y="552702"/>
            <a:chExt cx="8065804" cy="6005650"/>
          </a:xfrm>
        </p:grpSpPr>
        <p:sp>
          <p:nvSpPr>
            <p:cNvPr id="8" name="object 2"/>
            <p:cNvSpPr/>
            <p:nvPr userDrawn="1"/>
          </p:nvSpPr>
          <p:spPr>
            <a:xfrm>
              <a:off x="538200" y="6129717"/>
              <a:ext cx="704825" cy="187329"/>
            </a:xfrm>
            <a:custGeom>
              <a:avLst/>
              <a:gdLst/>
              <a:ahLst/>
              <a:cxnLst/>
              <a:rect l="l" t="t" r="r" b="b"/>
              <a:pathLst>
                <a:path w="704608" h="187744">
                  <a:moveTo>
                    <a:pt x="0" y="0"/>
                  </a:moveTo>
                  <a:lnTo>
                    <a:pt x="704608" y="0"/>
                  </a:lnTo>
                  <a:lnTo>
                    <a:pt x="704608" y="187744"/>
                  </a:lnTo>
                  <a:lnTo>
                    <a:pt x="0" y="187744"/>
                  </a:lnTo>
                  <a:lnTo>
                    <a:pt x="0" y="0"/>
                  </a:lnTo>
                  <a:close/>
                </a:path>
              </a:pathLst>
            </a:custGeom>
            <a:solidFill>
              <a:srgbClr val="39525B"/>
            </a:solidFill>
          </p:spPr>
          <p:txBody>
            <a:bodyPr lIns="0" tIns="0" rIns="0" bIns="0"/>
            <a:lstStyle/>
            <a:p>
              <a:pPr fontAlgn="auto">
                <a:spcBef>
                  <a:spcPts val="0"/>
                </a:spcBef>
                <a:spcAft>
                  <a:spcPts val="0"/>
                </a:spcAft>
                <a:defRPr/>
              </a:pPr>
              <a:endParaRPr>
                <a:latin typeface="+mn-lt"/>
              </a:endParaRPr>
            </a:p>
          </p:txBody>
        </p:sp>
        <p:sp>
          <p:nvSpPr>
            <p:cNvPr id="9" name="object 3"/>
            <p:cNvSpPr/>
            <p:nvPr userDrawn="1"/>
          </p:nvSpPr>
          <p:spPr>
            <a:xfrm>
              <a:off x="538200" y="6363085"/>
              <a:ext cx="704825" cy="188917"/>
            </a:xfrm>
            <a:custGeom>
              <a:avLst/>
              <a:gdLst/>
              <a:ahLst/>
              <a:cxnLst/>
              <a:rect l="l" t="t" r="r" b="b"/>
              <a:pathLst>
                <a:path w="704608" h="187820">
                  <a:moveTo>
                    <a:pt x="0" y="0"/>
                  </a:moveTo>
                  <a:lnTo>
                    <a:pt x="704608" y="0"/>
                  </a:lnTo>
                  <a:lnTo>
                    <a:pt x="704608" y="187820"/>
                  </a:lnTo>
                  <a:lnTo>
                    <a:pt x="0" y="187820"/>
                  </a:lnTo>
                  <a:lnTo>
                    <a:pt x="0" y="0"/>
                  </a:lnTo>
                  <a:close/>
                </a:path>
              </a:pathLst>
            </a:custGeom>
            <a:solidFill>
              <a:srgbClr val="39525B"/>
            </a:solidFill>
          </p:spPr>
          <p:txBody>
            <a:bodyPr lIns="0" tIns="0" rIns="0" bIns="0"/>
            <a:lstStyle/>
            <a:p>
              <a:pPr fontAlgn="auto">
                <a:spcBef>
                  <a:spcPts val="0"/>
                </a:spcBef>
                <a:spcAft>
                  <a:spcPts val="0"/>
                </a:spcAft>
                <a:defRPr/>
              </a:pPr>
              <a:endParaRPr>
                <a:latin typeface="+mn-lt"/>
              </a:endParaRPr>
            </a:p>
          </p:txBody>
        </p:sp>
        <p:sp>
          <p:nvSpPr>
            <p:cNvPr id="10" name="object 4"/>
            <p:cNvSpPr/>
            <p:nvPr userDrawn="1"/>
          </p:nvSpPr>
          <p:spPr>
            <a:xfrm>
              <a:off x="1328747" y="6107492"/>
              <a:ext cx="942942" cy="450860"/>
            </a:xfrm>
            <a:prstGeom prst="rect">
              <a:avLst/>
            </a:prstGeom>
            <a:blipFill>
              <a:blip r:embed="rId17" cstate="print"/>
              <a:stretch>
                <a:fillRect/>
              </a:stretch>
            </a:blipFill>
          </p:spPr>
          <p:txBody>
            <a:bodyPr lIns="0" tIns="0" rIns="0" bIns="0"/>
            <a:lstStyle/>
            <a:p>
              <a:pPr fontAlgn="auto">
                <a:spcBef>
                  <a:spcPts val="0"/>
                </a:spcBef>
                <a:spcAft>
                  <a:spcPts val="0"/>
                </a:spcAft>
                <a:defRPr/>
              </a:pPr>
              <a:endParaRPr>
                <a:latin typeface="+mn-lt"/>
              </a:endParaRPr>
            </a:p>
          </p:txBody>
        </p:sp>
        <p:sp>
          <p:nvSpPr>
            <p:cNvPr id="11" name="object 5"/>
            <p:cNvSpPr/>
            <p:nvPr userDrawn="1"/>
          </p:nvSpPr>
          <p:spPr>
            <a:xfrm>
              <a:off x="539787" y="5920162"/>
              <a:ext cx="8064217" cy="0"/>
            </a:xfrm>
            <a:custGeom>
              <a:avLst/>
              <a:gdLst/>
              <a:ahLst/>
              <a:cxnLst/>
              <a:rect l="l" t="t" r="r" b="b"/>
              <a:pathLst>
                <a:path w="8064004">
                  <a:moveTo>
                    <a:pt x="0" y="0"/>
                  </a:moveTo>
                  <a:lnTo>
                    <a:pt x="8064004" y="0"/>
                  </a:lnTo>
                </a:path>
              </a:pathLst>
            </a:custGeom>
            <a:ln w="25400">
              <a:solidFill>
                <a:srgbClr val="AB1D88"/>
              </a:solidFill>
            </a:ln>
          </p:spPr>
          <p:txBody>
            <a:bodyPr lIns="0" tIns="0" rIns="0" bIns="0"/>
            <a:lstStyle/>
            <a:p>
              <a:pPr fontAlgn="auto">
                <a:spcBef>
                  <a:spcPts val="0"/>
                </a:spcBef>
                <a:spcAft>
                  <a:spcPts val="0"/>
                </a:spcAft>
                <a:defRPr/>
              </a:pPr>
              <a:endParaRPr>
                <a:latin typeface="+mn-lt"/>
              </a:endParaRPr>
            </a:p>
          </p:txBody>
        </p:sp>
        <p:sp>
          <p:nvSpPr>
            <p:cNvPr id="13" name="object 8"/>
            <p:cNvSpPr/>
            <p:nvPr userDrawn="1"/>
          </p:nvSpPr>
          <p:spPr>
            <a:xfrm>
              <a:off x="539787" y="552702"/>
              <a:ext cx="8064217" cy="0"/>
            </a:xfrm>
            <a:custGeom>
              <a:avLst/>
              <a:gdLst/>
              <a:ahLst/>
              <a:cxnLst/>
              <a:rect l="l" t="t" r="r" b="b"/>
              <a:pathLst>
                <a:path w="8064004">
                  <a:moveTo>
                    <a:pt x="0" y="0"/>
                  </a:moveTo>
                  <a:lnTo>
                    <a:pt x="8064004" y="0"/>
                  </a:lnTo>
                </a:path>
              </a:pathLst>
            </a:custGeom>
            <a:ln w="25400">
              <a:solidFill>
                <a:srgbClr val="AB1D88"/>
              </a:solidFill>
            </a:ln>
          </p:spPr>
          <p:txBody>
            <a:bodyPr lIns="0" tIns="0" rIns="0" bIns="0"/>
            <a:lstStyle/>
            <a:p>
              <a:pPr fontAlgn="auto">
                <a:spcBef>
                  <a:spcPts val="0"/>
                </a:spcBef>
                <a:spcAft>
                  <a:spcPts val="0"/>
                </a:spcAft>
                <a:defRPr/>
              </a:pPr>
              <a:endParaRPr>
                <a:latin typeface="+mn-lt"/>
              </a:endParaRPr>
            </a:p>
          </p:txBody>
        </p:sp>
      </p:grpSp>
      <p:sp>
        <p:nvSpPr>
          <p:cNvPr id="14" name="Text Placeholder 14"/>
          <p:cNvSpPr txBox="1">
            <a:spLocks/>
          </p:cNvSpPr>
          <p:nvPr/>
        </p:nvSpPr>
        <p:spPr>
          <a:xfrm>
            <a:off x="8159750" y="6343650"/>
            <a:ext cx="647700" cy="287338"/>
          </a:xfrm>
          <a:prstGeom prst="rect">
            <a:avLst/>
          </a:prstGeom>
        </p:spPr>
        <p:txBody>
          <a:bodyPr>
            <a:normAutofit/>
          </a:bodyPr>
          <a:lstStyle>
            <a:lvl1pPr marL="0" indent="0" algn="l" defTabSz="914400" rtl="0" eaLnBrk="1" latinLnBrk="0" hangingPunct="1">
              <a:spcBef>
                <a:spcPct val="20000"/>
              </a:spcBef>
              <a:buClr>
                <a:schemeClr val="accent2"/>
              </a:buClr>
              <a:buFont typeface="Arial" panose="020B0604020202020204" pitchFamily="34" charset="0"/>
              <a:buNone/>
              <a:defRPr sz="1000" kern="1200" baseline="0">
                <a:solidFill>
                  <a:schemeClr val="accent3"/>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chemeClr val="accent2"/>
              </a:buClr>
              <a:buFont typeface="Arial" panose="020B0604020202020204" pitchFamily="34" charset="0"/>
              <a:buChar char="–"/>
              <a:defRPr sz="1600" kern="1200">
                <a:solidFill>
                  <a:schemeClr val="accent3"/>
                </a:solidFill>
                <a:latin typeface="Arial" panose="020B0604020202020204" pitchFamily="34" charset="0"/>
                <a:ea typeface="+mn-ea"/>
                <a:cs typeface="Arial" panose="020B0604020202020204" pitchFamily="34" charset="0"/>
              </a:defRPr>
            </a:lvl2pPr>
            <a:lvl3pPr marL="914400" indent="0" algn="l" defTabSz="914400" rtl="0" eaLnBrk="1" latinLnBrk="0" hangingPunct="1">
              <a:spcBef>
                <a:spcPct val="20000"/>
              </a:spcBef>
              <a:buClr>
                <a:schemeClr val="accent2"/>
              </a:buClr>
              <a:buFont typeface="Arial" panose="020B0604020202020204" pitchFamily="34" charset="0"/>
              <a:buNone/>
              <a:defRPr sz="1600" kern="1200">
                <a:solidFill>
                  <a:schemeClr val="accent3"/>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chemeClr val="accent2"/>
              </a:buClr>
              <a:buFont typeface="Arial" panose="020B0604020202020204" pitchFamily="34" charset="0"/>
              <a:buChar char="–"/>
              <a:defRPr sz="1600" kern="1200">
                <a:solidFill>
                  <a:schemeClr val="accent3"/>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chemeClr val="accent2"/>
              </a:buClr>
              <a:buFont typeface="Arial" panose="020B0604020202020204" pitchFamily="34" charset="0"/>
              <a:buChar char="»"/>
              <a:defRPr sz="1600" kern="1200">
                <a:solidFill>
                  <a:schemeClr val="accent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defRPr/>
            </a:pPr>
            <a:r>
              <a:rPr lang="en-GB" smtClean="0"/>
              <a:t>@ehrc</a:t>
            </a:r>
            <a:endParaRPr lang="en-GB" dirty="0"/>
          </a:p>
        </p:txBody>
      </p:sp>
      <p:pic>
        <p:nvPicPr>
          <p:cNvPr id="1030" name="Picture 3"/>
          <p:cNvPicPr>
            <a:picLocks noChangeAspect="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7993063" y="6364288"/>
            <a:ext cx="290512"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75" r:id="rId4"/>
    <p:sldLayoutId id="2147483683" r:id="rId5"/>
    <p:sldLayoutId id="2147483684" r:id="rId6"/>
    <p:sldLayoutId id="2147483685" r:id="rId7"/>
    <p:sldLayoutId id="2147483686" r:id="rId8"/>
    <p:sldLayoutId id="2147483676" r:id="rId9"/>
    <p:sldLayoutId id="2147483687" r:id="rId10"/>
    <p:sldLayoutId id="2147483677" r:id="rId11"/>
    <p:sldLayoutId id="2147483678" r:id="rId12"/>
    <p:sldLayoutId id="2147483679" r:id="rId13"/>
    <p:sldLayoutId id="2147483688" r:id="rId14"/>
    <p:sldLayoutId id="2147483689" r:id="rId15"/>
  </p:sldLayoutIdLst>
  <p:txStyles>
    <p:titleStyle>
      <a:lvl1pPr algn="l" rtl="0" fontAlgn="base">
        <a:spcBef>
          <a:spcPct val="0"/>
        </a:spcBef>
        <a:spcAft>
          <a:spcPct val="0"/>
        </a:spcAft>
        <a:defRPr sz="2800" kern="1200">
          <a:solidFill>
            <a:schemeClr val="accent2"/>
          </a:solidFill>
          <a:latin typeface="Georgia" panose="02040502050405020303" pitchFamily="18" charset="0"/>
          <a:ea typeface="+mj-ea"/>
          <a:cs typeface="+mj-cs"/>
        </a:defRPr>
      </a:lvl1pPr>
      <a:lvl2pPr algn="l" rtl="0" fontAlgn="base">
        <a:spcBef>
          <a:spcPct val="0"/>
        </a:spcBef>
        <a:spcAft>
          <a:spcPct val="0"/>
        </a:spcAft>
        <a:defRPr sz="2800">
          <a:solidFill>
            <a:schemeClr val="accent2"/>
          </a:solidFill>
          <a:latin typeface="Georgia" pitchFamily="18" charset="0"/>
        </a:defRPr>
      </a:lvl2pPr>
      <a:lvl3pPr algn="l" rtl="0" fontAlgn="base">
        <a:spcBef>
          <a:spcPct val="0"/>
        </a:spcBef>
        <a:spcAft>
          <a:spcPct val="0"/>
        </a:spcAft>
        <a:defRPr sz="2800">
          <a:solidFill>
            <a:schemeClr val="accent2"/>
          </a:solidFill>
          <a:latin typeface="Georgia" pitchFamily="18" charset="0"/>
        </a:defRPr>
      </a:lvl3pPr>
      <a:lvl4pPr algn="l" rtl="0" fontAlgn="base">
        <a:spcBef>
          <a:spcPct val="0"/>
        </a:spcBef>
        <a:spcAft>
          <a:spcPct val="0"/>
        </a:spcAft>
        <a:defRPr sz="2800">
          <a:solidFill>
            <a:schemeClr val="accent2"/>
          </a:solidFill>
          <a:latin typeface="Georgia" pitchFamily="18" charset="0"/>
        </a:defRPr>
      </a:lvl4pPr>
      <a:lvl5pPr algn="l" rtl="0" fontAlgn="base">
        <a:spcBef>
          <a:spcPct val="0"/>
        </a:spcBef>
        <a:spcAft>
          <a:spcPct val="0"/>
        </a:spcAft>
        <a:defRPr sz="2800">
          <a:solidFill>
            <a:schemeClr val="accent2"/>
          </a:solidFill>
          <a:latin typeface="Georgia" pitchFamily="18" charset="0"/>
        </a:defRPr>
      </a:lvl5pPr>
      <a:lvl6pPr marL="457200" algn="l" rtl="0" fontAlgn="base">
        <a:spcBef>
          <a:spcPct val="0"/>
        </a:spcBef>
        <a:spcAft>
          <a:spcPct val="0"/>
        </a:spcAft>
        <a:defRPr sz="2800">
          <a:solidFill>
            <a:schemeClr val="accent2"/>
          </a:solidFill>
          <a:latin typeface="Georgia" pitchFamily="18" charset="0"/>
        </a:defRPr>
      </a:lvl6pPr>
      <a:lvl7pPr marL="914400" algn="l" rtl="0" fontAlgn="base">
        <a:spcBef>
          <a:spcPct val="0"/>
        </a:spcBef>
        <a:spcAft>
          <a:spcPct val="0"/>
        </a:spcAft>
        <a:defRPr sz="2800">
          <a:solidFill>
            <a:schemeClr val="accent2"/>
          </a:solidFill>
          <a:latin typeface="Georgia" pitchFamily="18" charset="0"/>
        </a:defRPr>
      </a:lvl7pPr>
      <a:lvl8pPr marL="1371600" algn="l" rtl="0" fontAlgn="base">
        <a:spcBef>
          <a:spcPct val="0"/>
        </a:spcBef>
        <a:spcAft>
          <a:spcPct val="0"/>
        </a:spcAft>
        <a:defRPr sz="2800">
          <a:solidFill>
            <a:schemeClr val="accent2"/>
          </a:solidFill>
          <a:latin typeface="Georgia" pitchFamily="18" charset="0"/>
        </a:defRPr>
      </a:lvl8pPr>
      <a:lvl9pPr marL="1828800" algn="l" rtl="0" fontAlgn="base">
        <a:spcBef>
          <a:spcPct val="0"/>
        </a:spcBef>
        <a:spcAft>
          <a:spcPct val="0"/>
        </a:spcAft>
        <a:defRPr sz="2800">
          <a:solidFill>
            <a:schemeClr val="accent2"/>
          </a:solidFill>
          <a:latin typeface="Georgia" pitchFamily="18" charset="0"/>
        </a:defRPr>
      </a:lvl9pPr>
    </p:titleStyle>
    <p:bodyStyle>
      <a:lvl1pPr marL="298450" indent="-28575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1pPr>
      <a:lvl2pPr marL="742950" indent="-28575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2pPr>
      <a:lvl3pPr marL="1143000" indent="-22860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3pPr>
      <a:lvl4pPr marL="1600200" indent="-22860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4pPr>
      <a:lvl5pPr marL="2057400" indent="-22860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Placeholder 1"/>
          <p:cNvSpPr>
            <a:spLocks noGrp="1"/>
          </p:cNvSpPr>
          <p:nvPr>
            <p:ph type="body" sz="quarter" idx="14"/>
          </p:nvPr>
        </p:nvSpPr>
        <p:spPr>
          <a:xfrm>
            <a:off x="2124075" y="5449888"/>
            <a:ext cx="6599238" cy="500062"/>
          </a:xfrm>
        </p:spPr>
        <p:txBody>
          <a:bodyPr/>
          <a:lstStyle/>
          <a:p>
            <a:r>
              <a:rPr lang="en-GB" altLang="en-US" smtClean="0"/>
              <a:t>Evaluating impact</a:t>
            </a:r>
          </a:p>
        </p:txBody>
      </p:sp>
      <p:sp>
        <p:nvSpPr>
          <p:cNvPr id="12291" name="Text Placeholder 2"/>
          <p:cNvSpPr>
            <a:spLocks noGrp="1"/>
          </p:cNvSpPr>
          <p:nvPr>
            <p:ph type="body" sz="quarter" idx="15"/>
          </p:nvPr>
        </p:nvSpPr>
        <p:spPr>
          <a:xfrm>
            <a:off x="468313" y="4797425"/>
            <a:ext cx="8255000" cy="576263"/>
          </a:xfrm>
        </p:spPr>
        <p:txBody>
          <a:bodyPr/>
          <a:lstStyle/>
          <a:p>
            <a:r>
              <a:rPr lang="en-GB" altLang="en-US" sz="2800" smtClean="0"/>
              <a:t>Equality and Human Rights Commission (GB)</a:t>
            </a:r>
          </a:p>
        </p:txBody>
      </p:sp>
      <p:sp>
        <p:nvSpPr>
          <p:cNvPr id="12292" name="Text Placeholder 3"/>
          <p:cNvSpPr>
            <a:spLocks noGrp="1"/>
          </p:cNvSpPr>
          <p:nvPr>
            <p:ph type="body" sz="quarter" idx="16"/>
          </p:nvPr>
        </p:nvSpPr>
        <p:spPr>
          <a:xfrm>
            <a:off x="5940425" y="5988050"/>
            <a:ext cx="2351088" cy="339725"/>
          </a:xfrm>
        </p:spPr>
        <p:txBody>
          <a:bodyPr/>
          <a:lstStyle/>
          <a:p>
            <a:r>
              <a:rPr lang="en-GB" altLang="en-US" smtClean="0"/>
              <a:t>29.01.2016</a:t>
            </a:r>
          </a:p>
        </p:txBody>
      </p:sp>
      <p:sp>
        <p:nvSpPr>
          <p:cNvPr id="12293" name="Text Placeholder 4"/>
          <p:cNvSpPr>
            <a:spLocks noGrp="1"/>
          </p:cNvSpPr>
          <p:nvPr>
            <p:ph type="body" sz="quarter" idx="17"/>
          </p:nvPr>
        </p:nvSpPr>
        <p:spPr>
          <a:xfrm>
            <a:off x="8224838" y="5988050"/>
            <a:ext cx="498475" cy="339725"/>
          </a:xfrm>
        </p:spPr>
        <p:txBody>
          <a:bodyPr/>
          <a:lstStyle/>
          <a:p>
            <a:r>
              <a:rPr lang="en-GB" altLang="en-US" smtClean="0"/>
              <a:t>01</a:t>
            </a:r>
          </a:p>
        </p:txBody>
      </p:sp>
      <p:pic>
        <p:nvPicPr>
          <p:cNvPr id="12294" name="Picture Placeholder 6"/>
          <p:cNvPicPr>
            <a:picLocks noGrp="1" noChangeAspect="1"/>
          </p:cNvPicPr>
          <p:nvPr>
            <p:ph type="pic" sz="quarter" idx="18"/>
          </p:nvPr>
        </p:nvPicPr>
        <p:blipFill>
          <a:blip r:embed="rId2">
            <a:extLst>
              <a:ext uri="{28A0092B-C50C-407E-A947-70E740481C1C}">
                <a14:useLocalDpi xmlns:a14="http://schemas.microsoft.com/office/drawing/2010/main" val="0"/>
              </a:ext>
            </a:extLst>
          </a:blip>
          <a:srcRect t="12550" b="12550"/>
          <a:stretch>
            <a:fillRect/>
          </a:stretch>
        </p:blip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258888" y="981075"/>
            <a:ext cx="6975475" cy="719138"/>
          </a:xfrm>
        </p:spPr>
        <p:txBody>
          <a:bodyPr/>
          <a:lstStyle/>
          <a:p>
            <a:r>
              <a:rPr lang="en-GB" altLang="en-US" dirty="0" smtClean="0"/>
              <a:t>EHRC Evaluations (1)</a:t>
            </a:r>
          </a:p>
        </p:txBody>
      </p:sp>
      <p:sp>
        <p:nvSpPr>
          <p:cNvPr id="3" name="Content Placeholder 2"/>
          <p:cNvSpPr>
            <a:spLocks noGrp="1"/>
          </p:cNvSpPr>
          <p:nvPr>
            <p:ph idx="1"/>
          </p:nvPr>
        </p:nvSpPr>
        <p:spPr>
          <a:xfrm>
            <a:off x="1258888" y="1844675"/>
            <a:ext cx="6985000" cy="3816350"/>
          </a:xfrm>
        </p:spPr>
        <p:txBody>
          <a:bodyPr>
            <a:noAutofit/>
          </a:bodyPr>
          <a:lstStyle/>
          <a:p>
            <a:pPr marL="12700" indent="0" fontAlgn="auto">
              <a:spcAft>
                <a:spcPts val="0"/>
              </a:spcAft>
              <a:buFont typeface="Arial" pitchFamily="34" charset="0"/>
              <a:buNone/>
              <a:defRPr/>
            </a:pPr>
            <a:r>
              <a:rPr lang="en-GB" sz="1400" b="1" dirty="0" smtClean="0">
                <a:solidFill>
                  <a:schemeClr val="accent3"/>
                </a:solidFill>
              </a:rPr>
              <a:t>Product evaluation of projects and programmes </a:t>
            </a:r>
          </a:p>
          <a:p>
            <a:pPr fontAlgn="auto">
              <a:spcAft>
                <a:spcPts val="0"/>
              </a:spcAft>
              <a:defRPr/>
            </a:pPr>
            <a:r>
              <a:rPr lang="en-GB" sz="1400" dirty="0" smtClean="0">
                <a:solidFill>
                  <a:schemeClr val="accent3"/>
                </a:solidFill>
              </a:rPr>
              <a:t>Outputs </a:t>
            </a:r>
            <a:r>
              <a:rPr lang="en-GB" sz="1400" dirty="0">
                <a:solidFill>
                  <a:schemeClr val="accent3"/>
                </a:solidFill>
              </a:rPr>
              <a:t>form grant programme </a:t>
            </a:r>
          </a:p>
          <a:p>
            <a:pPr fontAlgn="auto">
              <a:spcAft>
                <a:spcPts val="0"/>
              </a:spcAft>
              <a:defRPr/>
            </a:pPr>
            <a:r>
              <a:rPr lang="en-GB" sz="1400" dirty="0" smtClean="0">
                <a:solidFill>
                  <a:schemeClr val="accent3"/>
                </a:solidFill>
              </a:rPr>
              <a:t>Compliance </a:t>
            </a:r>
            <a:r>
              <a:rPr lang="en-GB" sz="1400" dirty="0">
                <a:solidFill>
                  <a:schemeClr val="accent3"/>
                </a:solidFill>
              </a:rPr>
              <a:t>of  public sector organizations with Public Sector Equality Duty </a:t>
            </a:r>
          </a:p>
          <a:p>
            <a:pPr fontAlgn="auto">
              <a:spcAft>
                <a:spcPts val="0"/>
              </a:spcAft>
              <a:defRPr/>
            </a:pPr>
            <a:r>
              <a:rPr lang="en-GB" sz="1400" dirty="0" smtClean="0">
                <a:solidFill>
                  <a:schemeClr val="accent3"/>
                </a:solidFill>
              </a:rPr>
              <a:t>Outcome </a:t>
            </a:r>
            <a:r>
              <a:rPr lang="en-GB" sz="1400" dirty="0">
                <a:solidFill>
                  <a:schemeClr val="accent3"/>
                </a:solidFill>
              </a:rPr>
              <a:t>evaluation over time of  Disability Harassment Inquiry (year 1,3,5)</a:t>
            </a:r>
          </a:p>
          <a:p>
            <a:pPr marL="12700" indent="0" fontAlgn="auto">
              <a:spcAft>
                <a:spcPts val="0"/>
              </a:spcAft>
              <a:defRPr/>
            </a:pPr>
            <a:endParaRPr lang="en-GB" sz="1400" b="1" dirty="0" smtClean="0">
              <a:solidFill>
                <a:schemeClr val="accent3"/>
              </a:solidFill>
            </a:endParaRPr>
          </a:p>
          <a:p>
            <a:pPr marL="12700" indent="0" fontAlgn="auto">
              <a:spcAft>
                <a:spcPts val="0"/>
              </a:spcAft>
              <a:buFont typeface="Arial" pitchFamily="34" charset="0"/>
              <a:buNone/>
              <a:defRPr/>
            </a:pPr>
            <a:r>
              <a:rPr lang="en-GB" sz="1400" b="1" dirty="0" smtClean="0">
                <a:solidFill>
                  <a:schemeClr val="accent3"/>
                </a:solidFill>
              </a:rPr>
              <a:t>Process evaluation of use of inquiry powers</a:t>
            </a:r>
            <a:endParaRPr lang="en-GB" sz="1400" dirty="0" smtClean="0">
              <a:solidFill>
                <a:schemeClr val="accent3"/>
              </a:solidFill>
            </a:endParaRPr>
          </a:p>
          <a:p>
            <a:pPr fontAlgn="auto">
              <a:spcAft>
                <a:spcPts val="0"/>
              </a:spcAft>
              <a:defRPr/>
            </a:pPr>
            <a:r>
              <a:rPr lang="en-GB" sz="1400" dirty="0" smtClean="0">
                <a:solidFill>
                  <a:schemeClr val="accent3"/>
                </a:solidFill>
              </a:rPr>
              <a:t>In </a:t>
            </a:r>
            <a:r>
              <a:rPr lang="en-GB" sz="1400" dirty="0">
                <a:solidFill>
                  <a:schemeClr val="accent3"/>
                </a:solidFill>
              </a:rPr>
              <a:t>2011 EHRC evaluated the design, conduct and impact of three Inquiries:</a:t>
            </a:r>
          </a:p>
          <a:p>
            <a:pPr lvl="1" fontAlgn="auto">
              <a:spcAft>
                <a:spcPts val="0"/>
              </a:spcAft>
              <a:defRPr/>
            </a:pPr>
            <a:r>
              <a:rPr lang="en-GB" sz="1400" dirty="0">
                <a:solidFill>
                  <a:schemeClr val="accent3"/>
                </a:solidFill>
              </a:rPr>
              <a:t>Race discrimination in the Construction Industry Inquiry Report (July, 2009) </a:t>
            </a:r>
          </a:p>
          <a:p>
            <a:pPr lvl="1" fontAlgn="auto">
              <a:spcAft>
                <a:spcPts val="0"/>
              </a:spcAft>
              <a:defRPr/>
            </a:pPr>
            <a:r>
              <a:rPr lang="en-GB" sz="1400" dirty="0">
                <a:solidFill>
                  <a:schemeClr val="accent3"/>
                </a:solidFill>
              </a:rPr>
              <a:t>Financial Services Inquiry: Sex discrimination and gender pay gap report (Sept, 2009)</a:t>
            </a:r>
          </a:p>
          <a:p>
            <a:pPr lvl="1" fontAlgn="auto">
              <a:spcAft>
                <a:spcPts val="0"/>
              </a:spcAft>
              <a:defRPr/>
            </a:pPr>
            <a:r>
              <a:rPr lang="en-GB" sz="1400" dirty="0">
                <a:solidFill>
                  <a:schemeClr val="accent3"/>
                </a:solidFill>
              </a:rPr>
              <a:t>Inquiry into recruitment and employment in the meat and poultry processing sector (March, 2010</a:t>
            </a:r>
            <a:r>
              <a:rPr lang="en-GB" sz="1400" dirty="0" smtClean="0">
                <a:solidFill>
                  <a:schemeClr val="accent3"/>
                </a:solidFill>
              </a:rPr>
              <a:t>)</a:t>
            </a:r>
          </a:p>
        </p:txBody>
      </p:sp>
      <p:sp>
        <p:nvSpPr>
          <p:cNvPr id="21508" name="Text Placeholder 3"/>
          <p:cNvSpPr>
            <a:spLocks noGrp="1"/>
          </p:cNvSpPr>
          <p:nvPr>
            <p:ph type="body" sz="quarter" idx="13"/>
          </p:nvPr>
        </p:nvSpPr>
        <p:spPr>
          <a:xfrm>
            <a:off x="468313" y="188913"/>
            <a:ext cx="3959225" cy="215900"/>
          </a:xfrm>
        </p:spPr>
        <p:txBody>
          <a:bodyPr/>
          <a:lstStyle/>
          <a:p>
            <a:r>
              <a:rPr lang="en-GB" altLang="en-US" smtClean="0"/>
              <a:t>EHRC: Evaluation &amp; Impact</a:t>
            </a:r>
          </a:p>
          <a:p>
            <a:endParaRPr lang="en-GB" altLang="en-US" smtClean="0"/>
          </a:p>
        </p:txBody>
      </p:sp>
      <p:sp>
        <p:nvSpPr>
          <p:cNvPr id="21509" name="Text Placeholder 4"/>
          <p:cNvSpPr>
            <a:spLocks noGrp="1"/>
          </p:cNvSpPr>
          <p:nvPr>
            <p:ph type="body" sz="quarter" idx="14"/>
          </p:nvPr>
        </p:nvSpPr>
        <p:spPr>
          <a:xfrm>
            <a:off x="4500563" y="188913"/>
            <a:ext cx="4175125" cy="215900"/>
          </a:xfrm>
        </p:spPr>
        <p:txBody>
          <a:bodyPr/>
          <a:lstStyle/>
          <a:p>
            <a:r>
              <a:rPr lang="en-GB" altLang="en-US" smtClean="0">
                <a:solidFill>
                  <a:srgbClr val="505759"/>
                </a:solidFill>
              </a:rPr>
              <a:t>Past and current approaches</a:t>
            </a:r>
          </a:p>
          <a:p>
            <a:endParaRPr lang="en-GB" altLang="en-US" smtClean="0">
              <a:solidFill>
                <a:srgbClr val="505759"/>
              </a:solidFill>
            </a:endParaRPr>
          </a:p>
        </p:txBody>
      </p:sp>
      <p:sp>
        <p:nvSpPr>
          <p:cNvPr id="21510" name="Text Placeholder 5"/>
          <p:cNvSpPr>
            <a:spLocks noGrp="1"/>
          </p:cNvSpPr>
          <p:nvPr>
            <p:ph type="body" sz="quarter" idx="19"/>
          </p:nvPr>
        </p:nvSpPr>
        <p:spPr>
          <a:xfrm>
            <a:off x="7812088" y="5981700"/>
            <a:ext cx="900112" cy="265113"/>
          </a:xfrm>
        </p:spPr>
        <p:txBody>
          <a:bodyPr/>
          <a:lstStyle/>
          <a:p>
            <a:endParaRPr lang="en-GB"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ChangeArrowheads="1"/>
          </p:cNvSpPr>
          <p:nvPr/>
        </p:nvSpPr>
        <p:spPr bwMode="auto">
          <a:xfrm>
            <a:off x="-4763" y="115888"/>
            <a:ext cx="914876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altLang="en-US" sz="2800" b="1">
                <a:solidFill>
                  <a:schemeClr val="bg1"/>
                </a:solidFill>
                <a:latin typeface="Tahoma" pitchFamily="34" charset="0"/>
                <a:cs typeface="Arial" pitchFamily="34" charset="0"/>
              </a:rPr>
              <a:t>Impact at the EHRC</a:t>
            </a:r>
          </a:p>
        </p:txBody>
      </p:sp>
      <p:sp>
        <p:nvSpPr>
          <p:cNvPr id="22532" name="TextBox 3"/>
          <p:cNvSpPr txBox="1">
            <a:spLocks noChangeArrowheads="1"/>
          </p:cNvSpPr>
          <p:nvPr/>
        </p:nvSpPr>
        <p:spPr bwMode="auto">
          <a:xfrm>
            <a:off x="-4763" y="6546850"/>
            <a:ext cx="27606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1600">
                <a:latin typeface="Tahoma" pitchFamily="34" charset="0"/>
                <a:cs typeface="Arial" pitchFamily="34" charset="0"/>
              </a:rPr>
              <a:t>@CLEStweet @Jenny_Rouse</a:t>
            </a:r>
          </a:p>
        </p:txBody>
      </p:sp>
      <p:sp>
        <p:nvSpPr>
          <p:cNvPr id="5" name="Title 1"/>
          <p:cNvSpPr txBox="1">
            <a:spLocks/>
          </p:cNvSpPr>
          <p:nvPr/>
        </p:nvSpPr>
        <p:spPr>
          <a:xfrm>
            <a:off x="1258888" y="981075"/>
            <a:ext cx="6975475" cy="719138"/>
          </a:xfrm>
          <a:prstGeom prst="rect">
            <a:avLst/>
          </a:prstGeom>
        </p:spPr>
        <p:txBody>
          <a:bodyPr/>
          <a:lstStyle>
            <a:lvl1pPr algn="l" rtl="0" fontAlgn="base">
              <a:spcBef>
                <a:spcPct val="0"/>
              </a:spcBef>
              <a:spcAft>
                <a:spcPct val="0"/>
              </a:spcAft>
              <a:defRPr sz="2800" kern="1200">
                <a:solidFill>
                  <a:schemeClr val="accent2"/>
                </a:solidFill>
                <a:latin typeface="Georgia" panose="02040502050405020303" pitchFamily="18" charset="0"/>
                <a:ea typeface="+mj-ea"/>
                <a:cs typeface="+mj-cs"/>
              </a:defRPr>
            </a:lvl1pPr>
            <a:lvl2pPr algn="l" rtl="0" fontAlgn="base">
              <a:spcBef>
                <a:spcPct val="0"/>
              </a:spcBef>
              <a:spcAft>
                <a:spcPct val="0"/>
              </a:spcAft>
              <a:defRPr sz="2800">
                <a:solidFill>
                  <a:schemeClr val="accent2"/>
                </a:solidFill>
                <a:latin typeface="Georgia" pitchFamily="18" charset="0"/>
              </a:defRPr>
            </a:lvl2pPr>
            <a:lvl3pPr algn="l" rtl="0" fontAlgn="base">
              <a:spcBef>
                <a:spcPct val="0"/>
              </a:spcBef>
              <a:spcAft>
                <a:spcPct val="0"/>
              </a:spcAft>
              <a:defRPr sz="2800">
                <a:solidFill>
                  <a:schemeClr val="accent2"/>
                </a:solidFill>
                <a:latin typeface="Georgia" pitchFamily="18" charset="0"/>
              </a:defRPr>
            </a:lvl3pPr>
            <a:lvl4pPr algn="l" rtl="0" fontAlgn="base">
              <a:spcBef>
                <a:spcPct val="0"/>
              </a:spcBef>
              <a:spcAft>
                <a:spcPct val="0"/>
              </a:spcAft>
              <a:defRPr sz="2800">
                <a:solidFill>
                  <a:schemeClr val="accent2"/>
                </a:solidFill>
                <a:latin typeface="Georgia" pitchFamily="18" charset="0"/>
              </a:defRPr>
            </a:lvl4pPr>
            <a:lvl5pPr algn="l" rtl="0" fontAlgn="base">
              <a:spcBef>
                <a:spcPct val="0"/>
              </a:spcBef>
              <a:spcAft>
                <a:spcPct val="0"/>
              </a:spcAft>
              <a:defRPr sz="2800">
                <a:solidFill>
                  <a:schemeClr val="accent2"/>
                </a:solidFill>
                <a:latin typeface="Georgia" pitchFamily="18" charset="0"/>
              </a:defRPr>
            </a:lvl5pPr>
            <a:lvl6pPr marL="457200" algn="l" rtl="0" fontAlgn="base">
              <a:spcBef>
                <a:spcPct val="0"/>
              </a:spcBef>
              <a:spcAft>
                <a:spcPct val="0"/>
              </a:spcAft>
              <a:defRPr sz="2800">
                <a:solidFill>
                  <a:schemeClr val="accent2"/>
                </a:solidFill>
                <a:latin typeface="Georgia" pitchFamily="18" charset="0"/>
              </a:defRPr>
            </a:lvl6pPr>
            <a:lvl7pPr marL="914400" algn="l" rtl="0" fontAlgn="base">
              <a:spcBef>
                <a:spcPct val="0"/>
              </a:spcBef>
              <a:spcAft>
                <a:spcPct val="0"/>
              </a:spcAft>
              <a:defRPr sz="2800">
                <a:solidFill>
                  <a:schemeClr val="accent2"/>
                </a:solidFill>
                <a:latin typeface="Georgia" pitchFamily="18" charset="0"/>
              </a:defRPr>
            </a:lvl7pPr>
            <a:lvl8pPr marL="1371600" algn="l" rtl="0" fontAlgn="base">
              <a:spcBef>
                <a:spcPct val="0"/>
              </a:spcBef>
              <a:spcAft>
                <a:spcPct val="0"/>
              </a:spcAft>
              <a:defRPr sz="2800">
                <a:solidFill>
                  <a:schemeClr val="accent2"/>
                </a:solidFill>
                <a:latin typeface="Georgia" pitchFamily="18" charset="0"/>
              </a:defRPr>
            </a:lvl8pPr>
            <a:lvl9pPr marL="1828800" algn="l" rtl="0" fontAlgn="base">
              <a:spcBef>
                <a:spcPct val="0"/>
              </a:spcBef>
              <a:spcAft>
                <a:spcPct val="0"/>
              </a:spcAft>
              <a:defRPr sz="2800">
                <a:solidFill>
                  <a:schemeClr val="accent2"/>
                </a:solidFill>
                <a:latin typeface="Georgia" pitchFamily="18" charset="0"/>
              </a:defRPr>
            </a:lvl9pPr>
          </a:lstStyle>
          <a:p>
            <a:r>
              <a:rPr lang="en-GB" altLang="en-US" dirty="0" smtClean="0"/>
              <a:t>EHRC Evaluations (2)</a:t>
            </a:r>
          </a:p>
        </p:txBody>
      </p:sp>
      <p:sp>
        <p:nvSpPr>
          <p:cNvPr id="6" name="Content Placeholder 2"/>
          <p:cNvSpPr txBox="1">
            <a:spLocks/>
          </p:cNvSpPr>
          <p:nvPr/>
        </p:nvSpPr>
        <p:spPr>
          <a:xfrm>
            <a:off x="1258888" y="1844675"/>
            <a:ext cx="6985000" cy="3816350"/>
          </a:xfrm>
          <a:prstGeom prst="rect">
            <a:avLst/>
          </a:prstGeom>
        </p:spPr>
        <p:txBody>
          <a:bodyPr>
            <a:noAutofit/>
          </a:bodyPr>
          <a:lstStyle>
            <a:lvl1pPr marL="298450" indent="-28575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1pPr>
            <a:lvl2pPr marL="742950" indent="-28575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2pPr>
            <a:lvl3pPr marL="1143000" indent="-22860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3pPr>
            <a:lvl4pPr marL="1600200" indent="-22860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4pPr>
            <a:lvl5pPr marL="2057400" indent="-22860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altLang="en-US" b="1" dirty="0">
                <a:solidFill>
                  <a:schemeClr val="accent3"/>
                </a:solidFill>
              </a:rPr>
              <a:t>Appointment practices on company boards: </a:t>
            </a:r>
            <a:r>
              <a:rPr lang="en-GB" altLang="en-US" dirty="0">
                <a:solidFill>
                  <a:schemeClr val="accent3"/>
                </a:solidFill>
              </a:rPr>
              <a:t>guidance and research has resounded with corporate boards where there is typically massive gender disparity.</a:t>
            </a:r>
          </a:p>
          <a:p>
            <a:endParaRPr lang="en-GB" altLang="en-US" dirty="0">
              <a:solidFill>
                <a:schemeClr val="accent3"/>
              </a:solidFill>
            </a:endParaRPr>
          </a:p>
          <a:p>
            <a:r>
              <a:rPr lang="en-GB" altLang="en-US" b="1" dirty="0">
                <a:solidFill>
                  <a:schemeClr val="accent3"/>
                </a:solidFill>
              </a:rPr>
              <a:t>Religion and belief project </a:t>
            </a:r>
            <a:r>
              <a:rPr lang="en-GB" altLang="en-US" dirty="0">
                <a:solidFill>
                  <a:schemeClr val="accent3"/>
                </a:solidFill>
              </a:rPr>
              <a:t>has reached a large stakeholder group due to the use of social media.</a:t>
            </a:r>
          </a:p>
          <a:p>
            <a:endParaRPr lang="en-GB" altLang="en-US" dirty="0">
              <a:solidFill>
                <a:schemeClr val="accent3"/>
              </a:solidFill>
            </a:endParaRPr>
          </a:p>
          <a:p>
            <a:r>
              <a:rPr lang="en-GB" altLang="en-US" b="1" dirty="0">
                <a:solidFill>
                  <a:schemeClr val="accent3"/>
                </a:solidFill>
              </a:rPr>
              <a:t>Disability harassment inquiry </a:t>
            </a:r>
            <a:r>
              <a:rPr lang="en-GB" altLang="en-US" dirty="0">
                <a:solidFill>
                  <a:schemeClr val="accent3"/>
                </a:solidFill>
              </a:rPr>
              <a:t>indicates that police have made improvements to the way they record disability hate crime so that it is recorded at the same level as other hate crimes</a:t>
            </a:r>
            <a:r>
              <a:rPr lang="en-GB" altLang="en-US" dirty="0" smtClean="0">
                <a:solidFill>
                  <a:schemeClr val="accent3"/>
                </a:solidFill>
              </a:rPr>
              <a:t>.</a:t>
            </a:r>
          </a:p>
          <a:p>
            <a:endParaRPr lang="en-GB" altLang="en-US" dirty="0">
              <a:solidFill>
                <a:schemeClr val="accent3"/>
              </a:solidFill>
            </a:endParaRPr>
          </a:p>
          <a:p>
            <a:r>
              <a:rPr lang="en-GB" altLang="en-US" b="1" dirty="0" smtClean="0">
                <a:solidFill>
                  <a:schemeClr val="accent3"/>
                </a:solidFill>
              </a:rPr>
              <a:t>Pregnancy and Maternity Discrimination project:</a:t>
            </a:r>
            <a:r>
              <a:rPr lang="en-GB" altLang="en-US" dirty="0" smtClean="0">
                <a:solidFill>
                  <a:schemeClr val="accent3"/>
                </a:solidFill>
              </a:rPr>
              <a:t> Reached new audiences not traditionally engaged with EHRC through large scale stakeholder mapping and engagement</a:t>
            </a:r>
            <a:endParaRPr lang="en-GB" altLang="en-US" dirty="0">
              <a:solidFill>
                <a:schemeClr val="accent3"/>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258888" y="981075"/>
            <a:ext cx="6975475" cy="719138"/>
          </a:xfrm>
        </p:spPr>
        <p:txBody>
          <a:bodyPr/>
          <a:lstStyle/>
          <a:p>
            <a:r>
              <a:rPr lang="en-GB" altLang="en-US" smtClean="0"/>
              <a:t>Capturing EHRC’s public value….</a:t>
            </a:r>
          </a:p>
        </p:txBody>
      </p:sp>
      <p:sp>
        <p:nvSpPr>
          <p:cNvPr id="3" name="Content Placeholder 2"/>
          <p:cNvSpPr>
            <a:spLocks noGrp="1"/>
          </p:cNvSpPr>
          <p:nvPr>
            <p:ph idx="1"/>
          </p:nvPr>
        </p:nvSpPr>
        <p:spPr>
          <a:xfrm>
            <a:off x="1258888" y="1844675"/>
            <a:ext cx="6985000" cy="3816350"/>
          </a:xfrm>
        </p:spPr>
        <p:txBody>
          <a:bodyPr>
            <a:normAutofit lnSpcReduction="10000"/>
          </a:bodyPr>
          <a:lstStyle/>
          <a:p>
            <a:pPr marL="12700" indent="0" fontAlgn="auto">
              <a:spcAft>
                <a:spcPts val="0"/>
              </a:spcAft>
              <a:buFont typeface="Arial" pitchFamily="34" charset="0"/>
              <a:buNone/>
              <a:defRPr/>
            </a:pPr>
            <a:r>
              <a:rPr lang="en-GB" dirty="0" smtClean="0">
                <a:solidFill>
                  <a:schemeClr val="accent3"/>
                </a:solidFill>
              </a:rPr>
              <a:t>In 2012 commissioned  study to develop </a:t>
            </a:r>
            <a:r>
              <a:rPr lang="en-GB" dirty="0">
                <a:solidFill>
                  <a:schemeClr val="accent3"/>
                </a:solidFill>
              </a:rPr>
              <a:t>a </a:t>
            </a:r>
            <a:r>
              <a:rPr lang="en-GB" b="1" dirty="0" smtClean="0">
                <a:solidFill>
                  <a:schemeClr val="accent3"/>
                </a:solidFill>
              </a:rPr>
              <a:t>public value </a:t>
            </a:r>
            <a:r>
              <a:rPr lang="en-GB" b="1" dirty="0">
                <a:solidFill>
                  <a:schemeClr val="accent3"/>
                </a:solidFill>
              </a:rPr>
              <a:t>assessment </a:t>
            </a:r>
            <a:r>
              <a:rPr lang="en-GB" b="1" dirty="0" smtClean="0">
                <a:solidFill>
                  <a:schemeClr val="accent3"/>
                </a:solidFill>
              </a:rPr>
              <a:t>framework to </a:t>
            </a:r>
            <a:r>
              <a:rPr lang="en-GB" dirty="0" smtClean="0">
                <a:solidFill>
                  <a:schemeClr val="accent3"/>
                </a:solidFill>
              </a:rPr>
              <a:t>better </a:t>
            </a:r>
            <a:r>
              <a:rPr lang="en-GB" dirty="0">
                <a:solidFill>
                  <a:schemeClr val="accent3"/>
                </a:solidFill>
              </a:rPr>
              <a:t>evaluate the full social and economic impacts of the EHRC’s </a:t>
            </a:r>
            <a:r>
              <a:rPr lang="en-GB" dirty="0" smtClean="0">
                <a:solidFill>
                  <a:schemeClr val="accent3"/>
                </a:solidFill>
              </a:rPr>
              <a:t>activities. </a:t>
            </a:r>
          </a:p>
          <a:p>
            <a:pPr fontAlgn="auto">
              <a:spcAft>
                <a:spcPts val="0"/>
              </a:spcAft>
              <a:defRPr/>
            </a:pPr>
            <a:endParaRPr lang="en-GB" dirty="0">
              <a:solidFill>
                <a:schemeClr val="accent3"/>
              </a:solidFill>
            </a:endParaRPr>
          </a:p>
          <a:p>
            <a:pPr marL="12700" indent="0" fontAlgn="auto">
              <a:spcAft>
                <a:spcPts val="0"/>
              </a:spcAft>
              <a:buFont typeface="Arial" pitchFamily="34" charset="0"/>
              <a:buNone/>
              <a:defRPr/>
            </a:pPr>
            <a:r>
              <a:rPr lang="en-GB" dirty="0" smtClean="0">
                <a:solidFill>
                  <a:schemeClr val="accent3"/>
                </a:solidFill>
              </a:rPr>
              <a:t>Designed </a:t>
            </a:r>
            <a:r>
              <a:rPr lang="en-GB" dirty="0">
                <a:solidFill>
                  <a:schemeClr val="accent3"/>
                </a:solidFill>
              </a:rPr>
              <a:t>to capture a wider range of outcomes than would be possible through conventional Cost-Benefit Analysis, evaluation and impact </a:t>
            </a:r>
            <a:r>
              <a:rPr lang="en-GB" dirty="0" smtClean="0">
                <a:solidFill>
                  <a:schemeClr val="accent3"/>
                </a:solidFill>
              </a:rPr>
              <a:t>assessment</a:t>
            </a:r>
          </a:p>
          <a:p>
            <a:pPr fontAlgn="auto">
              <a:spcAft>
                <a:spcPts val="0"/>
              </a:spcAft>
              <a:defRPr/>
            </a:pPr>
            <a:r>
              <a:rPr lang="en-GB" dirty="0" smtClean="0">
                <a:solidFill>
                  <a:schemeClr val="accent3"/>
                </a:solidFill>
              </a:rPr>
              <a:t>encapsulating </a:t>
            </a:r>
            <a:r>
              <a:rPr lang="en-GB" dirty="0">
                <a:solidFill>
                  <a:schemeClr val="accent3"/>
                </a:solidFill>
              </a:rPr>
              <a:t>both use and non-use values</a:t>
            </a:r>
            <a:r>
              <a:rPr lang="en-GB" dirty="0" smtClean="0">
                <a:solidFill>
                  <a:schemeClr val="accent3"/>
                </a:solidFill>
              </a:rPr>
              <a:t>.</a:t>
            </a:r>
          </a:p>
          <a:p>
            <a:pPr fontAlgn="auto">
              <a:spcAft>
                <a:spcPts val="0"/>
              </a:spcAft>
              <a:defRPr/>
            </a:pPr>
            <a:r>
              <a:rPr lang="en-GB" dirty="0">
                <a:solidFill>
                  <a:schemeClr val="accent3"/>
                </a:solidFill>
              </a:rPr>
              <a:t>r</a:t>
            </a:r>
            <a:r>
              <a:rPr lang="en-GB" dirty="0" smtClean="0">
                <a:solidFill>
                  <a:schemeClr val="accent3"/>
                </a:solidFill>
              </a:rPr>
              <a:t>ecognises impact may stem from ‘below the line’/less visible  areas of activity (e.g. pre-enforcement </a:t>
            </a:r>
            <a:r>
              <a:rPr lang="en-GB" dirty="0">
                <a:solidFill>
                  <a:schemeClr val="accent3"/>
                </a:solidFill>
              </a:rPr>
              <a:t>actions that simply involve writing to individual employers but often lead to the instigation of behavioural changes </a:t>
            </a:r>
            <a:r>
              <a:rPr lang="en-GB" dirty="0" smtClean="0">
                <a:solidFill>
                  <a:schemeClr val="accent3"/>
                </a:solidFill>
              </a:rPr>
              <a:t>)</a:t>
            </a:r>
          </a:p>
          <a:p>
            <a:pPr fontAlgn="auto">
              <a:spcAft>
                <a:spcPts val="0"/>
              </a:spcAft>
              <a:defRPr/>
            </a:pPr>
            <a:r>
              <a:rPr lang="en-GB" dirty="0">
                <a:solidFill>
                  <a:schemeClr val="accent3"/>
                </a:solidFill>
              </a:rPr>
              <a:t>PV provides a useful overall analytical </a:t>
            </a:r>
            <a:r>
              <a:rPr lang="en-GB" dirty="0" smtClean="0">
                <a:solidFill>
                  <a:schemeClr val="accent3"/>
                </a:solidFill>
              </a:rPr>
              <a:t>framework</a:t>
            </a:r>
            <a:r>
              <a:rPr lang="en-GB" b="1" dirty="0" smtClean="0">
                <a:solidFill>
                  <a:schemeClr val="accent3"/>
                </a:solidFill>
              </a:rPr>
              <a:t>. </a:t>
            </a:r>
            <a:r>
              <a:rPr lang="en-GB" dirty="0" smtClean="0">
                <a:solidFill>
                  <a:schemeClr val="accent3"/>
                </a:solidFill>
              </a:rPr>
              <a:t>A disadvantage is ‘</a:t>
            </a:r>
            <a:r>
              <a:rPr lang="en-GB" dirty="0">
                <a:solidFill>
                  <a:schemeClr val="accent3"/>
                </a:solidFill>
              </a:rPr>
              <a:t>conflicting values’ i.e. different external stakeholders may perceive the value of the EHRC very differently.</a:t>
            </a:r>
          </a:p>
          <a:p>
            <a:pPr fontAlgn="auto">
              <a:spcAft>
                <a:spcPts val="0"/>
              </a:spcAft>
              <a:defRPr/>
            </a:pPr>
            <a:endParaRPr lang="en-GB" dirty="0" smtClean="0">
              <a:solidFill>
                <a:schemeClr val="accent3"/>
              </a:solidFill>
            </a:endParaRPr>
          </a:p>
          <a:p>
            <a:pPr fontAlgn="auto">
              <a:spcAft>
                <a:spcPts val="0"/>
              </a:spcAft>
              <a:defRPr/>
            </a:pPr>
            <a:endParaRPr lang="en-GB" dirty="0">
              <a:solidFill>
                <a:schemeClr val="accent3"/>
              </a:solidFill>
            </a:endParaRPr>
          </a:p>
        </p:txBody>
      </p:sp>
      <p:sp>
        <p:nvSpPr>
          <p:cNvPr id="23556" name="Text Placeholder 3"/>
          <p:cNvSpPr>
            <a:spLocks noGrp="1"/>
          </p:cNvSpPr>
          <p:nvPr>
            <p:ph type="body" sz="quarter" idx="13"/>
          </p:nvPr>
        </p:nvSpPr>
        <p:spPr>
          <a:xfrm>
            <a:off x="468313" y="188913"/>
            <a:ext cx="3959225" cy="215900"/>
          </a:xfrm>
        </p:spPr>
        <p:txBody>
          <a:bodyPr/>
          <a:lstStyle/>
          <a:p>
            <a:r>
              <a:rPr lang="en-GB" altLang="en-US" smtClean="0"/>
              <a:t>EHRC: Evaluation &amp; Impact</a:t>
            </a:r>
          </a:p>
          <a:p>
            <a:endParaRPr lang="en-GB" altLang="en-US" smtClean="0"/>
          </a:p>
        </p:txBody>
      </p:sp>
      <p:sp>
        <p:nvSpPr>
          <p:cNvPr id="23557" name="Text Placeholder 4"/>
          <p:cNvSpPr>
            <a:spLocks noGrp="1"/>
          </p:cNvSpPr>
          <p:nvPr>
            <p:ph type="body" sz="quarter" idx="14"/>
          </p:nvPr>
        </p:nvSpPr>
        <p:spPr>
          <a:xfrm>
            <a:off x="4500563" y="188913"/>
            <a:ext cx="4175125" cy="215900"/>
          </a:xfrm>
        </p:spPr>
        <p:txBody>
          <a:bodyPr/>
          <a:lstStyle/>
          <a:p>
            <a:r>
              <a:rPr lang="en-GB" altLang="en-US" smtClean="0">
                <a:solidFill>
                  <a:srgbClr val="505759"/>
                </a:solidFill>
              </a:rPr>
              <a:t>Past and current approaches</a:t>
            </a:r>
          </a:p>
          <a:p>
            <a:endParaRPr lang="en-GB" altLang="en-US" smtClean="0">
              <a:solidFill>
                <a:srgbClr val="505759"/>
              </a:solidFill>
            </a:endParaRPr>
          </a:p>
        </p:txBody>
      </p:sp>
      <p:sp>
        <p:nvSpPr>
          <p:cNvPr id="23558" name="Text Placeholder 5"/>
          <p:cNvSpPr>
            <a:spLocks noGrp="1"/>
          </p:cNvSpPr>
          <p:nvPr>
            <p:ph type="body" sz="quarter" idx="19"/>
          </p:nvPr>
        </p:nvSpPr>
        <p:spPr>
          <a:xfrm>
            <a:off x="7812088" y="5981700"/>
            <a:ext cx="900112" cy="265113"/>
          </a:xfrm>
        </p:spPr>
        <p:txBody>
          <a:bodyPr/>
          <a:lstStyle/>
          <a:p>
            <a:endParaRPr lang="en-GB" alt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258888" y="981075"/>
            <a:ext cx="6975475" cy="719138"/>
          </a:xfrm>
        </p:spPr>
        <p:txBody>
          <a:bodyPr/>
          <a:lstStyle/>
          <a:p>
            <a:endParaRPr lang="en-GB" altLang="en-US" smtClean="0"/>
          </a:p>
        </p:txBody>
      </p:sp>
      <p:sp>
        <p:nvSpPr>
          <p:cNvPr id="25603" name="Content Placeholder 2"/>
          <p:cNvSpPr>
            <a:spLocks noGrp="1"/>
          </p:cNvSpPr>
          <p:nvPr>
            <p:ph idx="1"/>
          </p:nvPr>
        </p:nvSpPr>
        <p:spPr>
          <a:xfrm>
            <a:off x="1258888" y="1844675"/>
            <a:ext cx="6985000" cy="3816350"/>
          </a:xfrm>
        </p:spPr>
        <p:txBody>
          <a:bodyPr/>
          <a:lstStyle/>
          <a:p>
            <a:pPr marL="12700" indent="0">
              <a:buFont typeface="Arial" pitchFamily="34" charset="0"/>
              <a:buNone/>
            </a:pPr>
            <a:endParaRPr lang="en-GB" altLang="en-US" smtClean="0"/>
          </a:p>
        </p:txBody>
      </p:sp>
      <p:sp>
        <p:nvSpPr>
          <p:cNvPr id="25604" name="Text Placeholder 3"/>
          <p:cNvSpPr>
            <a:spLocks noGrp="1"/>
          </p:cNvSpPr>
          <p:nvPr>
            <p:ph type="body" sz="quarter" idx="13"/>
          </p:nvPr>
        </p:nvSpPr>
        <p:spPr>
          <a:xfrm>
            <a:off x="468313" y="188913"/>
            <a:ext cx="3959225" cy="215900"/>
          </a:xfrm>
        </p:spPr>
        <p:txBody>
          <a:bodyPr/>
          <a:lstStyle/>
          <a:p>
            <a:endParaRPr lang="en-GB" altLang="en-US" smtClean="0"/>
          </a:p>
        </p:txBody>
      </p:sp>
      <p:sp>
        <p:nvSpPr>
          <p:cNvPr id="25605" name="Text Placeholder 4"/>
          <p:cNvSpPr>
            <a:spLocks noGrp="1"/>
          </p:cNvSpPr>
          <p:nvPr>
            <p:ph type="body" sz="quarter" idx="14"/>
          </p:nvPr>
        </p:nvSpPr>
        <p:spPr>
          <a:xfrm>
            <a:off x="4500563" y="188913"/>
            <a:ext cx="4175125" cy="215900"/>
          </a:xfrm>
        </p:spPr>
        <p:txBody>
          <a:bodyPr/>
          <a:lstStyle/>
          <a:p>
            <a:endParaRPr lang="en-GB" altLang="en-US" smtClean="0">
              <a:solidFill>
                <a:srgbClr val="505759"/>
              </a:solidFill>
            </a:endParaRPr>
          </a:p>
        </p:txBody>
      </p:sp>
      <p:sp>
        <p:nvSpPr>
          <p:cNvPr id="25606" name="Text Placeholder 5"/>
          <p:cNvSpPr>
            <a:spLocks noGrp="1"/>
          </p:cNvSpPr>
          <p:nvPr>
            <p:ph type="body" sz="quarter" idx="19"/>
          </p:nvPr>
        </p:nvSpPr>
        <p:spPr>
          <a:xfrm>
            <a:off x="7812088" y="5981700"/>
            <a:ext cx="900112" cy="265113"/>
          </a:xfrm>
        </p:spPr>
        <p:txBody>
          <a:bodyPr/>
          <a:lstStyle/>
          <a:p>
            <a:endParaRPr lang="en-GB" altLang="en-US" smtClean="0"/>
          </a:p>
        </p:txBody>
      </p:sp>
      <p:pic>
        <p:nvPicPr>
          <p:cNvPr id="2560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413" y="184150"/>
            <a:ext cx="8496300" cy="651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862138" y="1628775"/>
            <a:ext cx="6562725" cy="1477963"/>
          </a:xfrm>
        </p:spPr>
        <p:txBody>
          <a:bodyPr/>
          <a:lstStyle/>
          <a:p>
            <a:r>
              <a:rPr lang="en-GB" altLang="en-US" smtClean="0"/>
              <a:t>Key points:</a:t>
            </a:r>
          </a:p>
        </p:txBody>
      </p:sp>
      <p:sp>
        <p:nvSpPr>
          <p:cNvPr id="3" name="Content Placeholder 2"/>
          <p:cNvSpPr>
            <a:spLocks noGrp="1"/>
          </p:cNvSpPr>
          <p:nvPr>
            <p:ph idx="1"/>
          </p:nvPr>
        </p:nvSpPr>
        <p:spPr>
          <a:xfrm>
            <a:off x="611188" y="3048000"/>
            <a:ext cx="7812087" cy="2468563"/>
          </a:xfrm>
        </p:spPr>
        <p:txBody>
          <a:bodyPr rtlCol="0">
            <a:normAutofit fontScale="47500" lnSpcReduction="20000"/>
          </a:bodyPr>
          <a:lstStyle/>
          <a:p>
            <a:pPr fontAlgn="auto">
              <a:spcAft>
                <a:spcPts val="0"/>
              </a:spcAft>
              <a:defRPr/>
            </a:pPr>
            <a:r>
              <a:rPr lang="en-GB" dirty="0" smtClean="0"/>
              <a:t>1. 	Current measurement of impact can be insufficient and not 	very meaningful </a:t>
            </a:r>
          </a:p>
          <a:p>
            <a:pPr fontAlgn="auto">
              <a:spcAft>
                <a:spcPts val="0"/>
              </a:spcAft>
              <a:defRPr/>
            </a:pPr>
            <a:endParaRPr lang="en-GB" dirty="0" smtClean="0"/>
          </a:p>
          <a:p>
            <a:pPr fontAlgn="auto">
              <a:spcAft>
                <a:spcPts val="0"/>
              </a:spcAft>
              <a:defRPr/>
            </a:pPr>
            <a:r>
              <a:rPr lang="en-GB" dirty="0" smtClean="0"/>
              <a:t>2. 	Evaluation of projects, programmes or even the use of 	powers made no difference because they do not answer 	the bigger questions</a:t>
            </a:r>
          </a:p>
          <a:p>
            <a:pPr fontAlgn="auto">
              <a:spcAft>
                <a:spcPts val="0"/>
              </a:spcAft>
              <a:defRPr/>
            </a:pPr>
            <a:endParaRPr lang="en-GB" dirty="0" smtClean="0"/>
          </a:p>
          <a:p>
            <a:pPr fontAlgn="auto">
              <a:spcAft>
                <a:spcPts val="0"/>
              </a:spcAft>
              <a:defRPr/>
            </a:pPr>
            <a:r>
              <a:rPr lang="en-GB" dirty="0" smtClean="0"/>
              <a:t>3.	Ask big questions first and not at the end 	</a:t>
            </a:r>
          </a:p>
          <a:p>
            <a:pPr fontAlgn="auto">
              <a:spcAft>
                <a:spcPts val="0"/>
              </a:spcAft>
              <a:defRPr/>
            </a:pPr>
            <a:endParaRPr lang="en-GB" dirty="0"/>
          </a:p>
        </p:txBody>
      </p:sp>
      <p:sp>
        <p:nvSpPr>
          <p:cNvPr id="26628" name="Text Placeholder 3"/>
          <p:cNvSpPr>
            <a:spLocks noGrp="1"/>
          </p:cNvSpPr>
          <p:nvPr>
            <p:ph type="body" sz="quarter" idx="13"/>
          </p:nvPr>
        </p:nvSpPr>
        <p:spPr>
          <a:xfrm>
            <a:off x="468313" y="188913"/>
            <a:ext cx="4248150" cy="215900"/>
          </a:xfrm>
        </p:spPr>
        <p:txBody>
          <a:bodyPr/>
          <a:lstStyle/>
          <a:p>
            <a:r>
              <a:rPr lang="en-GB" altLang="en-US" smtClean="0"/>
              <a:t>Presentation name</a:t>
            </a:r>
          </a:p>
        </p:txBody>
      </p:sp>
      <p:sp>
        <p:nvSpPr>
          <p:cNvPr id="26629" name="Text Placeholder 4"/>
          <p:cNvSpPr>
            <a:spLocks noGrp="1"/>
          </p:cNvSpPr>
          <p:nvPr>
            <p:ph type="body" sz="quarter" idx="14"/>
          </p:nvPr>
        </p:nvSpPr>
        <p:spPr>
          <a:xfrm>
            <a:off x="4787900" y="188913"/>
            <a:ext cx="3887788" cy="215900"/>
          </a:xfrm>
        </p:spPr>
        <p:txBody>
          <a:bodyPr/>
          <a:lstStyle/>
          <a:p>
            <a:r>
              <a:rPr lang="en-GB" altLang="en-US" smtClean="0"/>
              <a:t>Section name</a:t>
            </a:r>
          </a:p>
        </p:txBody>
      </p:sp>
      <p:sp>
        <p:nvSpPr>
          <p:cNvPr id="26630" name="Text Placeholder 5"/>
          <p:cNvSpPr>
            <a:spLocks noGrp="1"/>
          </p:cNvSpPr>
          <p:nvPr>
            <p:ph type="body" sz="quarter" idx="19"/>
          </p:nvPr>
        </p:nvSpPr>
        <p:spPr>
          <a:xfrm>
            <a:off x="7885113" y="5981700"/>
            <a:ext cx="827087" cy="265113"/>
          </a:xfrm>
        </p:spPr>
        <p:txBody>
          <a:bodyPr/>
          <a:lstStyle/>
          <a:p>
            <a:r>
              <a:rPr lang="en-GB" altLang="en-US" smtClean="0"/>
              <a:t>07</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862138" y="2387600"/>
            <a:ext cx="6562725" cy="719138"/>
          </a:xfrm>
        </p:spPr>
        <p:txBody>
          <a:bodyPr/>
          <a:lstStyle/>
          <a:p>
            <a:r>
              <a:rPr lang="en-GB" altLang="en-US" smtClean="0"/>
              <a:t>Future considerations and lessons learning</a:t>
            </a:r>
          </a:p>
        </p:txBody>
      </p:sp>
      <p:sp>
        <p:nvSpPr>
          <p:cNvPr id="27651" name="Content Placeholder 2"/>
          <p:cNvSpPr>
            <a:spLocks noGrp="1"/>
          </p:cNvSpPr>
          <p:nvPr>
            <p:ph idx="1"/>
          </p:nvPr>
        </p:nvSpPr>
        <p:spPr>
          <a:xfrm>
            <a:off x="1862138" y="3048000"/>
            <a:ext cx="6575425" cy="2468563"/>
          </a:xfrm>
        </p:spPr>
        <p:txBody>
          <a:bodyPr/>
          <a:lstStyle/>
          <a:p>
            <a:endParaRPr lang="en-GB" altLang="en-US" smtClean="0"/>
          </a:p>
          <a:p>
            <a:r>
              <a:rPr lang="en-GB" altLang="en-US" smtClean="0"/>
              <a:t>So how are we improving?...</a:t>
            </a:r>
            <a:endParaRPr lang="en-GB" altLang="en-US" b="1" smtClean="0"/>
          </a:p>
        </p:txBody>
      </p:sp>
      <p:sp>
        <p:nvSpPr>
          <p:cNvPr id="27652" name="Text Placeholder 3"/>
          <p:cNvSpPr>
            <a:spLocks noGrp="1"/>
          </p:cNvSpPr>
          <p:nvPr>
            <p:ph type="body" sz="quarter" idx="16"/>
          </p:nvPr>
        </p:nvSpPr>
        <p:spPr>
          <a:xfrm>
            <a:off x="5867400" y="5988050"/>
            <a:ext cx="2411413" cy="339725"/>
          </a:xfrm>
        </p:spPr>
        <p:txBody>
          <a:bodyPr/>
          <a:lstStyle/>
          <a:p>
            <a:r>
              <a:rPr lang="en-GB" altLang="en-US" smtClean="0"/>
              <a:t>12.10.2015</a:t>
            </a:r>
          </a:p>
        </p:txBody>
      </p:sp>
      <p:sp>
        <p:nvSpPr>
          <p:cNvPr id="27653" name="Text Placeholder 4"/>
          <p:cNvSpPr>
            <a:spLocks noGrp="1"/>
          </p:cNvSpPr>
          <p:nvPr>
            <p:ph type="body" sz="quarter" idx="17"/>
          </p:nvPr>
        </p:nvSpPr>
        <p:spPr>
          <a:xfrm>
            <a:off x="8212138" y="5988050"/>
            <a:ext cx="498475" cy="339725"/>
          </a:xfrm>
        </p:spPr>
        <p:txBody>
          <a:bodyPr/>
          <a:lstStyle/>
          <a:p>
            <a:r>
              <a:rPr lang="en-GB" altLang="en-US" smtClean="0"/>
              <a:t>03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258888" y="981075"/>
            <a:ext cx="6975475" cy="719138"/>
          </a:xfrm>
        </p:spPr>
        <p:txBody>
          <a:bodyPr/>
          <a:lstStyle/>
          <a:p>
            <a:r>
              <a:rPr lang="en-GB" altLang="en-US" smtClean="0"/>
              <a:t>First steps: prove and improve</a:t>
            </a:r>
          </a:p>
        </p:txBody>
      </p:sp>
      <p:sp>
        <p:nvSpPr>
          <p:cNvPr id="28675" name="Content Placeholder 2"/>
          <p:cNvSpPr>
            <a:spLocks noGrp="1"/>
          </p:cNvSpPr>
          <p:nvPr>
            <p:ph idx="1"/>
          </p:nvPr>
        </p:nvSpPr>
        <p:spPr>
          <a:xfrm>
            <a:off x="1258888" y="1844675"/>
            <a:ext cx="6985000" cy="3816350"/>
          </a:xfrm>
        </p:spPr>
        <p:txBody>
          <a:bodyPr/>
          <a:lstStyle/>
          <a:p>
            <a:pPr>
              <a:buFont typeface="Arial" pitchFamily="34" charset="0"/>
              <a:buNone/>
            </a:pPr>
            <a:r>
              <a:rPr lang="en-GB" altLang="en-US" b="1" smtClean="0"/>
              <a:t>Prove: </a:t>
            </a:r>
          </a:p>
          <a:p>
            <a:r>
              <a:rPr lang="en-GB" altLang="en-US" smtClean="0"/>
              <a:t>To Government (Treasury Green Book), the media, the general public,  internally.</a:t>
            </a:r>
          </a:p>
          <a:p>
            <a:pPr>
              <a:buFont typeface="Arial" pitchFamily="34" charset="0"/>
              <a:buNone/>
            </a:pPr>
            <a:r>
              <a:rPr lang="en-GB" altLang="en-US" b="1" smtClean="0"/>
              <a:t>Improve: </a:t>
            </a:r>
          </a:p>
          <a:p>
            <a:r>
              <a:rPr lang="en-GB" altLang="en-US" smtClean="0"/>
              <a:t>To be even more effective next time.</a:t>
            </a:r>
          </a:p>
          <a:p>
            <a:pPr>
              <a:buFont typeface="Arial" pitchFamily="34" charset="0"/>
              <a:buNone/>
            </a:pPr>
            <a:endParaRPr lang="en-GB" altLang="en-US" smtClean="0"/>
          </a:p>
          <a:p>
            <a:pPr>
              <a:buFont typeface="Arial" pitchFamily="34" charset="0"/>
              <a:buNone/>
            </a:pPr>
            <a:r>
              <a:rPr lang="en-GB" altLang="en-US" b="1" smtClean="0"/>
              <a:t>Look forward at intended impact</a:t>
            </a:r>
            <a:endParaRPr lang="en-GB" altLang="en-US" smtClean="0"/>
          </a:p>
          <a:p>
            <a:r>
              <a:rPr lang="en-GB" altLang="en-US" smtClean="0"/>
              <a:t>Rather than backward at isolated outputs or outcomes</a:t>
            </a:r>
          </a:p>
          <a:p>
            <a:r>
              <a:rPr lang="en-GB" altLang="en-US" smtClean="0"/>
              <a:t>Use impact assessment to plan as well as to assess effectiveness</a:t>
            </a:r>
          </a:p>
          <a:p>
            <a:pPr>
              <a:buFont typeface="Arial" pitchFamily="34" charset="0"/>
              <a:buNone/>
            </a:pPr>
            <a:endParaRPr lang="en-GB" altLang="en-US" smtClean="0"/>
          </a:p>
          <a:p>
            <a:pPr>
              <a:buFont typeface="Arial" pitchFamily="34" charset="0"/>
              <a:buNone/>
            </a:pPr>
            <a:r>
              <a:rPr lang="en-GB" altLang="en-US" b="1" smtClean="0"/>
              <a:t>Don’t get stuck by technicalities or impossible asks</a:t>
            </a:r>
          </a:p>
          <a:p>
            <a:r>
              <a:rPr lang="en-GB" altLang="en-US" smtClean="0"/>
              <a:t>Perhaps direct causality is not that important, supposing it is achievable</a:t>
            </a:r>
          </a:p>
          <a:p>
            <a:pPr>
              <a:buFont typeface="Arial" pitchFamily="34" charset="0"/>
              <a:buNone/>
            </a:pPr>
            <a:endParaRPr lang="en-GB" altLang="en-US" smtClean="0"/>
          </a:p>
        </p:txBody>
      </p:sp>
      <p:sp>
        <p:nvSpPr>
          <p:cNvPr id="28676" name="Text Placeholder 3"/>
          <p:cNvSpPr>
            <a:spLocks noGrp="1"/>
          </p:cNvSpPr>
          <p:nvPr>
            <p:ph type="body" sz="quarter" idx="13"/>
          </p:nvPr>
        </p:nvSpPr>
        <p:spPr>
          <a:xfrm>
            <a:off x="468313" y="188913"/>
            <a:ext cx="3959225" cy="215900"/>
          </a:xfrm>
        </p:spPr>
        <p:txBody>
          <a:bodyPr/>
          <a:lstStyle/>
          <a:p>
            <a:r>
              <a:rPr lang="en-GB" altLang="en-US" smtClean="0"/>
              <a:t>EHRC: Evaluation &amp; Impact</a:t>
            </a:r>
          </a:p>
          <a:p>
            <a:endParaRPr lang="en-GB" altLang="en-US" smtClean="0"/>
          </a:p>
        </p:txBody>
      </p:sp>
      <p:sp>
        <p:nvSpPr>
          <p:cNvPr id="28677" name="Text Placeholder 4"/>
          <p:cNvSpPr>
            <a:spLocks noGrp="1"/>
          </p:cNvSpPr>
          <p:nvPr>
            <p:ph type="body" sz="quarter" idx="14"/>
          </p:nvPr>
        </p:nvSpPr>
        <p:spPr>
          <a:xfrm>
            <a:off x="4500563" y="188913"/>
            <a:ext cx="4175125" cy="215900"/>
          </a:xfrm>
        </p:spPr>
        <p:txBody>
          <a:bodyPr/>
          <a:lstStyle/>
          <a:p>
            <a:r>
              <a:rPr lang="en-GB" altLang="en-US" smtClean="0">
                <a:solidFill>
                  <a:srgbClr val="505759"/>
                </a:solidFill>
              </a:rPr>
              <a:t>Future considerations and lessons learning</a:t>
            </a:r>
          </a:p>
        </p:txBody>
      </p:sp>
      <p:sp>
        <p:nvSpPr>
          <p:cNvPr id="28678" name="Text Placeholder 5"/>
          <p:cNvSpPr>
            <a:spLocks noGrp="1"/>
          </p:cNvSpPr>
          <p:nvPr>
            <p:ph type="body" sz="quarter" idx="19"/>
          </p:nvPr>
        </p:nvSpPr>
        <p:spPr>
          <a:xfrm>
            <a:off x="7812088" y="5981700"/>
            <a:ext cx="900112" cy="265113"/>
          </a:xfrm>
        </p:spPr>
        <p:txBody>
          <a:bodyPr/>
          <a:lstStyle/>
          <a:p>
            <a:endParaRPr lang="en-GB" alt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graphicFrame>
        <p:nvGraphicFramePr>
          <p:cNvPr id="4" name="Table 3"/>
          <p:cNvGraphicFramePr>
            <a:graphicFrameLocks noGrp="1"/>
          </p:cNvGraphicFramePr>
          <p:nvPr/>
        </p:nvGraphicFramePr>
        <p:xfrm>
          <a:off x="395288" y="219075"/>
          <a:ext cx="7993063" cy="6523038"/>
        </p:xfrm>
        <a:graphic>
          <a:graphicData uri="http://schemas.openxmlformats.org/drawingml/2006/table">
            <a:tbl>
              <a:tblPr/>
              <a:tblGrid>
                <a:gridCol w="1169821"/>
                <a:gridCol w="1364364"/>
                <a:gridCol w="1364364"/>
                <a:gridCol w="1364364"/>
                <a:gridCol w="1365075"/>
                <a:gridCol w="1365075"/>
              </a:tblGrid>
              <a:tr h="1447871">
                <a:tc>
                  <a:txBody>
                    <a:bodyPr/>
                    <a:lstStyle/>
                    <a:p>
                      <a:pPr>
                        <a:spcAft>
                          <a:spcPts val="0"/>
                        </a:spcAft>
                      </a:pPr>
                      <a:r>
                        <a:rPr lang="en-GB" sz="1400" b="1" dirty="0" smtClean="0">
                          <a:latin typeface="Calibri"/>
                          <a:ea typeface="MS PGothic"/>
                          <a:cs typeface="MS PGothic"/>
                        </a:rPr>
                        <a:t>Unfair</a:t>
                      </a:r>
                      <a:r>
                        <a:rPr lang="en-GB" sz="1400" b="1" baseline="0" dirty="0" smtClean="0">
                          <a:latin typeface="Calibri"/>
                          <a:ea typeface="MS PGothic"/>
                          <a:cs typeface="MS PGothic"/>
                        </a:rPr>
                        <a:t>  use of S&amp;S powers by police towards Black and Asian population</a:t>
                      </a:r>
                      <a:endParaRPr lang="en-GB" sz="1400" b="1" dirty="0">
                        <a:latin typeface="Calibri"/>
                        <a:ea typeface="MS PGothic"/>
                        <a:cs typeface="MS PGothic"/>
                      </a:endParaRPr>
                    </a:p>
                    <a:p>
                      <a:pPr>
                        <a:spcAft>
                          <a:spcPts val="0"/>
                        </a:spcAft>
                      </a:pPr>
                      <a:endParaRPr lang="en-GB" sz="1100" b="1"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400" b="1" dirty="0" smtClean="0">
                          <a:latin typeface="Calibri"/>
                          <a:ea typeface="MS PGothic"/>
                          <a:cs typeface="MS PGothic"/>
                        </a:rPr>
                        <a:t>Intended</a:t>
                      </a:r>
                      <a:r>
                        <a:rPr lang="en-GB" sz="1400" b="1" baseline="0" dirty="0" smtClean="0">
                          <a:latin typeface="Calibri"/>
                          <a:ea typeface="MS PGothic"/>
                          <a:cs typeface="MS PGothic"/>
                        </a:rPr>
                        <a:t> Impact  on society</a:t>
                      </a:r>
                    </a:p>
                    <a:p>
                      <a:pPr>
                        <a:spcAft>
                          <a:spcPts val="0"/>
                        </a:spcAft>
                      </a:pPr>
                      <a:endParaRPr lang="en-GB" sz="1400" b="1" baseline="0" dirty="0" smtClean="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800" b="1" dirty="0" smtClean="0">
                          <a:latin typeface="Calibri"/>
                          <a:ea typeface="MS PGothic"/>
                          <a:cs typeface="MS PGothic"/>
                        </a:rPr>
                        <a:t> </a:t>
                      </a:r>
                      <a:r>
                        <a:rPr lang="en-GB" sz="1400" b="1" dirty="0" smtClean="0">
                          <a:latin typeface="Calibri"/>
                          <a:ea typeface="MS PGothic"/>
                          <a:cs typeface="MS PGothic"/>
                        </a:rPr>
                        <a:t>Policy/practice</a:t>
                      </a:r>
                      <a:r>
                        <a:rPr lang="en-GB" sz="1400" b="1" baseline="0" dirty="0" smtClean="0">
                          <a:latin typeface="Calibri"/>
                          <a:ea typeface="MS PGothic"/>
                          <a:cs typeface="MS PGothic"/>
                        </a:rPr>
                        <a:t> change required by institutions</a:t>
                      </a:r>
                      <a:endParaRPr lang="en-GB" sz="1600" b="1" dirty="0" smtClean="0">
                        <a:latin typeface="Calibri"/>
                        <a:ea typeface="MS PGothic"/>
                        <a:cs typeface="MS PGothic"/>
                      </a:endParaRPr>
                    </a:p>
                    <a:p>
                      <a:pPr>
                        <a:spcAft>
                          <a:spcPts val="0"/>
                        </a:spcAft>
                      </a:pPr>
                      <a:endParaRPr lang="en-GB" sz="1600" b="1" dirty="0" smtClean="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400" b="1" dirty="0" smtClean="0">
                          <a:latin typeface="Calibri"/>
                          <a:ea typeface="MS PGothic"/>
                          <a:cs typeface="MS PGothic"/>
                        </a:rPr>
                        <a:t>Impact EHRC expected to have on institution</a:t>
                      </a:r>
                      <a:endParaRPr lang="en-GB" sz="1400" b="1"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400" b="1" dirty="0" smtClean="0">
                          <a:latin typeface="Calibri"/>
                          <a:ea typeface="MS PGothic"/>
                          <a:cs typeface="MS PGothic"/>
                        </a:rPr>
                        <a:t> EHRC regulatory activity</a:t>
                      </a: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400" b="1" dirty="0" smtClean="0">
                          <a:latin typeface="Calibri"/>
                          <a:ea typeface="MS PGothic"/>
                          <a:cs typeface="MS PGothic"/>
                        </a:rPr>
                        <a:t>EHRC</a:t>
                      </a:r>
                      <a:r>
                        <a:rPr lang="en-GB" sz="1400" b="1" baseline="0" dirty="0" smtClean="0">
                          <a:latin typeface="Calibri"/>
                          <a:ea typeface="MS PGothic"/>
                          <a:cs typeface="MS PGothic"/>
                        </a:rPr>
                        <a:t> resources and skills required</a:t>
                      </a:r>
                      <a:endParaRPr lang="en-GB" sz="1400" b="1"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6000">
                <a:tc>
                  <a:txBody>
                    <a:bodyPr/>
                    <a:lstStyle/>
                    <a:p>
                      <a:pPr>
                        <a:spcAft>
                          <a:spcPts val="0"/>
                        </a:spcAft>
                      </a:pPr>
                      <a:endParaRPr lang="en-GB" sz="900" b="1" dirty="0" smtClean="0">
                        <a:solidFill>
                          <a:srgbClr val="1F497D"/>
                        </a:solidFill>
                        <a:latin typeface="Calibri"/>
                        <a:ea typeface="MS PGothic"/>
                        <a:cs typeface="MS PGothic"/>
                      </a:endParaRPr>
                    </a:p>
                    <a:p>
                      <a:pPr>
                        <a:spcAft>
                          <a:spcPts val="0"/>
                        </a:spcAft>
                      </a:pPr>
                      <a:r>
                        <a:rPr lang="en-GB" sz="1800" b="1" dirty="0" smtClean="0">
                          <a:solidFill>
                            <a:schemeClr val="tx1"/>
                          </a:solidFill>
                          <a:latin typeface="Calibri"/>
                          <a:ea typeface="MS PGothic"/>
                          <a:cs typeface="MS PGothic"/>
                        </a:rPr>
                        <a:t>5 years</a:t>
                      </a:r>
                    </a:p>
                    <a:p>
                      <a:pPr>
                        <a:spcAft>
                          <a:spcPts val="0"/>
                        </a:spcAft>
                      </a:pPr>
                      <a:endParaRPr lang="en-GB" sz="1000" b="1" dirty="0" smtClean="0">
                        <a:solidFill>
                          <a:srgbClr val="1F497D"/>
                        </a:solidFill>
                        <a:latin typeface="Calibri"/>
                        <a:ea typeface="MS PGothic"/>
                        <a:cs typeface="MS PGothic"/>
                      </a:endParaRPr>
                    </a:p>
                    <a:p>
                      <a:pPr>
                        <a:spcAft>
                          <a:spcPts val="0"/>
                        </a:spcAft>
                      </a:pPr>
                      <a:endParaRPr lang="en-GB" sz="1000" b="1" dirty="0" smtClean="0">
                        <a:solidFill>
                          <a:srgbClr val="1F497D"/>
                        </a:solidFill>
                        <a:latin typeface="Calibri"/>
                        <a:ea typeface="MS PGothic"/>
                        <a:cs typeface="MS PGothic"/>
                      </a:endParaRPr>
                    </a:p>
                    <a:p>
                      <a:pPr>
                        <a:spcAft>
                          <a:spcPts val="0"/>
                        </a:spcAft>
                      </a:pPr>
                      <a:endParaRPr lang="en-GB" sz="1000" b="1" dirty="0">
                        <a:solidFill>
                          <a:srgbClr val="1F497D"/>
                        </a:solidFill>
                        <a:latin typeface="Calibri"/>
                        <a:ea typeface="MS PGothic"/>
                        <a:cs typeface="MS PGothic"/>
                      </a:endParaRPr>
                    </a:p>
                    <a:p>
                      <a:pPr>
                        <a:spcAft>
                          <a:spcPts val="0"/>
                        </a:spcAft>
                      </a:pPr>
                      <a:endParaRPr lang="en-GB" sz="900" b="1"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mn-lt"/>
                          <a:ea typeface="MS PGothic"/>
                          <a:cs typeface="MS PGothic"/>
                        </a:rPr>
                        <a:t>Significantly improved</a:t>
                      </a:r>
                      <a:r>
                        <a:rPr lang="en-GB" sz="900" baseline="0" dirty="0" smtClean="0">
                          <a:latin typeface="+mn-lt"/>
                          <a:ea typeface="MS PGothic"/>
                          <a:cs typeface="MS PGothic"/>
                        </a:rPr>
                        <a:t>  trust and/or sense of fair treatment by police  from  Black and Asian population  (BCS data – static ally relevant)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mn-lt"/>
                        <a:ea typeface="MS PGothic"/>
                        <a:cs typeface="MS PGothic"/>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mn-lt"/>
                        <a:ea typeface="MS PGothic"/>
                        <a:cs typeface="MS PGothic"/>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Calibri"/>
                        <a:ea typeface="MS PGothic"/>
                        <a:cs typeface="MS PGothic"/>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1" dirty="0" smtClean="0">
                          <a:solidFill>
                            <a:srgbClr val="000000"/>
                          </a:solidFill>
                          <a:latin typeface="+mn-lt"/>
                          <a:ea typeface="MS PGothic"/>
                          <a:cs typeface="MS PGothic"/>
                        </a:rPr>
                        <a:t>↓  →</a:t>
                      </a:r>
                      <a:endParaRPr lang="en-GB" sz="900"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900" dirty="0" smtClean="0">
                          <a:solidFill>
                            <a:srgbClr val="000000"/>
                          </a:solidFill>
                          <a:latin typeface="+mn-lt"/>
                          <a:ea typeface="MS PGothic"/>
                          <a:cs typeface="MS PGothic"/>
                        </a:rPr>
                        <a:t>Majority</a:t>
                      </a:r>
                      <a:r>
                        <a:rPr lang="en-GB" sz="900" baseline="0" dirty="0" smtClean="0">
                          <a:solidFill>
                            <a:srgbClr val="000000"/>
                          </a:solidFill>
                          <a:latin typeface="+mn-lt"/>
                          <a:ea typeface="MS PGothic"/>
                          <a:cs typeface="MS PGothic"/>
                        </a:rPr>
                        <a:t> of police (60-70%) forces’ S&amp;S </a:t>
                      </a:r>
                      <a:r>
                        <a:rPr lang="en-GB" sz="900" baseline="0" dirty="0" err="1" smtClean="0">
                          <a:solidFill>
                            <a:srgbClr val="000000"/>
                          </a:solidFill>
                          <a:latin typeface="+mn-lt"/>
                          <a:ea typeface="MS PGothic"/>
                          <a:cs typeface="MS PGothic"/>
                        </a:rPr>
                        <a:t>disprop</a:t>
                      </a:r>
                      <a:r>
                        <a:rPr lang="en-GB" sz="900" baseline="0" dirty="0" smtClean="0">
                          <a:solidFill>
                            <a:srgbClr val="000000"/>
                          </a:solidFill>
                          <a:latin typeface="+mn-lt"/>
                          <a:ea typeface="MS PGothic"/>
                          <a:cs typeface="MS PGothic"/>
                        </a:rPr>
                        <a:t> is lowest average of their family (baseline </a:t>
                      </a:r>
                      <a:r>
                        <a:rPr lang="en-GB" sz="900" baseline="0" dirty="0" err="1" smtClean="0">
                          <a:solidFill>
                            <a:srgbClr val="000000"/>
                          </a:solidFill>
                          <a:latin typeface="+mn-lt"/>
                          <a:ea typeface="MS PGothic"/>
                          <a:cs typeface="MS PGothic"/>
                        </a:rPr>
                        <a:t>MoJ</a:t>
                      </a:r>
                      <a:r>
                        <a:rPr lang="en-GB" sz="900" baseline="0" dirty="0" smtClean="0">
                          <a:solidFill>
                            <a:srgbClr val="000000"/>
                          </a:solidFill>
                          <a:latin typeface="+mn-lt"/>
                          <a:ea typeface="MS PGothic"/>
                          <a:cs typeface="MS PGothic"/>
                        </a:rPr>
                        <a:t> 2010)</a:t>
                      </a:r>
                    </a:p>
                    <a:p>
                      <a:pPr>
                        <a:spcAft>
                          <a:spcPts val="0"/>
                        </a:spcAft>
                      </a:pPr>
                      <a:endParaRPr lang="en-GB" sz="900" baseline="0" dirty="0" smtClean="0">
                        <a:solidFill>
                          <a:srgbClr val="000000"/>
                        </a:solidFill>
                        <a:latin typeface="+mn-lt"/>
                        <a:ea typeface="MS PGothic"/>
                        <a:cs typeface="MS PGothic"/>
                      </a:endParaRPr>
                    </a:p>
                    <a:p>
                      <a:pPr>
                        <a:spcAft>
                          <a:spcPts val="0"/>
                        </a:spcAft>
                      </a:pPr>
                      <a:r>
                        <a:rPr lang="en-GB" sz="900" baseline="0" dirty="0" smtClean="0">
                          <a:solidFill>
                            <a:srgbClr val="000000"/>
                          </a:solidFill>
                          <a:latin typeface="+mn-lt"/>
                          <a:ea typeface="MS PGothic"/>
                          <a:cs typeface="MS PGothic"/>
                        </a:rPr>
                        <a:t>Or have significantly increased S&amp;S effectiveness ( higher conviction rate  and crime reduction)</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0" dirty="0" smtClean="0">
                          <a:solidFill>
                            <a:srgbClr val="000000"/>
                          </a:solidFill>
                          <a:latin typeface="+mn-lt"/>
                          <a:ea typeface="MS PGothic"/>
                          <a:cs typeface="MS PGothic"/>
                        </a:rPr>
                        <a:t>↓ </a:t>
                      </a:r>
                      <a:r>
                        <a:rPr lang="en-GB" sz="900" b="1" dirty="0" smtClean="0">
                          <a:solidFill>
                            <a:srgbClr val="000000"/>
                          </a:solidFill>
                          <a:latin typeface="+mn-lt"/>
                          <a:ea typeface="MS PGothic"/>
                          <a:cs typeface="MS PGothic"/>
                        </a:rPr>
                        <a:t>→</a:t>
                      </a:r>
                    </a:p>
                    <a:p>
                      <a:pPr>
                        <a:spcAft>
                          <a:spcPts val="0"/>
                        </a:spcAft>
                      </a:pPr>
                      <a:endParaRPr lang="en-GB" sz="900" b="0" dirty="0" smtClean="0">
                        <a:latin typeface="+mn-lt"/>
                        <a:ea typeface="MS PGothic"/>
                        <a:cs typeface="MS PGothic"/>
                      </a:endParaRPr>
                    </a:p>
                    <a:p>
                      <a:pPr>
                        <a:spcAft>
                          <a:spcPts val="0"/>
                        </a:spcAft>
                      </a:pPr>
                      <a:endParaRPr lang="en-GB" sz="900"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buFont typeface="Arial" pitchFamily="34" charset="0"/>
                        <a:buChar char="•"/>
                      </a:pPr>
                      <a:r>
                        <a:rPr lang="en-GB" sz="900" dirty="0" smtClean="0">
                          <a:latin typeface="Calibri"/>
                          <a:ea typeface="MS PGothic"/>
                          <a:cs typeface="MS PGothic"/>
                        </a:rPr>
                        <a:t>S&amp;S</a:t>
                      </a:r>
                      <a:r>
                        <a:rPr lang="en-GB" sz="900" baseline="0" dirty="0" smtClean="0">
                          <a:latin typeface="Calibri"/>
                          <a:ea typeface="MS PGothic"/>
                          <a:cs typeface="MS PGothic"/>
                        </a:rPr>
                        <a:t> is standard item on political Home Office agenda  and  change programme is actively promoted and overseen by ACPO</a:t>
                      </a:r>
                    </a:p>
                    <a:p>
                      <a:pPr>
                        <a:spcAft>
                          <a:spcPts val="0"/>
                        </a:spcAft>
                        <a:buFont typeface="Arial" pitchFamily="34" charset="0"/>
                        <a:buChar char="•"/>
                      </a:pPr>
                      <a:r>
                        <a:rPr lang="en-GB" sz="900" baseline="0" dirty="0" smtClean="0">
                          <a:latin typeface="Calibri"/>
                          <a:ea typeface="MS PGothic"/>
                          <a:cs typeface="MS PGothic"/>
                        </a:rPr>
                        <a:t>Effectiveness data are published along </a:t>
                      </a:r>
                      <a:r>
                        <a:rPr lang="en-GB" sz="900" baseline="0" dirty="0" err="1" smtClean="0">
                          <a:latin typeface="Calibri"/>
                          <a:ea typeface="MS PGothic"/>
                          <a:cs typeface="MS PGothic"/>
                        </a:rPr>
                        <a:t>disprop</a:t>
                      </a:r>
                      <a:r>
                        <a:rPr lang="en-GB" sz="900" baseline="0" dirty="0" smtClean="0">
                          <a:latin typeface="Calibri"/>
                          <a:ea typeface="MS PGothic"/>
                          <a:cs typeface="MS PGothic"/>
                        </a:rPr>
                        <a:t>. data</a:t>
                      </a:r>
                      <a:endParaRPr lang="en-GB" sz="900" b="1" dirty="0" smtClean="0">
                        <a:solidFill>
                          <a:srgbClr val="000000"/>
                        </a:solidFill>
                        <a:latin typeface="+mn-lt"/>
                        <a:ea typeface="MS PGothic"/>
                        <a:cs typeface="MS PGothic"/>
                      </a:endParaRPr>
                    </a:p>
                    <a:p>
                      <a:pPr>
                        <a:spcAft>
                          <a:spcPts val="0"/>
                        </a:spcAft>
                      </a:pPr>
                      <a:r>
                        <a:rPr lang="en-GB" sz="900" b="0" dirty="0" smtClean="0">
                          <a:solidFill>
                            <a:srgbClr val="000000"/>
                          </a:solidFill>
                          <a:latin typeface="+mn-lt"/>
                          <a:ea typeface="MS PGothic"/>
                          <a:cs typeface="MS PGothic"/>
                        </a:rPr>
                        <a:t>↓  </a:t>
                      </a:r>
                      <a:r>
                        <a:rPr lang="en-GB" sz="900" b="1" dirty="0" smtClean="0">
                          <a:solidFill>
                            <a:srgbClr val="000000"/>
                          </a:solidFill>
                          <a:latin typeface="+mn-lt"/>
                          <a:ea typeface="MS PGothic"/>
                          <a:cs typeface="MS PGothic"/>
                        </a:rPr>
                        <a:t>→</a:t>
                      </a:r>
                      <a:endParaRPr lang="en-GB" sz="900"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spcAft>
                          <a:spcPts val="0"/>
                        </a:spcAft>
                        <a:buFont typeface="Arial" pitchFamily="34" charset="0"/>
                        <a:buChar char="•"/>
                      </a:pPr>
                      <a:r>
                        <a:rPr lang="en-GB" sz="900" baseline="0" dirty="0" smtClean="0">
                          <a:solidFill>
                            <a:schemeClr val="tx1"/>
                          </a:solidFill>
                          <a:latin typeface="Calibri"/>
                          <a:ea typeface="MS PGothic"/>
                          <a:cs typeface="MS PGothic"/>
                        </a:rPr>
                        <a:t>monitoring progress and publicising outcomes with key agencies and general public</a:t>
                      </a:r>
                    </a:p>
                    <a:p>
                      <a:pPr>
                        <a:spcAft>
                          <a:spcPts val="0"/>
                        </a:spcAft>
                      </a:pPr>
                      <a:endParaRPr lang="en-GB" sz="900" baseline="0" dirty="0" smtClean="0">
                        <a:solidFill>
                          <a:schemeClr val="tx1"/>
                        </a:solidFill>
                        <a:latin typeface="Calibri"/>
                        <a:ea typeface="MS PGothic"/>
                        <a:cs typeface="MS PGothic"/>
                      </a:endParaRPr>
                    </a:p>
                    <a:p>
                      <a:pPr>
                        <a:spcAft>
                          <a:spcPts val="0"/>
                        </a:spcAft>
                        <a:buFont typeface="Arial" pitchFamily="34" charset="0"/>
                        <a:buChar char="•"/>
                      </a:pPr>
                      <a:r>
                        <a:rPr lang="en-GB" sz="900" baseline="0" dirty="0" smtClean="0">
                          <a:solidFill>
                            <a:schemeClr val="tx1"/>
                          </a:solidFill>
                          <a:latin typeface="Calibri"/>
                          <a:ea typeface="MS PGothic"/>
                          <a:cs typeface="MS PGothic"/>
                        </a:rPr>
                        <a:t>Publication of  revised Stop and Think setting out achievements and future expectations</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900" b="1" dirty="0" smtClean="0">
                          <a:solidFill>
                            <a:srgbClr val="000000"/>
                          </a:solidFill>
                          <a:latin typeface="+mn-lt"/>
                          <a:ea typeface="MS PGothic"/>
                          <a:cs typeface="MS PGothic"/>
                        </a:rPr>
                        <a:t>↓  →</a:t>
                      </a:r>
                    </a:p>
                    <a:p>
                      <a:pPr>
                        <a:spcAft>
                          <a:spcPts val="0"/>
                        </a:spcAft>
                        <a:buFont typeface="Arial" pitchFamily="34" charset="0"/>
                        <a:buNone/>
                      </a:pPr>
                      <a:endParaRPr lang="en-GB" sz="900" dirty="0">
                        <a:solidFill>
                          <a:schemeClr val="tx1"/>
                        </a:solidFill>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buFont typeface="Arial" pitchFamily="34" charset="0"/>
                        <a:buChar char="•"/>
                      </a:pPr>
                      <a:r>
                        <a:rPr lang="en-GB" sz="900" dirty="0" smtClean="0">
                          <a:latin typeface="+mn-lt"/>
                          <a:ea typeface="MS PGothic"/>
                          <a:cs typeface="MS PGothic"/>
                        </a:rPr>
                        <a:t>0.2FT staff to monitor progress, 0.1 L5 oversight (Q1-Q4)</a:t>
                      </a:r>
                      <a:endParaRPr lang="en-GB" sz="900" dirty="0" smtClean="0">
                        <a:latin typeface="Calibri"/>
                        <a:ea typeface="MS PGothic"/>
                        <a:cs typeface="MS PGothic"/>
                      </a:endParaRPr>
                    </a:p>
                    <a:p>
                      <a:pPr>
                        <a:spcAft>
                          <a:spcPts val="0"/>
                        </a:spcAft>
                        <a:buFont typeface="Arial" pitchFamily="34" charset="0"/>
                        <a:buChar char="•"/>
                      </a:pPr>
                      <a:r>
                        <a:rPr lang="en-GB" sz="900" dirty="0" smtClean="0">
                          <a:latin typeface="Calibri"/>
                          <a:ea typeface="MS PGothic"/>
                          <a:cs typeface="MS PGothic"/>
                        </a:rPr>
                        <a:t>Regular press releases</a:t>
                      </a:r>
                      <a:r>
                        <a:rPr lang="en-GB" sz="900" baseline="0" dirty="0" smtClean="0">
                          <a:latin typeface="Calibri"/>
                          <a:ea typeface="MS PGothic"/>
                          <a:cs typeface="MS PGothic"/>
                        </a:rPr>
                        <a:t> and briefings</a:t>
                      </a:r>
                    </a:p>
                    <a:p>
                      <a:pPr>
                        <a:spcAft>
                          <a:spcPts val="0"/>
                        </a:spcAft>
                        <a:buFont typeface="Arial" pitchFamily="34" charset="0"/>
                        <a:buChar char="•"/>
                      </a:pPr>
                      <a:r>
                        <a:rPr lang="en-GB" sz="900" baseline="0" dirty="0" smtClean="0">
                          <a:latin typeface="Calibri"/>
                          <a:ea typeface="MS PGothic"/>
                          <a:cs typeface="MS PGothic"/>
                        </a:rPr>
                        <a:t> small team (4x0.3  Q3) for preparation and publication</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GB" sz="900" b="1" dirty="0" smtClean="0">
                        <a:solidFill>
                          <a:srgbClr val="000000"/>
                        </a:solidFill>
                        <a:latin typeface="+mn-lt"/>
                        <a:ea typeface="MS PGothic"/>
                        <a:cs typeface="MS PGothic"/>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GB" sz="900" b="1" dirty="0" smtClean="0">
                        <a:solidFill>
                          <a:srgbClr val="000000"/>
                        </a:solidFill>
                        <a:latin typeface="+mn-lt"/>
                        <a:ea typeface="MS PGothic"/>
                        <a:cs typeface="MS PGothic"/>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900" b="1" dirty="0" smtClean="0">
                          <a:solidFill>
                            <a:srgbClr val="000000"/>
                          </a:solidFill>
                          <a:latin typeface="+mn-lt"/>
                          <a:ea typeface="MS PGothic"/>
                          <a:cs typeface="MS PGothic"/>
                        </a:rPr>
                        <a:t>↓  </a:t>
                      </a:r>
                    </a:p>
                    <a:p>
                      <a:pPr>
                        <a:spcAft>
                          <a:spcPts val="0"/>
                        </a:spcAft>
                        <a:buFont typeface="Arial" pitchFamily="34" charset="0"/>
                        <a:buChar char="•"/>
                      </a:pPr>
                      <a:endParaRPr lang="en-GB" sz="900"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3167">
                <a:tc>
                  <a:txBody>
                    <a:bodyPr/>
                    <a:lstStyle/>
                    <a:p>
                      <a:pPr>
                        <a:spcAft>
                          <a:spcPts val="0"/>
                        </a:spcAft>
                      </a:pPr>
                      <a:endParaRPr lang="en-GB" sz="900" b="1" dirty="0">
                        <a:solidFill>
                          <a:srgbClr val="1F497D"/>
                        </a:solidFill>
                        <a:latin typeface="Calibri"/>
                        <a:ea typeface="MS PGothic"/>
                        <a:cs typeface="MS PGothic"/>
                      </a:endParaRPr>
                    </a:p>
                    <a:p>
                      <a:pPr>
                        <a:spcAft>
                          <a:spcPts val="0"/>
                        </a:spcAft>
                      </a:pPr>
                      <a:r>
                        <a:rPr lang="en-GB" sz="1800" b="1" dirty="0" smtClean="0">
                          <a:latin typeface="Calibri"/>
                          <a:ea typeface="MS PGothic"/>
                          <a:cs typeface="MS PGothic"/>
                        </a:rPr>
                        <a:t>3 years</a:t>
                      </a:r>
                    </a:p>
                    <a:p>
                      <a:pPr>
                        <a:spcAft>
                          <a:spcPts val="0"/>
                        </a:spcAft>
                      </a:pPr>
                      <a:endParaRPr lang="en-GB" sz="1800" b="1"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latin typeface="+mn-lt"/>
                          <a:ea typeface="MS PGothic"/>
                          <a:cs typeface="MS PGothic"/>
                        </a:rPr>
                        <a:t>Emerging national improve</a:t>
                      </a:r>
                      <a:r>
                        <a:rPr lang="en-GB" sz="900" baseline="0" dirty="0" smtClean="0">
                          <a:latin typeface="+mn-lt"/>
                          <a:ea typeface="MS PGothic"/>
                          <a:cs typeface="MS PGothic"/>
                        </a:rPr>
                        <a:t>ment in trust and/or sense of fair treatment by police  from  Black and Asian population  (BCS data)</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mn-lt"/>
                        <a:ea typeface="MS PGothic"/>
                        <a:cs typeface="MS PGothic"/>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mn-lt"/>
                        <a:ea typeface="MS PGothic"/>
                        <a:cs typeface="MS PGothic"/>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mn-lt"/>
                        <a:ea typeface="MS PGothic"/>
                        <a:cs typeface="MS PGothic"/>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mn-lt"/>
                        <a:ea typeface="MS PGothic"/>
                        <a:cs typeface="MS PGothic"/>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900" baseline="0" dirty="0" smtClean="0">
                        <a:latin typeface="+mn-lt"/>
                        <a:ea typeface="MS PGothic"/>
                        <a:cs typeface="MS PGothic"/>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900" b="1" dirty="0" smtClean="0">
                          <a:solidFill>
                            <a:srgbClr val="000000"/>
                          </a:solidFill>
                          <a:latin typeface="+mn-lt"/>
                          <a:ea typeface="MS PGothic"/>
                          <a:cs typeface="MS PGothic"/>
                        </a:rPr>
                        <a:t>↓  →</a:t>
                      </a: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900" baseline="0" dirty="0" smtClean="0">
                          <a:solidFill>
                            <a:srgbClr val="000000"/>
                          </a:solidFill>
                          <a:latin typeface="+mn-lt"/>
                          <a:ea typeface="MS PGothic"/>
                          <a:cs typeface="MS PGothic"/>
                        </a:rPr>
                        <a:t>30% of police  forces’ S&amp;S </a:t>
                      </a:r>
                      <a:r>
                        <a:rPr lang="en-GB" sz="900" baseline="0" dirty="0" err="1" smtClean="0">
                          <a:solidFill>
                            <a:srgbClr val="000000"/>
                          </a:solidFill>
                          <a:latin typeface="+mn-lt"/>
                          <a:ea typeface="MS PGothic"/>
                          <a:cs typeface="MS PGothic"/>
                        </a:rPr>
                        <a:t>disprop</a:t>
                      </a:r>
                      <a:r>
                        <a:rPr lang="en-GB" sz="900" baseline="0" dirty="0" smtClean="0">
                          <a:solidFill>
                            <a:srgbClr val="000000"/>
                          </a:solidFill>
                          <a:latin typeface="+mn-lt"/>
                          <a:ea typeface="MS PGothic"/>
                          <a:cs typeface="MS PGothic"/>
                        </a:rPr>
                        <a:t>. is lowest average of their family (baseline </a:t>
                      </a:r>
                      <a:r>
                        <a:rPr lang="en-GB" sz="900" baseline="0" dirty="0" err="1" smtClean="0">
                          <a:solidFill>
                            <a:srgbClr val="000000"/>
                          </a:solidFill>
                          <a:latin typeface="+mn-lt"/>
                          <a:ea typeface="MS PGothic"/>
                          <a:cs typeface="MS PGothic"/>
                        </a:rPr>
                        <a:t>MoJ</a:t>
                      </a:r>
                      <a:r>
                        <a:rPr lang="en-GB" sz="900" baseline="0" dirty="0" smtClean="0">
                          <a:solidFill>
                            <a:srgbClr val="000000"/>
                          </a:solidFill>
                          <a:latin typeface="+mn-lt"/>
                          <a:ea typeface="MS PGothic"/>
                          <a:cs typeface="MS PGothic"/>
                        </a:rPr>
                        <a:t> 2010)</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aseline="0" dirty="0" smtClean="0">
                          <a:solidFill>
                            <a:srgbClr val="000000"/>
                          </a:solidFill>
                          <a:latin typeface="+mn-lt"/>
                          <a:ea typeface="MS PGothic"/>
                          <a:cs typeface="MS PGothic"/>
                        </a:rPr>
                        <a:t>Or have increased S&amp;S effectiveness ( higher conviction rate and crime reduction</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900" baseline="0" dirty="0" smtClean="0">
                          <a:solidFill>
                            <a:srgbClr val="000000"/>
                          </a:solidFill>
                          <a:latin typeface="+mn-lt"/>
                          <a:ea typeface="MS PGothic"/>
                          <a:cs typeface="MS PGothic"/>
                        </a:rPr>
                        <a:t> evaluation and widespread distribution of promising approaches</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1" dirty="0" smtClean="0">
                          <a:solidFill>
                            <a:srgbClr val="000000"/>
                          </a:solidFill>
                          <a:latin typeface="+mn-lt"/>
                          <a:ea typeface="MS PGothic"/>
                          <a:cs typeface="MS PGothic"/>
                        </a:rPr>
                        <a:t>↓  →</a:t>
                      </a: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buFont typeface="Arial" pitchFamily="34" charset="0"/>
                        <a:buChar char="•"/>
                      </a:pPr>
                      <a:r>
                        <a:rPr lang="en-GB" sz="900" baseline="0" dirty="0" smtClean="0">
                          <a:latin typeface="Calibri"/>
                          <a:ea typeface="MS PGothic"/>
                          <a:cs typeface="MS PGothic"/>
                        </a:rPr>
                        <a:t>HO takes political leadership of S&amp;S improvement</a:t>
                      </a:r>
                    </a:p>
                    <a:p>
                      <a:pPr>
                        <a:spcAft>
                          <a:spcPts val="0"/>
                        </a:spcAft>
                        <a:buFont typeface="Arial" pitchFamily="34" charset="0"/>
                        <a:buChar char="•"/>
                      </a:pPr>
                      <a:r>
                        <a:rPr lang="en-GB" sz="900" dirty="0" smtClean="0">
                          <a:latin typeface="+mn-lt"/>
                          <a:ea typeface="MS PGothic"/>
                          <a:cs typeface="MS PGothic"/>
                        </a:rPr>
                        <a:t>Stop and search</a:t>
                      </a:r>
                      <a:r>
                        <a:rPr lang="en-GB" sz="900" baseline="0" dirty="0" smtClean="0">
                          <a:latin typeface="+mn-lt"/>
                          <a:ea typeface="MS PGothic"/>
                          <a:cs typeface="MS PGothic"/>
                        </a:rPr>
                        <a:t> improvement programme is  delivered by NPIA and ACPO to all remaining forces</a:t>
                      </a:r>
                      <a:endParaRPr lang="en-GB" sz="900" baseline="0" dirty="0" smtClean="0">
                        <a:latin typeface="Calibri"/>
                        <a:ea typeface="MS PGothic"/>
                        <a:cs typeface="MS PGothic"/>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900" baseline="0" dirty="0" smtClean="0">
                          <a:latin typeface="+mn-lt"/>
                          <a:ea typeface="MS PGothic"/>
                          <a:cs typeface="MS PGothic"/>
                        </a:rPr>
                        <a:t>Effectiveness data are published along </a:t>
                      </a:r>
                      <a:r>
                        <a:rPr lang="en-GB" sz="900" baseline="0" dirty="0" err="1" smtClean="0">
                          <a:latin typeface="+mn-lt"/>
                          <a:ea typeface="MS PGothic"/>
                          <a:cs typeface="MS PGothic"/>
                        </a:rPr>
                        <a:t>disprop</a:t>
                      </a:r>
                      <a:r>
                        <a:rPr lang="en-GB" sz="900" baseline="0" dirty="0" smtClean="0">
                          <a:latin typeface="+mn-lt"/>
                          <a:ea typeface="MS PGothic"/>
                          <a:cs typeface="MS PGothic"/>
                        </a:rPr>
                        <a:t>. data</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900" b="1" dirty="0" smtClean="0">
                          <a:solidFill>
                            <a:srgbClr val="000000"/>
                          </a:solidFill>
                          <a:latin typeface="+mn-lt"/>
                          <a:ea typeface="MS PGothic"/>
                          <a:cs typeface="MS PGothic"/>
                        </a:rPr>
                        <a:t>↓  →</a:t>
                      </a:r>
                      <a:endParaRPr lang="en-GB" sz="900" baseline="0" dirty="0" smtClean="0">
                        <a:latin typeface="Calibri"/>
                        <a:ea typeface="MS PGothic"/>
                        <a:cs typeface="MS PGothic"/>
                      </a:endParaRPr>
                    </a:p>
                    <a:p>
                      <a:pPr>
                        <a:spcAft>
                          <a:spcPts val="0"/>
                        </a:spcAft>
                        <a:buFont typeface="Arial" pitchFamily="34" charset="0"/>
                        <a:buChar char="•"/>
                      </a:pPr>
                      <a:endParaRPr lang="en-GB" sz="900"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buFont typeface="Arial" pitchFamily="34" charset="0"/>
                        <a:buChar char="•"/>
                      </a:pPr>
                      <a:r>
                        <a:rPr lang="en-GB" sz="900" baseline="0" dirty="0" smtClean="0">
                          <a:solidFill>
                            <a:schemeClr val="tx1"/>
                          </a:solidFill>
                          <a:latin typeface="+mn-lt"/>
                          <a:ea typeface="MS PGothic"/>
                          <a:cs typeface="MS PGothic"/>
                        </a:rPr>
                        <a:t>monitoring progress and publicising outcomes with key agencies and general public</a:t>
                      </a:r>
                    </a:p>
                    <a:p>
                      <a:pPr>
                        <a:spcAft>
                          <a:spcPts val="0"/>
                        </a:spcAft>
                      </a:pPr>
                      <a:endParaRPr lang="en-GB" sz="900" baseline="0" dirty="0" smtClean="0">
                        <a:solidFill>
                          <a:schemeClr val="tx1"/>
                        </a:solidFill>
                        <a:latin typeface="+mn-lt"/>
                        <a:ea typeface="MS PGothic"/>
                        <a:cs typeface="MS PGothic"/>
                      </a:endParaRPr>
                    </a:p>
                    <a:p>
                      <a:pPr>
                        <a:spcAft>
                          <a:spcPts val="0"/>
                        </a:spcAft>
                        <a:buFont typeface="Arial" pitchFamily="34" charset="0"/>
                        <a:buChar char="•"/>
                      </a:pPr>
                      <a:r>
                        <a:rPr lang="en-GB" sz="900" baseline="0" dirty="0" smtClean="0">
                          <a:solidFill>
                            <a:schemeClr val="tx1"/>
                          </a:solidFill>
                          <a:latin typeface="+mn-lt"/>
                          <a:ea typeface="MS PGothic"/>
                          <a:cs typeface="MS PGothic"/>
                        </a:rPr>
                        <a:t>Publication of  revised Stop and Think setting out achievements and short term expectations</a:t>
                      </a:r>
                    </a:p>
                    <a:p>
                      <a:pPr>
                        <a:spcAft>
                          <a:spcPts val="0"/>
                        </a:spcAft>
                        <a:buFont typeface="Arial" pitchFamily="34" charset="0"/>
                        <a:buChar char="•"/>
                      </a:pPr>
                      <a:endParaRPr lang="en-GB" sz="900" baseline="0" dirty="0" smtClean="0">
                        <a:solidFill>
                          <a:schemeClr val="tx1"/>
                        </a:solidFill>
                        <a:latin typeface="+mn-lt"/>
                        <a:ea typeface="MS PGothic"/>
                        <a:cs typeface="MS PGothic"/>
                      </a:endParaRPr>
                    </a:p>
                    <a:p>
                      <a:pPr>
                        <a:spcAft>
                          <a:spcPts val="0"/>
                        </a:spcAft>
                        <a:buFont typeface="Arial" pitchFamily="34" charset="0"/>
                        <a:buNone/>
                      </a:pPr>
                      <a:endParaRPr lang="en-GB" sz="900" baseline="0" dirty="0" smtClean="0">
                        <a:solidFill>
                          <a:schemeClr val="tx1"/>
                        </a:solidFill>
                        <a:latin typeface="+mn-lt"/>
                        <a:ea typeface="MS PGothic"/>
                        <a:cs typeface="MS PGothic"/>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900" b="1" dirty="0" smtClean="0">
                          <a:solidFill>
                            <a:srgbClr val="000000"/>
                          </a:solidFill>
                          <a:latin typeface="+mn-lt"/>
                          <a:ea typeface="MS PGothic"/>
                          <a:cs typeface="MS PGothic"/>
                        </a:rPr>
                        <a:t>↓  →</a:t>
                      </a:r>
                    </a:p>
                    <a:p>
                      <a:pPr>
                        <a:spcAft>
                          <a:spcPts val="0"/>
                        </a:spcAft>
                      </a:pPr>
                      <a:endParaRPr lang="en-GB" sz="900"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buFont typeface="Arial" pitchFamily="34" charset="0"/>
                        <a:buChar char="•"/>
                      </a:pPr>
                      <a:r>
                        <a:rPr lang="en-GB" sz="900" dirty="0" smtClean="0">
                          <a:latin typeface="+mn-lt"/>
                          <a:ea typeface="MS PGothic"/>
                          <a:cs typeface="MS PGothic"/>
                        </a:rPr>
                        <a:t>0.5FT staff to monitor progress, 0.1 L5 oversight (Q1-Q4)</a:t>
                      </a:r>
                    </a:p>
                    <a:p>
                      <a:pPr>
                        <a:spcAft>
                          <a:spcPts val="0"/>
                        </a:spcAft>
                        <a:buFont typeface="Arial" pitchFamily="34" charset="0"/>
                        <a:buChar char="•"/>
                      </a:pPr>
                      <a:r>
                        <a:rPr lang="en-GB" sz="900" dirty="0" smtClean="0">
                          <a:latin typeface="+mn-lt"/>
                          <a:ea typeface="MS PGothic"/>
                          <a:cs typeface="MS PGothic"/>
                        </a:rPr>
                        <a:t>Regular press releases</a:t>
                      </a:r>
                      <a:r>
                        <a:rPr lang="en-GB" sz="900" baseline="0" dirty="0" smtClean="0">
                          <a:latin typeface="+mn-lt"/>
                          <a:ea typeface="MS PGothic"/>
                          <a:cs typeface="MS PGothic"/>
                        </a:rPr>
                        <a:t> and briefings</a:t>
                      </a:r>
                    </a:p>
                    <a:p>
                      <a:pPr>
                        <a:spcAft>
                          <a:spcPts val="0"/>
                        </a:spcAft>
                        <a:buFont typeface="Arial" pitchFamily="34" charset="0"/>
                        <a:buChar char="•"/>
                      </a:pPr>
                      <a:r>
                        <a:rPr lang="en-GB" sz="900" baseline="0" dirty="0" smtClean="0">
                          <a:latin typeface="+mn-lt"/>
                          <a:ea typeface="MS PGothic"/>
                          <a:cs typeface="MS PGothic"/>
                        </a:rPr>
                        <a:t> small team (4x0.3  Q3) for preparation and publication</a:t>
                      </a:r>
                    </a:p>
                    <a:p>
                      <a:pPr>
                        <a:spcAft>
                          <a:spcPts val="0"/>
                        </a:spcAft>
                      </a:pPr>
                      <a:endParaRPr lang="en-GB" sz="900" b="1" dirty="0" smtClean="0">
                        <a:solidFill>
                          <a:srgbClr val="000000"/>
                        </a:solidFill>
                        <a:latin typeface="+mn-lt"/>
                        <a:ea typeface="MS PGothic"/>
                        <a:cs typeface="MS PGothic"/>
                      </a:endParaRPr>
                    </a:p>
                    <a:p>
                      <a:pPr>
                        <a:spcAft>
                          <a:spcPts val="0"/>
                        </a:spcAft>
                      </a:pPr>
                      <a:endParaRPr lang="en-GB" sz="900" b="1" dirty="0" smtClean="0">
                        <a:solidFill>
                          <a:srgbClr val="000000"/>
                        </a:solidFill>
                        <a:latin typeface="+mn-lt"/>
                        <a:ea typeface="MS PGothic"/>
                        <a:cs typeface="MS PGothic"/>
                      </a:endParaRPr>
                    </a:p>
                    <a:p>
                      <a:pPr>
                        <a:spcAft>
                          <a:spcPts val="0"/>
                        </a:spcAft>
                      </a:pPr>
                      <a:endParaRPr lang="en-GB" sz="900" b="1" dirty="0" smtClean="0">
                        <a:solidFill>
                          <a:srgbClr val="000000"/>
                        </a:solidFill>
                        <a:latin typeface="+mn-lt"/>
                        <a:ea typeface="MS PGothic"/>
                        <a:cs typeface="MS PGothic"/>
                      </a:endParaRPr>
                    </a:p>
                    <a:p>
                      <a:pPr>
                        <a:spcAft>
                          <a:spcPts val="0"/>
                        </a:spcAft>
                      </a:pPr>
                      <a:endParaRPr lang="en-GB" sz="900" b="1" dirty="0" smtClean="0">
                        <a:solidFill>
                          <a:srgbClr val="000000"/>
                        </a:solidFill>
                        <a:latin typeface="+mn-lt"/>
                        <a:ea typeface="MS PGothic"/>
                        <a:cs typeface="MS PGothic"/>
                      </a:endParaRPr>
                    </a:p>
                    <a:p>
                      <a:pPr>
                        <a:spcAft>
                          <a:spcPts val="0"/>
                        </a:spcAft>
                      </a:pPr>
                      <a:r>
                        <a:rPr lang="en-GB" sz="900" b="1" dirty="0" smtClean="0">
                          <a:solidFill>
                            <a:srgbClr val="000000"/>
                          </a:solidFill>
                          <a:latin typeface="+mn-lt"/>
                          <a:ea typeface="MS PGothic"/>
                          <a:cs typeface="MS PGothic"/>
                        </a:rPr>
                        <a:t>↓</a:t>
                      </a:r>
                      <a:endParaRPr lang="en-GB" sz="900"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6000">
                <a:tc>
                  <a:txBody>
                    <a:bodyPr/>
                    <a:lstStyle/>
                    <a:p>
                      <a:pPr>
                        <a:spcAft>
                          <a:spcPts val="0"/>
                        </a:spcAft>
                      </a:pPr>
                      <a:endParaRPr lang="en-GB" sz="900" b="1" dirty="0" smtClean="0">
                        <a:latin typeface="Calibri"/>
                        <a:ea typeface="MS PGothic"/>
                        <a:cs typeface="MS PGothic"/>
                      </a:endParaRPr>
                    </a:p>
                    <a:p>
                      <a:pPr>
                        <a:spcAft>
                          <a:spcPts val="0"/>
                        </a:spcAft>
                      </a:pPr>
                      <a:r>
                        <a:rPr lang="en-GB" sz="1800" b="1" dirty="0" smtClean="0">
                          <a:latin typeface="Calibri"/>
                          <a:ea typeface="MS PGothic"/>
                          <a:cs typeface="MS PGothic"/>
                        </a:rPr>
                        <a:t>1 year</a:t>
                      </a:r>
                      <a:endParaRPr lang="en-GB" sz="1800" b="1"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GB" sz="900" b="0" dirty="0" smtClean="0">
                          <a:solidFill>
                            <a:schemeClr val="tx1"/>
                          </a:solidFill>
                          <a:latin typeface="+mn-lt"/>
                          <a:ea typeface="MS PGothic"/>
                          <a:cs typeface="MS PGothic"/>
                        </a:rPr>
                        <a:t>I</a:t>
                      </a:r>
                      <a:r>
                        <a:rPr lang="en-GB" sz="900" b="1" dirty="0" smtClean="0">
                          <a:solidFill>
                            <a:srgbClr val="000000"/>
                          </a:solidFill>
                          <a:latin typeface="+mn-lt"/>
                          <a:ea typeface="MS PGothic"/>
                          <a:cs typeface="MS PGothic"/>
                        </a:rPr>
                        <a:t>ndications of impact of  adapted</a:t>
                      </a:r>
                      <a:r>
                        <a:rPr lang="en-GB" sz="900" b="1" baseline="0" dirty="0" smtClean="0">
                          <a:solidFill>
                            <a:srgbClr val="000000"/>
                          </a:solidFill>
                          <a:latin typeface="+mn-lt"/>
                          <a:ea typeface="MS PGothic"/>
                          <a:cs typeface="MS PGothic"/>
                        </a:rPr>
                        <a:t> S&amp;S policies by 5 police forces  on Black , Asian and overall local populations’ sense of fairness and trust</a:t>
                      </a:r>
                      <a:endParaRPr lang="en-GB" sz="900" b="1" dirty="0" smtClean="0">
                        <a:solidFill>
                          <a:srgbClr val="000000"/>
                        </a:solidFill>
                        <a:latin typeface="+mn-lt"/>
                        <a:ea typeface="MS PGothic"/>
                        <a:cs typeface="MS PGothic"/>
                      </a:endParaRPr>
                    </a:p>
                    <a:p>
                      <a:pPr algn="r">
                        <a:spcAft>
                          <a:spcPts val="0"/>
                        </a:spcAft>
                      </a:pPr>
                      <a:endParaRPr lang="en-GB" sz="900" b="1" dirty="0" smtClean="0">
                        <a:solidFill>
                          <a:srgbClr val="000000"/>
                        </a:solidFill>
                        <a:latin typeface="+mn-lt"/>
                        <a:ea typeface="MS PGothic"/>
                        <a:cs typeface="MS PGothic"/>
                      </a:endParaRPr>
                    </a:p>
                    <a:p>
                      <a:pPr algn="r">
                        <a:spcAft>
                          <a:spcPts val="0"/>
                        </a:spcAft>
                      </a:pPr>
                      <a:endParaRPr lang="en-GB" sz="900" b="1" dirty="0" smtClean="0">
                        <a:solidFill>
                          <a:srgbClr val="000000"/>
                        </a:solidFill>
                        <a:latin typeface="+mn-lt"/>
                        <a:ea typeface="MS PGothic"/>
                        <a:cs typeface="MS PGothic"/>
                      </a:endParaRPr>
                    </a:p>
                    <a:p>
                      <a:pPr algn="r">
                        <a:spcAft>
                          <a:spcPts val="0"/>
                        </a:spcAft>
                      </a:pPr>
                      <a:endParaRPr lang="en-GB" sz="900" b="1" dirty="0" smtClean="0">
                        <a:solidFill>
                          <a:srgbClr val="000000"/>
                        </a:solidFill>
                        <a:latin typeface="+mn-lt"/>
                        <a:ea typeface="MS PGothic"/>
                        <a:cs typeface="MS PGothic"/>
                      </a:endParaRPr>
                    </a:p>
                    <a:p>
                      <a:pPr algn="r">
                        <a:spcAft>
                          <a:spcPts val="0"/>
                        </a:spcAft>
                      </a:pPr>
                      <a:endParaRPr lang="en-GB" sz="900" b="1" dirty="0" smtClean="0">
                        <a:solidFill>
                          <a:srgbClr val="000000"/>
                        </a:solidFill>
                        <a:latin typeface="+mn-lt"/>
                        <a:ea typeface="MS PGothic"/>
                        <a:cs typeface="MS PGothic"/>
                      </a:endParaRPr>
                    </a:p>
                    <a:p>
                      <a:pPr algn="r">
                        <a:spcAft>
                          <a:spcPts val="0"/>
                        </a:spcAft>
                      </a:pPr>
                      <a:r>
                        <a:rPr lang="en-GB" sz="900" b="1" dirty="0" smtClean="0">
                          <a:solidFill>
                            <a:srgbClr val="000000"/>
                          </a:solidFill>
                          <a:latin typeface="+mn-lt"/>
                          <a:ea typeface="MS PGothic"/>
                          <a:cs typeface="MS PGothic"/>
                        </a:rPr>
                        <a:t>→</a:t>
                      </a:r>
                    </a:p>
                    <a:p>
                      <a:pPr>
                        <a:spcAft>
                          <a:spcPts val="0"/>
                        </a:spcAft>
                      </a:pPr>
                      <a:endParaRPr lang="en-GB" sz="900"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buFont typeface="Arial" pitchFamily="34" charset="0"/>
                        <a:buChar char="•"/>
                      </a:pPr>
                      <a:r>
                        <a:rPr lang="en-GB" sz="900" b="1" baseline="0" dirty="0" smtClean="0">
                          <a:solidFill>
                            <a:srgbClr val="000000"/>
                          </a:solidFill>
                          <a:latin typeface="+mn-lt"/>
                          <a:ea typeface="MS PGothic"/>
                          <a:cs typeface="MS PGothic"/>
                        </a:rPr>
                        <a:t>5</a:t>
                      </a:r>
                      <a:r>
                        <a:rPr lang="en-GB" sz="900" baseline="0" dirty="0" smtClean="0">
                          <a:solidFill>
                            <a:srgbClr val="000000"/>
                          </a:solidFill>
                          <a:latin typeface="+mn-lt"/>
                          <a:ea typeface="MS PGothic"/>
                          <a:cs typeface="MS PGothic"/>
                        </a:rPr>
                        <a:t> police  forces’ achieve  lowest average of their family (baseline </a:t>
                      </a:r>
                      <a:r>
                        <a:rPr lang="en-GB" sz="900" baseline="0" dirty="0" err="1" smtClean="0">
                          <a:solidFill>
                            <a:srgbClr val="000000"/>
                          </a:solidFill>
                          <a:latin typeface="+mn-lt"/>
                          <a:ea typeface="MS PGothic"/>
                          <a:cs typeface="MS PGothic"/>
                        </a:rPr>
                        <a:t>MoJ</a:t>
                      </a:r>
                      <a:r>
                        <a:rPr lang="en-GB" sz="900" baseline="0" dirty="0" smtClean="0">
                          <a:solidFill>
                            <a:srgbClr val="000000"/>
                          </a:solidFill>
                          <a:latin typeface="+mn-lt"/>
                          <a:ea typeface="MS PGothic"/>
                          <a:cs typeface="MS PGothic"/>
                        </a:rPr>
                        <a:t> 2010)</a:t>
                      </a:r>
                    </a:p>
                    <a:p>
                      <a:pPr marL="0" marR="0" indent="0" algn="l" defTabSz="914400" rtl="0" eaLnBrk="1" fontAlgn="auto" latinLnBrk="0" hangingPunct="1">
                        <a:lnSpc>
                          <a:spcPct val="100000"/>
                        </a:lnSpc>
                        <a:spcBef>
                          <a:spcPts val="0"/>
                        </a:spcBef>
                        <a:spcAft>
                          <a:spcPts val="0"/>
                        </a:spcAft>
                        <a:buClrTx/>
                        <a:buSzTx/>
                        <a:buFontTx/>
                        <a:buNone/>
                        <a:tabLst/>
                        <a:defRPr/>
                      </a:pPr>
                      <a:r>
                        <a:rPr lang="en-GB" sz="900" baseline="0" dirty="0" smtClean="0">
                          <a:solidFill>
                            <a:srgbClr val="000000"/>
                          </a:solidFill>
                          <a:latin typeface="+mn-lt"/>
                          <a:ea typeface="MS PGothic"/>
                          <a:cs typeface="MS PGothic"/>
                        </a:rPr>
                        <a:t>or have increased S&amp;S effectiveness (higher conviction rate and crime reduction)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900" baseline="0" dirty="0" smtClean="0">
                          <a:solidFill>
                            <a:srgbClr val="000000"/>
                          </a:solidFill>
                          <a:latin typeface="+mn-lt"/>
                          <a:ea typeface="MS PGothic"/>
                          <a:cs typeface="MS PGothic"/>
                        </a:rPr>
                        <a:t>Evaluation and Input of  promising local approaches in Next Steps programme</a:t>
                      </a:r>
                    </a:p>
                    <a:p>
                      <a:pPr marL="0" marR="0" indent="0" algn="r" defTabSz="914400" rtl="0" eaLnBrk="1" fontAlgn="auto" latinLnBrk="0" hangingPunct="1">
                        <a:lnSpc>
                          <a:spcPct val="100000"/>
                        </a:lnSpc>
                        <a:spcBef>
                          <a:spcPts val="0"/>
                        </a:spcBef>
                        <a:spcAft>
                          <a:spcPts val="0"/>
                        </a:spcAft>
                        <a:buClrTx/>
                        <a:buSzTx/>
                        <a:buFontTx/>
                        <a:buNone/>
                        <a:tabLst/>
                        <a:defRPr/>
                      </a:pPr>
                      <a:r>
                        <a:rPr lang="en-GB" sz="900" b="1" dirty="0" smtClean="0">
                          <a:solidFill>
                            <a:srgbClr val="000000"/>
                          </a:solidFill>
                          <a:latin typeface="+mn-lt"/>
                          <a:ea typeface="MS PGothic"/>
                          <a:cs typeface="MS PGothic"/>
                        </a:rPr>
                        <a:t>→</a:t>
                      </a: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buFont typeface="Arial" pitchFamily="34" charset="0"/>
                        <a:buChar char="•"/>
                      </a:pPr>
                      <a:r>
                        <a:rPr lang="en-GB" sz="900" dirty="0" smtClean="0">
                          <a:latin typeface="Calibri"/>
                          <a:ea typeface="MS PGothic"/>
                          <a:cs typeface="MS PGothic"/>
                        </a:rPr>
                        <a:t>Senior</a:t>
                      </a:r>
                      <a:r>
                        <a:rPr lang="en-GB" sz="900" baseline="0" dirty="0" smtClean="0">
                          <a:latin typeface="Calibri"/>
                          <a:ea typeface="MS PGothic"/>
                          <a:cs typeface="MS PGothic"/>
                        </a:rPr>
                        <a:t> leaders of 5 forces owe S&amp;S change, publicise and communicate changes locally and with NPIA, ACPO and HO</a:t>
                      </a:r>
                    </a:p>
                    <a:p>
                      <a:pPr>
                        <a:spcAft>
                          <a:spcPts val="0"/>
                        </a:spcAft>
                        <a:buFont typeface="Arial" pitchFamily="34" charset="0"/>
                        <a:buChar char="•"/>
                      </a:pPr>
                      <a:r>
                        <a:rPr lang="en-GB" sz="900" baseline="0" dirty="0" smtClean="0">
                          <a:latin typeface="Calibri"/>
                          <a:ea typeface="MS PGothic"/>
                          <a:cs typeface="MS PGothic"/>
                        </a:rPr>
                        <a:t>Identification of promising approaches</a:t>
                      </a:r>
                    </a:p>
                    <a:p>
                      <a:pPr>
                        <a:spcAft>
                          <a:spcPts val="0"/>
                        </a:spcAft>
                        <a:buFont typeface="Arial" pitchFamily="34" charset="0"/>
                        <a:buChar char="•"/>
                      </a:pPr>
                      <a:r>
                        <a:rPr lang="en-GB" sz="900" baseline="0" dirty="0" smtClean="0">
                          <a:latin typeface="Calibri"/>
                          <a:ea typeface="MS PGothic"/>
                          <a:cs typeface="MS PGothic"/>
                        </a:rPr>
                        <a:t>HO secures long term budget for Next steps change programme</a:t>
                      </a:r>
                    </a:p>
                    <a:p>
                      <a:pPr marL="0" marR="0" indent="0" algn="r" defTabSz="914400" rtl="0" eaLnBrk="1" fontAlgn="auto" latinLnBrk="0" hangingPunct="1">
                        <a:lnSpc>
                          <a:spcPct val="100000"/>
                        </a:lnSpc>
                        <a:spcBef>
                          <a:spcPts val="0"/>
                        </a:spcBef>
                        <a:spcAft>
                          <a:spcPts val="0"/>
                        </a:spcAft>
                        <a:buClrTx/>
                        <a:buSzTx/>
                        <a:buFontTx/>
                        <a:buNone/>
                        <a:tabLst/>
                        <a:defRPr/>
                      </a:pPr>
                      <a:r>
                        <a:rPr lang="en-GB" sz="900" b="1" dirty="0" smtClean="0">
                          <a:solidFill>
                            <a:srgbClr val="000000"/>
                          </a:solidFill>
                          <a:latin typeface="+mn-lt"/>
                          <a:ea typeface="MS PGothic"/>
                          <a:cs typeface="MS PGothic"/>
                        </a:rPr>
                        <a:t>→</a:t>
                      </a: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buFont typeface="Arial" pitchFamily="34" charset="0"/>
                        <a:buChar char="•"/>
                      </a:pPr>
                      <a:r>
                        <a:rPr lang="en-GB" sz="900" baseline="0" dirty="0" smtClean="0">
                          <a:solidFill>
                            <a:schemeClr val="tx1"/>
                          </a:solidFill>
                          <a:latin typeface="+mn-lt"/>
                          <a:ea typeface="MS PGothic"/>
                          <a:cs typeface="MS PGothic"/>
                        </a:rPr>
                        <a:t>monitoring progress and publicising outcomes with key agencies and general public</a:t>
                      </a:r>
                    </a:p>
                    <a:p>
                      <a:pPr>
                        <a:spcAft>
                          <a:spcPts val="0"/>
                        </a:spcAft>
                        <a:buFont typeface="Arial" pitchFamily="34" charset="0"/>
                        <a:buChar char="•"/>
                      </a:pPr>
                      <a:r>
                        <a:rPr lang="en-GB" sz="900" baseline="0" dirty="0" smtClean="0">
                          <a:solidFill>
                            <a:schemeClr val="tx1"/>
                          </a:solidFill>
                          <a:latin typeface="+mn-lt"/>
                          <a:ea typeface="MS PGothic"/>
                          <a:cs typeface="MS PGothic"/>
                        </a:rPr>
                        <a:t>Develop contacts with Next steps programme</a:t>
                      </a:r>
                    </a:p>
                    <a:p>
                      <a:pPr>
                        <a:spcAft>
                          <a:spcPts val="0"/>
                        </a:spcAft>
                        <a:buFont typeface="Arial" pitchFamily="34" charset="0"/>
                        <a:buChar char="•"/>
                      </a:pPr>
                      <a:r>
                        <a:rPr lang="en-GB" sz="900" baseline="0" dirty="0" smtClean="0">
                          <a:solidFill>
                            <a:schemeClr val="tx1"/>
                          </a:solidFill>
                          <a:latin typeface="+mn-lt"/>
                          <a:ea typeface="MS PGothic"/>
                          <a:cs typeface="MS PGothic"/>
                        </a:rPr>
                        <a:t>Lobby for long term provision of Next steps with HO and ministers</a:t>
                      </a:r>
                    </a:p>
                    <a:p>
                      <a:pPr>
                        <a:spcAft>
                          <a:spcPts val="0"/>
                        </a:spcAft>
                        <a:buFont typeface="Arial" pitchFamily="34" charset="0"/>
                        <a:buNone/>
                      </a:pPr>
                      <a:endParaRPr lang="en-GB" sz="900" baseline="0" dirty="0" smtClean="0">
                        <a:solidFill>
                          <a:schemeClr val="tx1"/>
                        </a:solidFill>
                        <a:latin typeface="+mn-lt"/>
                        <a:ea typeface="MS PGothic"/>
                        <a:cs typeface="MS PGothic"/>
                      </a:endParaRPr>
                    </a:p>
                    <a:p>
                      <a:pPr marL="0" marR="0" indent="0" algn="r" defTabSz="914400" rtl="0" eaLnBrk="1" fontAlgn="auto" latinLnBrk="0" hangingPunct="1">
                        <a:lnSpc>
                          <a:spcPct val="100000"/>
                        </a:lnSpc>
                        <a:spcBef>
                          <a:spcPts val="0"/>
                        </a:spcBef>
                        <a:spcAft>
                          <a:spcPts val="0"/>
                        </a:spcAft>
                        <a:buClrTx/>
                        <a:buSzTx/>
                        <a:buFont typeface="Arial" pitchFamily="34" charset="0"/>
                        <a:buNone/>
                        <a:tabLst/>
                        <a:defRPr/>
                      </a:pPr>
                      <a:r>
                        <a:rPr lang="en-GB" sz="900" b="1" dirty="0" smtClean="0">
                          <a:solidFill>
                            <a:srgbClr val="000000"/>
                          </a:solidFill>
                          <a:latin typeface="+mn-lt"/>
                          <a:ea typeface="MS PGothic"/>
                          <a:cs typeface="MS PGothic"/>
                        </a:rPr>
                        <a:t>→</a:t>
                      </a:r>
                      <a:endParaRPr lang="en-GB" sz="900" baseline="0" dirty="0" smtClean="0">
                        <a:solidFill>
                          <a:schemeClr val="tx1"/>
                        </a:solidFill>
                        <a:latin typeface="+mn-lt"/>
                        <a:ea typeface="MS PGothic"/>
                        <a:cs typeface="MS PGothic"/>
                      </a:endParaRPr>
                    </a:p>
                    <a:p>
                      <a:pPr>
                        <a:spcAft>
                          <a:spcPts val="0"/>
                        </a:spcAft>
                      </a:pPr>
                      <a:endParaRPr lang="en-GB" sz="900"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buFont typeface="Arial" pitchFamily="34" charset="0"/>
                        <a:buChar char="•"/>
                      </a:pPr>
                      <a:r>
                        <a:rPr lang="en-GB" sz="900" dirty="0" smtClean="0">
                          <a:latin typeface="+mn-lt"/>
                          <a:ea typeface="MS PGothic"/>
                          <a:cs typeface="MS PGothic"/>
                        </a:rPr>
                        <a:t>0.5FT staff to monitor progress, 0.1 L5 oversight (Q1-Q4)</a:t>
                      </a:r>
                    </a:p>
                    <a:p>
                      <a:pPr>
                        <a:spcAft>
                          <a:spcPts val="0"/>
                        </a:spcAft>
                        <a:buFont typeface="Arial" pitchFamily="34" charset="0"/>
                        <a:buChar char="•"/>
                      </a:pPr>
                      <a:r>
                        <a:rPr lang="en-GB" sz="900" dirty="0" smtClean="0">
                          <a:latin typeface="+mn-lt"/>
                          <a:ea typeface="MS PGothic"/>
                          <a:cs typeface="MS PGothic"/>
                        </a:rPr>
                        <a:t>Regular press releases</a:t>
                      </a:r>
                      <a:r>
                        <a:rPr lang="en-GB" sz="900" baseline="0" dirty="0" smtClean="0">
                          <a:latin typeface="+mn-lt"/>
                          <a:ea typeface="MS PGothic"/>
                          <a:cs typeface="MS PGothic"/>
                        </a:rPr>
                        <a:t> and briefings</a:t>
                      </a:r>
                    </a:p>
                    <a:p>
                      <a:pPr>
                        <a:spcAft>
                          <a:spcPts val="0"/>
                        </a:spcAft>
                        <a:buFont typeface="Arial" pitchFamily="34" charset="0"/>
                        <a:buChar char="•"/>
                      </a:pPr>
                      <a:r>
                        <a:rPr lang="en-GB" sz="900" baseline="0" dirty="0" smtClean="0">
                          <a:latin typeface="+mn-lt"/>
                          <a:ea typeface="MS PGothic"/>
                          <a:cs typeface="MS PGothic"/>
                        </a:rPr>
                        <a:t> SMT/involvement for lobby work3  Q3) for preparation and publication</a:t>
                      </a:r>
                    </a:p>
                    <a:p>
                      <a:pPr>
                        <a:spcAft>
                          <a:spcPts val="0"/>
                        </a:spcAft>
                      </a:pPr>
                      <a:endParaRPr lang="en-GB" sz="900" dirty="0">
                        <a:latin typeface="Calibri"/>
                        <a:ea typeface="MS PGothic"/>
                        <a:cs typeface="MS PGothic"/>
                      </a:endParaRPr>
                    </a:p>
                  </a:txBody>
                  <a:tcPr marL="32600" marR="326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Down Arrow 4"/>
          <p:cNvSpPr/>
          <p:nvPr/>
        </p:nvSpPr>
        <p:spPr>
          <a:xfrm>
            <a:off x="755650" y="2163763"/>
            <a:ext cx="484188" cy="97790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GB"/>
          </a:p>
        </p:txBody>
      </p:sp>
      <p:sp>
        <p:nvSpPr>
          <p:cNvPr id="6" name="Down Arrow 5"/>
          <p:cNvSpPr/>
          <p:nvPr/>
        </p:nvSpPr>
        <p:spPr>
          <a:xfrm>
            <a:off x="755650" y="3889375"/>
            <a:ext cx="484188" cy="979488"/>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GB"/>
          </a:p>
        </p:txBody>
      </p:sp>
      <p:sp>
        <p:nvSpPr>
          <p:cNvPr id="7" name="Left Arrow 6"/>
          <p:cNvSpPr/>
          <p:nvPr/>
        </p:nvSpPr>
        <p:spPr>
          <a:xfrm rot="10800000">
            <a:off x="1835150" y="784225"/>
            <a:ext cx="865188" cy="484188"/>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GB"/>
          </a:p>
        </p:txBody>
      </p:sp>
      <p:sp>
        <p:nvSpPr>
          <p:cNvPr id="8" name="Left Arrow 7"/>
          <p:cNvSpPr/>
          <p:nvPr/>
        </p:nvSpPr>
        <p:spPr>
          <a:xfrm rot="10800000">
            <a:off x="3203575" y="857250"/>
            <a:ext cx="863600" cy="484188"/>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GB"/>
          </a:p>
        </p:txBody>
      </p:sp>
      <p:sp>
        <p:nvSpPr>
          <p:cNvPr id="9" name="Left Arrow 8"/>
          <p:cNvSpPr/>
          <p:nvPr/>
        </p:nvSpPr>
        <p:spPr>
          <a:xfrm rot="10800000">
            <a:off x="4643438" y="857250"/>
            <a:ext cx="865187" cy="484188"/>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GB"/>
          </a:p>
        </p:txBody>
      </p:sp>
      <p:sp>
        <p:nvSpPr>
          <p:cNvPr id="10" name="Left Arrow 9"/>
          <p:cNvSpPr/>
          <p:nvPr/>
        </p:nvSpPr>
        <p:spPr>
          <a:xfrm rot="10800000">
            <a:off x="5940425" y="784225"/>
            <a:ext cx="863600" cy="484188"/>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GB"/>
          </a:p>
        </p:txBody>
      </p:sp>
      <p:sp>
        <p:nvSpPr>
          <p:cNvPr id="29742" name="Slide Number Placeholder 10"/>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0FAD0958-3B8D-4AA0-B3D0-A378EA9C6744}" type="slidenum">
              <a:rPr lang="en-GB" altLang="en-US" smtClean="0"/>
              <a:pPr fontAlgn="base">
                <a:spcBef>
                  <a:spcPct val="0"/>
                </a:spcBef>
                <a:spcAft>
                  <a:spcPct val="0"/>
                </a:spcAft>
              </a:pPr>
              <a:t>17</a:t>
            </a:fld>
            <a:endParaRPr lang="en-GB"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258888" y="981075"/>
            <a:ext cx="6975475" cy="719138"/>
          </a:xfrm>
        </p:spPr>
        <p:txBody>
          <a:bodyPr/>
          <a:lstStyle/>
          <a:p>
            <a:r>
              <a:rPr lang="en-GB" altLang="en-US" smtClean="0"/>
              <a:t>Why evaluating impact is central</a:t>
            </a:r>
          </a:p>
        </p:txBody>
      </p:sp>
      <p:sp>
        <p:nvSpPr>
          <p:cNvPr id="3" name="Content Placeholder 2"/>
          <p:cNvSpPr>
            <a:spLocks noGrp="1"/>
          </p:cNvSpPr>
          <p:nvPr>
            <p:ph idx="1"/>
          </p:nvPr>
        </p:nvSpPr>
        <p:spPr>
          <a:xfrm>
            <a:off x="1258888" y="1844675"/>
            <a:ext cx="6985000" cy="3816350"/>
          </a:xfrm>
        </p:spPr>
        <p:txBody>
          <a:bodyPr/>
          <a:lstStyle/>
          <a:p>
            <a:pPr marL="342900" indent="-342900" fontAlgn="auto">
              <a:lnSpc>
                <a:spcPct val="107000"/>
              </a:lnSpc>
              <a:spcAft>
                <a:spcPts val="0"/>
              </a:spcAft>
              <a:defRPr/>
            </a:pPr>
            <a:r>
              <a:rPr lang="en-GB" dirty="0" smtClean="0">
                <a:solidFill>
                  <a:schemeClr val="accent3"/>
                </a:solidFill>
                <a:ea typeface="Tahoma" panose="020B0604030504040204" pitchFamily="34" charset="0"/>
                <a:cs typeface="Tahoma" panose="020B0604030504040204" pitchFamily="34" charset="0"/>
              </a:rPr>
              <a:t>Making an ‘Impact’ is the reason why an organisation, </a:t>
            </a:r>
            <a:r>
              <a:rPr lang="en-GB" dirty="0" err="1" smtClean="0">
                <a:solidFill>
                  <a:schemeClr val="accent3"/>
                </a:solidFill>
                <a:ea typeface="Tahoma" panose="020B0604030504040204" pitchFamily="34" charset="0"/>
                <a:cs typeface="Tahoma" panose="020B0604030504040204" pitchFamily="34" charset="0"/>
              </a:rPr>
              <a:t>workstream</a:t>
            </a:r>
            <a:r>
              <a:rPr lang="en-GB" dirty="0" smtClean="0">
                <a:solidFill>
                  <a:schemeClr val="accent3"/>
                </a:solidFill>
                <a:ea typeface="Tahoma" panose="020B0604030504040204" pitchFamily="34" charset="0"/>
                <a:cs typeface="Tahoma" panose="020B0604030504040204" pitchFamily="34" charset="0"/>
              </a:rPr>
              <a:t> or project exists.</a:t>
            </a:r>
          </a:p>
          <a:p>
            <a:pPr fontAlgn="auto">
              <a:lnSpc>
                <a:spcPct val="107000"/>
              </a:lnSpc>
              <a:spcAft>
                <a:spcPts val="0"/>
              </a:spcAft>
              <a:defRPr/>
            </a:pPr>
            <a:endParaRPr lang="en-GB" dirty="0" smtClean="0">
              <a:solidFill>
                <a:schemeClr val="accent3"/>
              </a:solidFill>
              <a:ea typeface="Tahoma" panose="020B0604030504040204" pitchFamily="34" charset="0"/>
              <a:cs typeface="Tahoma" panose="020B0604030504040204" pitchFamily="34" charset="0"/>
            </a:endParaRPr>
          </a:p>
          <a:p>
            <a:pPr marL="342900" indent="-342900" fontAlgn="auto">
              <a:lnSpc>
                <a:spcPct val="107000"/>
              </a:lnSpc>
              <a:spcAft>
                <a:spcPts val="0"/>
              </a:spcAft>
              <a:defRPr/>
            </a:pPr>
            <a:r>
              <a:rPr lang="en-GB" dirty="0" smtClean="0">
                <a:solidFill>
                  <a:schemeClr val="accent3"/>
                </a:solidFill>
                <a:ea typeface="Tahoma" panose="020B0604030504040204" pitchFamily="34" charset="0"/>
                <a:cs typeface="Tahoma" panose="020B0604030504040204" pitchFamily="34" charset="0"/>
              </a:rPr>
              <a:t>Taking time to </a:t>
            </a:r>
            <a:r>
              <a:rPr lang="en-GB" dirty="0" err="1" smtClean="0">
                <a:solidFill>
                  <a:schemeClr val="accent3"/>
                </a:solidFill>
                <a:ea typeface="Tahoma" panose="020B0604030504040204" pitchFamily="34" charset="0"/>
                <a:cs typeface="Tahoma" panose="020B0604030504040204" pitchFamily="34" charset="0"/>
              </a:rPr>
              <a:t>Plan</a:t>
            </a:r>
            <a:r>
              <a:rPr lang="en-GB" dirty="0" err="1" smtClean="0">
                <a:solidFill>
                  <a:schemeClr val="accent3"/>
                </a:solidFill>
                <a:ea typeface="Tahoma" panose="020B0604030504040204" pitchFamily="34" charset="0"/>
                <a:cs typeface="Tahoma" panose="020B0604030504040204" pitchFamily="34" charset="0"/>
                <a:sym typeface="Wingdings" panose="05000000000000000000" pitchFamily="2" charset="2"/>
              </a:rPr>
              <a:t>Monitor</a:t>
            </a:r>
            <a:r>
              <a:rPr lang="en-GB" dirty="0" smtClean="0">
                <a:solidFill>
                  <a:schemeClr val="accent3"/>
                </a:solidFill>
                <a:ea typeface="Tahoma" panose="020B0604030504040204" pitchFamily="34" charset="0"/>
                <a:cs typeface="Tahoma" panose="020B0604030504040204" pitchFamily="34" charset="0"/>
                <a:sym typeface="Wingdings" panose="05000000000000000000" pitchFamily="2" charset="2"/>
              </a:rPr>
              <a:t> Evaluate impact is fundamental to maximising impact.</a:t>
            </a:r>
          </a:p>
          <a:p>
            <a:pPr marL="342900" indent="-342900" fontAlgn="auto">
              <a:lnSpc>
                <a:spcPct val="107000"/>
              </a:lnSpc>
              <a:spcAft>
                <a:spcPts val="0"/>
              </a:spcAft>
              <a:defRPr/>
            </a:pPr>
            <a:endParaRPr lang="en-GB" dirty="0" smtClean="0">
              <a:solidFill>
                <a:schemeClr val="accent3"/>
              </a:solidFill>
              <a:ea typeface="Tahoma" panose="020B0604030504040204" pitchFamily="34" charset="0"/>
              <a:cs typeface="Tahoma" panose="020B0604030504040204" pitchFamily="34" charset="0"/>
              <a:sym typeface="Wingdings" panose="05000000000000000000" pitchFamily="2" charset="2"/>
            </a:endParaRPr>
          </a:p>
          <a:p>
            <a:pPr marL="342900" indent="-342900" fontAlgn="auto">
              <a:lnSpc>
                <a:spcPct val="107000"/>
              </a:lnSpc>
              <a:spcAft>
                <a:spcPts val="0"/>
              </a:spcAft>
              <a:defRPr/>
            </a:pPr>
            <a:r>
              <a:rPr lang="en-GB" dirty="0" smtClean="0">
                <a:solidFill>
                  <a:schemeClr val="accent3"/>
                </a:solidFill>
                <a:ea typeface="Tahoma" panose="020B0604030504040204" pitchFamily="34" charset="0"/>
                <a:cs typeface="Tahoma" panose="020B0604030504040204" pitchFamily="34" charset="0"/>
                <a:sym typeface="Wingdings" panose="05000000000000000000" pitchFamily="2" charset="2"/>
              </a:rPr>
              <a:t>Start from where you want to be, and work backwards.</a:t>
            </a:r>
          </a:p>
          <a:p>
            <a:pPr marL="342900" indent="-342900" fontAlgn="auto">
              <a:lnSpc>
                <a:spcPct val="107000"/>
              </a:lnSpc>
              <a:spcAft>
                <a:spcPts val="0"/>
              </a:spcAft>
              <a:defRPr/>
            </a:pPr>
            <a:endParaRPr lang="en-GB" dirty="0" smtClean="0">
              <a:solidFill>
                <a:schemeClr val="accent3"/>
              </a:solidFill>
              <a:ea typeface="Tahoma" panose="020B0604030504040204" pitchFamily="34" charset="0"/>
              <a:cs typeface="Tahoma" panose="020B0604030504040204" pitchFamily="34" charset="0"/>
              <a:sym typeface="Wingdings" panose="05000000000000000000" pitchFamily="2" charset="2"/>
            </a:endParaRPr>
          </a:p>
          <a:p>
            <a:pPr marL="342900" indent="-342900" fontAlgn="auto">
              <a:lnSpc>
                <a:spcPct val="107000"/>
              </a:lnSpc>
              <a:spcAft>
                <a:spcPts val="0"/>
              </a:spcAft>
              <a:defRPr/>
            </a:pPr>
            <a:r>
              <a:rPr lang="en-GB" dirty="0" smtClean="0">
                <a:solidFill>
                  <a:schemeClr val="accent3"/>
                </a:solidFill>
                <a:ea typeface="Tahoma" panose="020B0604030504040204" pitchFamily="34" charset="0"/>
                <a:cs typeface="Tahoma" panose="020B0604030504040204" pitchFamily="34" charset="0"/>
                <a:sym typeface="Wingdings" panose="05000000000000000000" pitchFamily="2" charset="2"/>
              </a:rPr>
              <a:t>Measure outcomes, not outputs, to evidence impact.</a:t>
            </a:r>
            <a:endParaRPr lang="en-GB" dirty="0" smtClean="0">
              <a:solidFill>
                <a:schemeClr val="accent3"/>
              </a:solidFill>
              <a:ea typeface="Tahoma" panose="020B0604030504040204" pitchFamily="34" charset="0"/>
              <a:cs typeface="Tahoma" panose="020B0604030504040204" pitchFamily="34" charset="0"/>
            </a:endParaRPr>
          </a:p>
          <a:p>
            <a:pPr marL="342900" indent="-342900" fontAlgn="auto">
              <a:lnSpc>
                <a:spcPct val="107000"/>
              </a:lnSpc>
              <a:spcAft>
                <a:spcPts val="0"/>
              </a:spcAft>
              <a:defRPr/>
            </a:pPr>
            <a:endParaRPr lang="en-GB" dirty="0" smtClean="0">
              <a:solidFill>
                <a:schemeClr val="accent3"/>
              </a:solidFill>
              <a:ea typeface="Tahoma" panose="020B0604030504040204" pitchFamily="34" charset="0"/>
              <a:cs typeface="Tahoma" panose="020B0604030504040204" pitchFamily="34" charset="0"/>
            </a:endParaRPr>
          </a:p>
          <a:p>
            <a:pPr marL="342900" indent="-342900" fontAlgn="auto">
              <a:lnSpc>
                <a:spcPct val="107000"/>
              </a:lnSpc>
              <a:spcAft>
                <a:spcPts val="0"/>
              </a:spcAft>
              <a:defRPr/>
            </a:pPr>
            <a:r>
              <a:rPr lang="en-GB" dirty="0" smtClean="0">
                <a:solidFill>
                  <a:schemeClr val="accent3"/>
                </a:solidFill>
                <a:ea typeface="Tahoma" panose="020B0604030504040204" pitchFamily="34" charset="0"/>
                <a:cs typeface="Tahoma" panose="020B0604030504040204" pitchFamily="34" charset="0"/>
              </a:rPr>
              <a:t>Having a robust underpinning theory is crucial to understanding contribution to longer-term impacts.</a:t>
            </a:r>
          </a:p>
          <a:p>
            <a:pPr fontAlgn="auto">
              <a:spcAft>
                <a:spcPts val="0"/>
              </a:spcAft>
              <a:defRPr/>
            </a:pPr>
            <a:endParaRPr lang="en-GB" dirty="0">
              <a:solidFill>
                <a:schemeClr val="accent3"/>
              </a:solidFill>
            </a:endParaRPr>
          </a:p>
        </p:txBody>
      </p:sp>
      <p:sp>
        <p:nvSpPr>
          <p:cNvPr id="30724" name="Text Placeholder 3"/>
          <p:cNvSpPr>
            <a:spLocks noGrp="1"/>
          </p:cNvSpPr>
          <p:nvPr>
            <p:ph type="body" sz="quarter" idx="13"/>
          </p:nvPr>
        </p:nvSpPr>
        <p:spPr>
          <a:xfrm>
            <a:off x="468313" y="188913"/>
            <a:ext cx="3959225" cy="215900"/>
          </a:xfrm>
        </p:spPr>
        <p:txBody>
          <a:bodyPr/>
          <a:lstStyle/>
          <a:p>
            <a:r>
              <a:rPr lang="en-GB" altLang="en-US" smtClean="0"/>
              <a:t>EHRC: Evaluation &amp; Impact</a:t>
            </a:r>
          </a:p>
          <a:p>
            <a:endParaRPr lang="en-GB" altLang="en-US" smtClean="0"/>
          </a:p>
        </p:txBody>
      </p:sp>
      <p:sp>
        <p:nvSpPr>
          <p:cNvPr id="30725" name="Text Placeholder 4"/>
          <p:cNvSpPr>
            <a:spLocks noGrp="1"/>
          </p:cNvSpPr>
          <p:nvPr>
            <p:ph type="body" sz="quarter" idx="14"/>
          </p:nvPr>
        </p:nvSpPr>
        <p:spPr>
          <a:xfrm>
            <a:off x="4500563" y="188913"/>
            <a:ext cx="4175125" cy="215900"/>
          </a:xfrm>
        </p:spPr>
        <p:txBody>
          <a:bodyPr/>
          <a:lstStyle/>
          <a:p>
            <a:r>
              <a:rPr lang="en-GB" altLang="en-US" smtClean="0">
                <a:solidFill>
                  <a:srgbClr val="505759"/>
                </a:solidFill>
              </a:rPr>
              <a:t>Future considerations and lessons learning</a:t>
            </a:r>
          </a:p>
        </p:txBody>
      </p:sp>
      <p:sp>
        <p:nvSpPr>
          <p:cNvPr id="30726" name="Text Placeholder 5"/>
          <p:cNvSpPr>
            <a:spLocks noGrp="1"/>
          </p:cNvSpPr>
          <p:nvPr>
            <p:ph type="body" sz="quarter" idx="19"/>
          </p:nvPr>
        </p:nvSpPr>
        <p:spPr>
          <a:xfrm>
            <a:off x="7812088" y="5981700"/>
            <a:ext cx="900112" cy="265113"/>
          </a:xfrm>
        </p:spPr>
        <p:txBody>
          <a:bodyPr/>
          <a:lstStyle/>
          <a:p>
            <a:endParaRPr lang="en-GB" alt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4"/>
          <p:cNvSpPr txBox="1">
            <a:spLocks noChangeArrowheads="1"/>
          </p:cNvSpPr>
          <p:nvPr/>
        </p:nvSpPr>
        <p:spPr bwMode="auto">
          <a:xfrm>
            <a:off x="5446713" y="570071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GB" altLang="en-US" sz="2400">
              <a:latin typeface="Times New Roman" pitchFamily="18" charset="0"/>
              <a:cs typeface="Arial" pitchFamily="34" charset="0"/>
            </a:endParaRPr>
          </a:p>
        </p:txBody>
      </p:sp>
      <p:sp>
        <p:nvSpPr>
          <p:cNvPr id="31747" name="Rectangle 5"/>
          <p:cNvSpPr>
            <a:spLocks noChangeArrowheads="1"/>
          </p:cNvSpPr>
          <p:nvPr/>
        </p:nvSpPr>
        <p:spPr bwMode="auto">
          <a:xfrm>
            <a:off x="1116013" y="141288"/>
            <a:ext cx="705643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altLang="en-US" sz="2800" b="1">
                <a:solidFill>
                  <a:schemeClr val="bg1"/>
                </a:solidFill>
                <a:latin typeface="Tahoma" pitchFamily="34" charset="0"/>
                <a:cs typeface="Arial" pitchFamily="34" charset="0"/>
              </a:rPr>
              <a:t>Impact cycle</a:t>
            </a:r>
          </a:p>
        </p:txBody>
      </p:sp>
      <p:sp>
        <p:nvSpPr>
          <p:cNvPr id="13317" name="TextBox 2"/>
          <p:cNvSpPr txBox="1">
            <a:spLocks noChangeArrowheads="1"/>
          </p:cNvSpPr>
          <p:nvPr/>
        </p:nvSpPr>
        <p:spPr bwMode="auto">
          <a:xfrm>
            <a:off x="3724275" y="1431925"/>
            <a:ext cx="17700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2400" b="1">
                <a:latin typeface="Tahoma" pitchFamily="34" charset="0"/>
                <a:cs typeface="Arial" pitchFamily="34" charset="0"/>
              </a:rPr>
              <a:t>Plan </a:t>
            </a:r>
          </a:p>
          <a:p>
            <a:pPr algn="ctr"/>
            <a:r>
              <a:rPr lang="en-GB" altLang="en-US" sz="2400" b="1">
                <a:latin typeface="Tahoma" pitchFamily="34" charset="0"/>
                <a:cs typeface="Arial" pitchFamily="34" charset="0"/>
              </a:rPr>
              <a:t>for impact</a:t>
            </a:r>
          </a:p>
        </p:txBody>
      </p:sp>
      <p:sp>
        <p:nvSpPr>
          <p:cNvPr id="13318" name="TextBox 11"/>
          <p:cNvSpPr txBox="1">
            <a:spLocks noChangeArrowheads="1"/>
          </p:cNvSpPr>
          <p:nvPr/>
        </p:nvSpPr>
        <p:spPr bwMode="auto">
          <a:xfrm>
            <a:off x="5810250" y="4108450"/>
            <a:ext cx="148113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2400" b="1">
                <a:latin typeface="Tahoma" pitchFamily="34" charset="0"/>
                <a:cs typeface="Arial" pitchFamily="34" charset="0"/>
              </a:rPr>
              <a:t>Monitor </a:t>
            </a:r>
          </a:p>
          <a:p>
            <a:pPr algn="ctr"/>
            <a:r>
              <a:rPr lang="en-GB" altLang="en-US" sz="2400" b="1">
                <a:latin typeface="Tahoma" pitchFamily="34" charset="0"/>
                <a:cs typeface="Arial" pitchFamily="34" charset="0"/>
              </a:rPr>
              <a:t>impact</a:t>
            </a:r>
          </a:p>
        </p:txBody>
      </p:sp>
      <p:sp>
        <p:nvSpPr>
          <p:cNvPr id="13319" name="TextBox 12"/>
          <p:cNvSpPr txBox="1">
            <a:spLocks noChangeArrowheads="1"/>
          </p:cNvSpPr>
          <p:nvPr/>
        </p:nvSpPr>
        <p:spPr bwMode="auto">
          <a:xfrm>
            <a:off x="1458913" y="3536950"/>
            <a:ext cx="152241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2400" b="1">
                <a:latin typeface="Tahoma" pitchFamily="34" charset="0"/>
                <a:cs typeface="Arial" pitchFamily="34" charset="0"/>
              </a:rPr>
              <a:t>Evaluate</a:t>
            </a:r>
          </a:p>
          <a:p>
            <a:pPr algn="ctr"/>
            <a:r>
              <a:rPr lang="en-GB" altLang="en-US" sz="2400" b="1">
                <a:latin typeface="Tahoma" pitchFamily="34" charset="0"/>
                <a:cs typeface="Arial" pitchFamily="34" charset="0"/>
              </a:rPr>
              <a:t>impact</a:t>
            </a:r>
          </a:p>
        </p:txBody>
      </p:sp>
      <p:sp>
        <p:nvSpPr>
          <p:cNvPr id="31751" name="TextBox 14"/>
          <p:cNvSpPr txBox="1">
            <a:spLocks noChangeArrowheads="1"/>
          </p:cNvSpPr>
          <p:nvPr/>
        </p:nvSpPr>
        <p:spPr bwMode="auto">
          <a:xfrm>
            <a:off x="3579813" y="2819400"/>
            <a:ext cx="1881187"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3200" b="1">
                <a:latin typeface="Tahoma" pitchFamily="34" charset="0"/>
                <a:cs typeface="Arial" pitchFamily="34" charset="0"/>
              </a:rPr>
              <a:t>Project </a:t>
            </a:r>
          </a:p>
          <a:p>
            <a:pPr algn="ctr"/>
            <a:r>
              <a:rPr lang="en-GB" altLang="en-US" sz="3200" b="1">
                <a:latin typeface="Tahoma" pitchFamily="34" charset="0"/>
                <a:cs typeface="Arial" pitchFamily="34" charset="0"/>
              </a:rPr>
              <a:t>Delivery</a:t>
            </a:r>
          </a:p>
        </p:txBody>
      </p:sp>
      <p:sp>
        <p:nvSpPr>
          <p:cNvPr id="13322" name="TextBox 4"/>
          <p:cNvSpPr txBox="1">
            <a:spLocks noChangeArrowheads="1"/>
          </p:cNvSpPr>
          <p:nvPr/>
        </p:nvSpPr>
        <p:spPr bwMode="auto">
          <a:xfrm>
            <a:off x="176213" y="5332413"/>
            <a:ext cx="20034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000" b="1">
                <a:latin typeface="Tahoma" pitchFamily="34" charset="0"/>
                <a:cs typeface="Arial" pitchFamily="34" charset="0"/>
              </a:rPr>
              <a:t>Thinking gets </a:t>
            </a:r>
          </a:p>
          <a:p>
            <a:r>
              <a:rPr lang="en-GB" altLang="en-US" sz="2000" b="1">
                <a:latin typeface="Tahoma" pitchFamily="34" charset="0"/>
                <a:cs typeface="Arial" pitchFamily="34" charset="0"/>
              </a:rPr>
              <a:t>stuck here</a:t>
            </a:r>
          </a:p>
        </p:txBody>
      </p:sp>
      <p:sp>
        <p:nvSpPr>
          <p:cNvPr id="2" name="Curved Down Arrow 1"/>
          <p:cNvSpPr>
            <a:spLocks noChangeArrowheads="1"/>
          </p:cNvSpPr>
          <p:nvPr/>
        </p:nvSpPr>
        <p:spPr bwMode="auto">
          <a:xfrm rot="3377190">
            <a:off x="4951413" y="1866900"/>
            <a:ext cx="3079750" cy="1336675"/>
          </a:xfrm>
          <a:prstGeom prst="curvedDownArrow">
            <a:avLst>
              <a:gd name="adj1" fmla="val 24982"/>
              <a:gd name="adj2" fmla="val 47339"/>
              <a:gd name="adj3" fmla="val 25000"/>
            </a:avLst>
          </a:prstGeom>
          <a:solidFill>
            <a:schemeClr val="accent1"/>
          </a:solidFill>
          <a:ln w="9525" algn="ctr">
            <a:solidFill>
              <a:schemeClr val="tx1"/>
            </a:solidFill>
            <a:round/>
            <a:headEnd/>
            <a:tailEnd/>
          </a:ln>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endParaRPr lang="en-GB" altLang="en-US" sz="2400">
              <a:latin typeface="Times New Roman" pitchFamily="18" charset="0"/>
            </a:endParaRPr>
          </a:p>
        </p:txBody>
      </p:sp>
      <p:sp>
        <p:nvSpPr>
          <p:cNvPr id="12" name="Curved Down Arrow 11"/>
          <p:cNvSpPr>
            <a:spLocks noChangeArrowheads="1"/>
          </p:cNvSpPr>
          <p:nvPr/>
        </p:nvSpPr>
        <p:spPr bwMode="auto">
          <a:xfrm rot="-9749849">
            <a:off x="2513013" y="4440238"/>
            <a:ext cx="3079750" cy="1336675"/>
          </a:xfrm>
          <a:prstGeom prst="curvedDownArrow">
            <a:avLst>
              <a:gd name="adj1" fmla="val 24982"/>
              <a:gd name="adj2" fmla="val 47339"/>
              <a:gd name="adj3" fmla="val 25000"/>
            </a:avLst>
          </a:prstGeom>
          <a:solidFill>
            <a:schemeClr val="accent1"/>
          </a:solidFill>
          <a:ln w="9525" algn="ctr">
            <a:solidFill>
              <a:schemeClr val="tx1"/>
            </a:solidFill>
            <a:round/>
            <a:headEnd/>
            <a:tailEnd/>
          </a:ln>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endParaRPr lang="en-GB" altLang="en-US" sz="2400">
              <a:latin typeface="Times New Roman" pitchFamily="18" charset="0"/>
            </a:endParaRPr>
          </a:p>
        </p:txBody>
      </p:sp>
      <p:sp>
        <p:nvSpPr>
          <p:cNvPr id="13" name="Curved Down Arrow 12"/>
          <p:cNvSpPr>
            <a:spLocks noChangeArrowheads="1"/>
          </p:cNvSpPr>
          <p:nvPr/>
        </p:nvSpPr>
        <p:spPr bwMode="auto">
          <a:xfrm rot="-2232618">
            <a:off x="949325" y="1406525"/>
            <a:ext cx="3079750" cy="1336675"/>
          </a:xfrm>
          <a:prstGeom prst="curvedDownArrow">
            <a:avLst>
              <a:gd name="adj1" fmla="val 24982"/>
              <a:gd name="adj2" fmla="val 47339"/>
              <a:gd name="adj3" fmla="val 25000"/>
            </a:avLst>
          </a:prstGeom>
          <a:solidFill>
            <a:schemeClr val="accent1"/>
          </a:solidFill>
          <a:ln w="9525" algn="ctr">
            <a:solidFill>
              <a:schemeClr val="tx1"/>
            </a:solidFill>
            <a:round/>
            <a:headEnd/>
            <a:tailEnd/>
          </a:ln>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endParaRPr lang="en-GB" altLang="en-US" sz="2400">
              <a:latin typeface="Times New Roman" pitchFamily="18" charset="0"/>
            </a:endParaRPr>
          </a:p>
        </p:txBody>
      </p:sp>
      <p:cxnSp>
        <p:nvCxnSpPr>
          <p:cNvPr id="5" name="Straight Arrow Connector 4"/>
          <p:cNvCxnSpPr>
            <a:cxnSpLocks noChangeShapeType="1"/>
          </p:cNvCxnSpPr>
          <p:nvPr/>
        </p:nvCxnSpPr>
        <p:spPr bwMode="auto">
          <a:xfrm flipV="1">
            <a:off x="947738" y="3538538"/>
            <a:ext cx="2544762" cy="1833562"/>
          </a:xfrm>
          <a:prstGeom prst="straightConnector1">
            <a:avLst/>
          </a:prstGeom>
          <a:noFill/>
          <a:ln w="76200" algn="ctr">
            <a:solidFill>
              <a:srgbClr val="FF0000"/>
            </a:solidFill>
            <a:round/>
            <a:headEnd/>
            <a:tailEnd type="triangle" w="med" len="med"/>
          </a:ln>
        </p:spPr>
      </p:cxnSp>
      <p:sp>
        <p:nvSpPr>
          <p:cNvPr id="8" name="Oval 7"/>
          <p:cNvSpPr>
            <a:spLocks noChangeArrowheads="1"/>
          </p:cNvSpPr>
          <p:nvPr/>
        </p:nvSpPr>
        <p:spPr bwMode="auto">
          <a:xfrm>
            <a:off x="3146425" y="2398713"/>
            <a:ext cx="2747963" cy="1962150"/>
          </a:xfrm>
          <a:prstGeom prst="ellipse">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endParaRPr lang="en-GB" altLang="en-US" sz="240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9"/>
                                        </p:tgtEl>
                                        <p:attrNameLst>
                                          <p:attrName>style.visibility</p:attrName>
                                        </p:attrNameLst>
                                      </p:cBhvr>
                                      <p:to>
                                        <p:strVal val="visible"/>
                                      </p:to>
                                    </p:set>
                                    <p:animEffect transition="in" filter="fade">
                                      <p:cBhvr>
                                        <p:cTn id="7" dur="500"/>
                                        <p:tgtEl>
                                          <p:spTgt spid="133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7"/>
                                        </p:tgtEl>
                                        <p:attrNameLst>
                                          <p:attrName>style.visibility</p:attrName>
                                        </p:attrNameLst>
                                      </p:cBhvr>
                                      <p:to>
                                        <p:strVal val="visible"/>
                                      </p:to>
                                    </p:set>
                                    <p:animEffect transition="in" filter="fade">
                                      <p:cBhvr>
                                        <p:cTn id="12" dur="500"/>
                                        <p:tgtEl>
                                          <p:spTgt spid="133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3318"/>
                                        </p:tgtEl>
                                        <p:attrNameLst>
                                          <p:attrName>style.visibility</p:attrName>
                                        </p:attrNameLst>
                                      </p:cBhvr>
                                      <p:to>
                                        <p:strVal val="visible"/>
                                      </p:to>
                                    </p:set>
                                    <p:animEffect transition="in" filter="fade">
                                      <p:cBhvr>
                                        <p:cTn id="20" dur="500"/>
                                        <p:tgtEl>
                                          <p:spTgt spid="1331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down)">
                                      <p:cBhvr>
                                        <p:cTn id="35" dur="500"/>
                                        <p:tgtEl>
                                          <p:spTgt spid="8"/>
                                        </p:tgtEl>
                                      </p:cBhvr>
                                    </p:animEffect>
                                  </p:childTnLst>
                                </p:cTn>
                              </p:par>
                              <p:par>
                                <p:cTn id="36" presetID="1" presetClass="entr" presetSubtype="0" fill="hold" nodeType="withEffect">
                                  <p:stCondLst>
                                    <p:cond delay="0"/>
                                  </p:stCondLst>
                                  <p:childTnLst>
                                    <p:set>
                                      <p:cBhvr>
                                        <p:cTn id="37" dur="1" fill="hold">
                                          <p:stCondLst>
                                            <p:cond delay="0"/>
                                          </p:stCondLst>
                                        </p:cTn>
                                        <p:tgtEl>
                                          <p:spTgt spid="5"/>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33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P spid="13318" grpId="0"/>
      <p:bldP spid="13319" grpId="0"/>
      <p:bldP spid="13322" grpId="0"/>
      <p:bldP spid="2" grpId="0" animBg="1"/>
      <p:bldP spid="12" grpId="0" animBg="1"/>
      <p:bldP spid="13"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042988" y="836613"/>
            <a:ext cx="6975475" cy="720725"/>
          </a:xfrm>
        </p:spPr>
        <p:txBody>
          <a:bodyPr/>
          <a:lstStyle/>
          <a:p>
            <a:r>
              <a:rPr lang="en-GB" altLang="en-US" smtClean="0"/>
              <a:t>Who we are</a:t>
            </a:r>
          </a:p>
        </p:txBody>
      </p:sp>
      <p:sp>
        <p:nvSpPr>
          <p:cNvPr id="3" name="Content Placeholder 2"/>
          <p:cNvSpPr>
            <a:spLocks noGrp="1"/>
          </p:cNvSpPr>
          <p:nvPr>
            <p:ph idx="1"/>
          </p:nvPr>
        </p:nvSpPr>
        <p:spPr>
          <a:xfrm>
            <a:off x="1042988" y="1557338"/>
            <a:ext cx="6985000" cy="1511300"/>
          </a:xfrm>
        </p:spPr>
        <p:txBody>
          <a:bodyPr rtlCol="0">
            <a:noAutofit/>
          </a:bodyPr>
          <a:lstStyle/>
          <a:p>
            <a:pPr fontAlgn="auto">
              <a:spcAft>
                <a:spcPts val="0"/>
              </a:spcAft>
              <a:defRPr/>
            </a:pPr>
            <a:endParaRPr lang="en-GB" sz="2400" dirty="0" smtClean="0">
              <a:solidFill>
                <a:schemeClr val="accent3"/>
              </a:solidFill>
            </a:endParaRPr>
          </a:p>
          <a:p>
            <a:pPr fontAlgn="auto">
              <a:spcAft>
                <a:spcPts val="0"/>
              </a:spcAft>
              <a:defRPr/>
            </a:pPr>
            <a:r>
              <a:rPr lang="en-GB" sz="2000" b="1" dirty="0">
                <a:solidFill>
                  <a:schemeClr val="accent3"/>
                </a:solidFill>
              </a:rPr>
              <a:t>Our </a:t>
            </a:r>
            <a:r>
              <a:rPr lang="en-GB" sz="2000" b="1" dirty="0" smtClean="0">
                <a:solidFill>
                  <a:schemeClr val="accent3"/>
                </a:solidFill>
              </a:rPr>
              <a:t>mandate: </a:t>
            </a:r>
            <a:r>
              <a:rPr lang="en-GB" sz="1800" dirty="0" smtClean="0">
                <a:solidFill>
                  <a:schemeClr val="accent3"/>
                </a:solidFill>
              </a:rPr>
              <a:t>To </a:t>
            </a:r>
            <a:r>
              <a:rPr lang="en-GB" sz="1800" dirty="0">
                <a:solidFill>
                  <a:schemeClr val="accent3"/>
                </a:solidFill>
              </a:rPr>
              <a:t>challenge discrimination, and to protect and promote human rights.</a:t>
            </a:r>
            <a:endParaRPr lang="en-GB" sz="2000" dirty="0">
              <a:solidFill>
                <a:schemeClr val="accent3"/>
              </a:solidFill>
            </a:endParaRPr>
          </a:p>
          <a:p>
            <a:pPr fontAlgn="auto">
              <a:spcAft>
                <a:spcPts val="0"/>
              </a:spcAft>
              <a:defRPr/>
            </a:pPr>
            <a:r>
              <a:rPr lang="en-GB" sz="2000" b="1" dirty="0">
                <a:solidFill>
                  <a:schemeClr val="accent3"/>
                </a:solidFill>
              </a:rPr>
              <a:t>Our </a:t>
            </a:r>
            <a:r>
              <a:rPr lang="en-GB" sz="2000" b="1" dirty="0" smtClean="0">
                <a:solidFill>
                  <a:schemeClr val="accent3"/>
                </a:solidFill>
              </a:rPr>
              <a:t>vision: </a:t>
            </a:r>
            <a:r>
              <a:rPr lang="en-GB" sz="1800" dirty="0">
                <a:solidFill>
                  <a:schemeClr val="accent3"/>
                </a:solidFill>
              </a:rPr>
              <a:t>We live in a country with a long history of upholding people’s rights, valuing diversity and challenging intolerance. The EHRC seeks to maintain and strengthen this heritage while identifying and tackling areas where there is still unfair discrimination or where human rights are not being respected.</a:t>
            </a:r>
          </a:p>
          <a:p>
            <a:pPr fontAlgn="auto">
              <a:spcAft>
                <a:spcPts val="0"/>
              </a:spcAft>
              <a:defRPr/>
            </a:pPr>
            <a:r>
              <a:rPr lang="en-GB" sz="2000" b="1" dirty="0" smtClean="0">
                <a:solidFill>
                  <a:schemeClr val="accent3"/>
                </a:solidFill>
              </a:rPr>
              <a:t>Our roles:</a:t>
            </a:r>
            <a:endParaRPr lang="en-GB" sz="2000" b="1" dirty="0">
              <a:solidFill>
                <a:schemeClr val="accent3"/>
              </a:solidFill>
            </a:endParaRPr>
          </a:p>
          <a:p>
            <a:pPr marL="342900" indent="-342900" fontAlgn="auto">
              <a:spcAft>
                <a:spcPts val="0"/>
              </a:spcAft>
              <a:buFont typeface="Arial" pitchFamily="34" charset="0"/>
              <a:buChar char="•"/>
              <a:defRPr/>
            </a:pPr>
            <a:r>
              <a:rPr lang="en-GB" sz="1800" dirty="0">
                <a:solidFill>
                  <a:schemeClr val="accent3"/>
                </a:solidFill>
              </a:rPr>
              <a:t>Outcomes-focused strategic regulator</a:t>
            </a:r>
          </a:p>
          <a:p>
            <a:pPr marL="342900" indent="-342900" fontAlgn="auto">
              <a:spcAft>
                <a:spcPts val="0"/>
              </a:spcAft>
              <a:buFont typeface="Arial" pitchFamily="34" charset="0"/>
              <a:buChar char="•"/>
              <a:defRPr/>
            </a:pPr>
            <a:r>
              <a:rPr lang="en-GB" sz="1800" dirty="0">
                <a:solidFill>
                  <a:schemeClr val="accent3"/>
                </a:solidFill>
              </a:rPr>
              <a:t>Promoter of standards and good practice</a:t>
            </a:r>
          </a:p>
          <a:p>
            <a:pPr marL="342900" indent="-342900" fontAlgn="auto">
              <a:spcAft>
                <a:spcPts val="0"/>
              </a:spcAft>
              <a:buFont typeface="Arial" pitchFamily="34" charset="0"/>
              <a:buChar char="•"/>
              <a:defRPr/>
            </a:pPr>
            <a:r>
              <a:rPr lang="en-GB" sz="1800" dirty="0">
                <a:solidFill>
                  <a:schemeClr val="accent3"/>
                </a:solidFill>
              </a:rPr>
              <a:t>Authoritative centre of intelligence and innovation</a:t>
            </a:r>
          </a:p>
          <a:p>
            <a:pPr marL="342900" indent="-342900" fontAlgn="auto">
              <a:spcAft>
                <a:spcPts val="0"/>
              </a:spcAft>
              <a:buFont typeface="Arial" pitchFamily="34" charset="0"/>
              <a:buChar char="•"/>
              <a:defRPr/>
            </a:pPr>
            <a:r>
              <a:rPr lang="en-GB" sz="1800" dirty="0">
                <a:solidFill>
                  <a:schemeClr val="accent3"/>
                </a:solidFill>
              </a:rPr>
              <a:t>Trusted partner</a:t>
            </a:r>
          </a:p>
        </p:txBody>
      </p:sp>
      <p:sp>
        <p:nvSpPr>
          <p:cNvPr id="13316" name="Text Placeholder 3"/>
          <p:cNvSpPr>
            <a:spLocks noGrp="1"/>
          </p:cNvSpPr>
          <p:nvPr>
            <p:ph type="body" sz="quarter" idx="16"/>
          </p:nvPr>
        </p:nvSpPr>
        <p:spPr>
          <a:xfrm>
            <a:off x="5867400" y="5988050"/>
            <a:ext cx="2411413" cy="339725"/>
          </a:xfrm>
        </p:spPr>
        <p:txBody>
          <a:bodyPr/>
          <a:lstStyle/>
          <a:p>
            <a:r>
              <a:rPr lang="en-GB" altLang="en-US" smtClean="0">
                <a:solidFill>
                  <a:srgbClr val="505759"/>
                </a:solidFill>
              </a:rPr>
              <a:t>12.10.2015</a:t>
            </a:r>
          </a:p>
        </p:txBody>
      </p:sp>
      <p:sp>
        <p:nvSpPr>
          <p:cNvPr id="13317" name="Text Placeholder 4"/>
          <p:cNvSpPr>
            <a:spLocks noGrp="1"/>
          </p:cNvSpPr>
          <p:nvPr>
            <p:ph type="body" sz="quarter" idx="17"/>
          </p:nvPr>
        </p:nvSpPr>
        <p:spPr>
          <a:xfrm>
            <a:off x="8212138" y="5988050"/>
            <a:ext cx="498475" cy="339725"/>
          </a:xfrm>
        </p:spPr>
        <p:txBody>
          <a:bodyPr/>
          <a:lstStyle/>
          <a:p>
            <a:r>
              <a:rPr lang="en-GB" altLang="en-US" smtClean="0">
                <a:solidFill>
                  <a:srgbClr val="505759"/>
                </a:solidFill>
              </a:rPr>
              <a:t>02</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1116013" y="115888"/>
            <a:ext cx="7505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800" b="1">
                <a:solidFill>
                  <a:schemeClr val="bg1"/>
                </a:solidFill>
                <a:latin typeface="Tahoma" pitchFamily="34" charset="0"/>
                <a:cs typeface="Arial" pitchFamily="34" charset="0"/>
              </a:rPr>
              <a:t>What do we plan, monitor and evaluate?</a:t>
            </a:r>
          </a:p>
        </p:txBody>
      </p:sp>
      <p:sp>
        <p:nvSpPr>
          <p:cNvPr id="2" name="TextBox 1"/>
          <p:cNvSpPr txBox="1"/>
          <p:nvPr/>
        </p:nvSpPr>
        <p:spPr>
          <a:xfrm>
            <a:off x="619125" y="2060575"/>
            <a:ext cx="7840663" cy="2246313"/>
          </a:xfrm>
          <a:prstGeom prst="rect">
            <a:avLst/>
          </a:prstGeom>
          <a:noFill/>
        </p:spPr>
        <p:txBody>
          <a:bodyPr wrap="none">
            <a:spAutoFit/>
          </a:bodyPr>
          <a:lstStyle/>
          <a:p>
            <a:pPr fontAlgn="auto">
              <a:spcBef>
                <a:spcPts val="0"/>
              </a:spcBef>
              <a:spcAft>
                <a:spcPts val="0"/>
              </a:spcAft>
              <a:defRPr/>
            </a:pPr>
            <a:r>
              <a:rPr lang="en-GB" sz="2800" b="1" dirty="0">
                <a:latin typeface="+mn-lt"/>
              </a:rPr>
              <a:t>Two steps:</a:t>
            </a:r>
          </a:p>
          <a:p>
            <a:pPr fontAlgn="auto">
              <a:spcBef>
                <a:spcPts val="0"/>
              </a:spcBef>
              <a:spcAft>
                <a:spcPts val="0"/>
              </a:spcAft>
              <a:defRPr/>
            </a:pPr>
            <a:endParaRPr lang="en-GB" sz="2800" b="1" dirty="0">
              <a:latin typeface="+mn-lt"/>
            </a:endParaRPr>
          </a:p>
          <a:p>
            <a:pPr marL="457200" indent="-457200" fontAlgn="auto">
              <a:spcBef>
                <a:spcPts val="0"/>
              </a:spcBef>
              <a:spcAft>
                <a:spcPts val="0"/>
              </a:spcAft>
              <a:buFont typeface="+mj-lt"/>
              <a:buAutoNum type="arabicPeriod"/>
              <a:defRPr/>
            </a:pPr>
            <a:r>
              <a:rPr lang="en-GB" sz="2800" dirty="0">
                <a:latin typeface="+mn-lt"/>
              </a:rPr>
              <a:t>What is the ultimate impact you want to see?</a:t>
            </a:r>
          </a:p>
          <a:p>
            <a:pPr marL="457200" indent="-457200" fontAlgn="auto">
              <a:spcBef>
                <a:spcPts val="0"/>
              </a:spcBef>
              <a:spcAft>
                <a:spcPts val="0"/>
              </a:spcAft>
              <a:buFont typeface="+mj-lt"/>
              <a:buAutoNum type="arabicPeriod"/>
              <a:defRPr/>
            </a:pPr>
            <a:endParaRPr lang="en-GB" sz="2800" dirty="0">
              <a:latin typeface="+mn-lt"/>
            </a:endParaRPr>
          </a:p>
          <a:p>
            <a:pPr marL="457200" indent="-457200" fontAlgn="auto">
              <a:spcBef>
                <a:spcPts val="0"/>
              </a:spcBef>
              <a:spcAft>
                <a:spcPts val="0"/>
              </a:spcAft>
              <a:buFont typeface="+mj-lt"/>
              <a:buAutoNum type="arabicPeriod"/>
              <a:defRPr/>
            </a:pPr>
            <a:r>
              <a:rPr lang="en-GB" sz="2800" dirty="0">
                <a:latin typeface="+mn-lt"/>
              </a:rPr>
              <a:t>Work backwards</a:t>
            </a:r>
          </a:p>
        </p:txBody>
      </p:sp>
      <p:sp>
        <p:nvSpPr>
          <p:cNvPr id="32772" name="TextBox 9"/>
          <p:cNvSpPr txBox="1">
            <a:spLocks noChangeArrowheads="1"/>
          </p:cNvSpPr>
          <p:nvPr/>
        </p:nvSpPr>
        <p:spPr bwMode="auto">
          <a:xfrm>
            <a:off x="-4763" y="6546850"/>
            <a:ext cx="27606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1600">
                <a:latin typeface="Tahoma" pitchFamily="34" charset="0"/>
                <a:cs typeface="Arial" pitchFamily="34" charset="0"/>
              </a:rPr>
              <a:t>@CLEStweet @Jenny_Rouse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258888" y="981075"/>
            <a:ext cx="6975475" cy="719138"/>
          </a:xfrm>
        </p:spPr>
        <p:txBody>
          <a:bodyPr/>
          <a:lstStyle/>
          <a:p>
            <a:r>
              <a:rPr lang="en-GB" altLang="en-US" dirty="0" smtClean="0"/>
              <a:t>What EHRC need </a:t>
            </a:r>
          </a:p>
        </p:txBody>
      </p:sp>
      <p:sp>
        <p:nvSpPr>
          <p:cNvPr id="3" name="Content Placeholder 2"/>
          <p:cNvSpPr>
            <a:spLocks noGrp="1"/>
          </p:cNvSpPr>
          <p:nvPr>
            <p:ph idx="1"/>
          </p:nvPr>
        </p:nvSpPr>
        <p:spPr>
          <a:xfrm>
            <a:off x="1258888" y="1844675"/>
            <a:ext cx="6985000" cy="3816350"/>
          </a:xfrm>
        </p:spPr>
        <p:txBody>
          <a:bodyPr>
            <a:normAutofit fontScale="85000" lnSpcReduction="20000"/>
          </a:bodyPr>
          <a:lstStyle/>
          <a:p>
            <a:pPr fontAlgn="auto">
              <a:spcAft>
                <a:spcPts val="0"/>
              </a:spcAft>
              <a:defRPr/>
            </a:pPr>
            <a:r>
              <a:rPr lang="en-GB" b="1" dirty="0" smtClean="0">
                <a:solidFill>
                  <a:schemeClr val="accent3"/>
                </a:solidFill>
              </a:rPr>
              <a:t>A Theory of Impact:</a:t>
            </a:r>
            <a:r>
              <a:rPr lang="en-GB" dirty="0" smtClean="0">
                <a:solidFill>
                  <a:schemeClr val="accent3"/>
                </a:solidFill>
              </a:rPr>
              <a:t> that works backwards from the EHRC vision/mission to understand the projects and approaches that are most impactful to guide planning about future projects. This theory needs to be well-evidenced- based on previous learning from EHRC on when work has/has not been impactful, and wider learning from the sector, academia etc. </a:t>
            </a:r>
          </a:p>
          <a:p>
            <a:pPr fontAlgn="auto">
              <a:spcAft>
                <a:spcPts val="0"/>
              </a:spcAft>
              <a:defRPr/>
            </a:pPr>
            <a:endParaRPr lang="en-GB" dirty="0" smtClean="0">
              <a:solidFill>
                <a:schemeClr val="accent3"/>
              </a:solidFill>
            </a:endParaRPr>
          </a:p>
          <a:p>
            <a:pPr fontAlgn="auto">
              <a:spcAft>
                <a:spcPts val="0"/>
              </a:spcAft>
              <a:defRPr/>
            </a:pPr>
            <a:r>
              <a:rPr lang="en-GB" b="1" dirty="0" smtClean="0">
                <a:solidFill>
                  <a:schemeClr val="accent3"/>
                </a:solidFill>
              </a:rPr>
              <a:t>Impact framework</a:t>
            </a:r>
            <a:r>
              <a:rPr lang="en-GB" dirty="0" smtClean="0">
                <a:solidFill>
                  <a:schemeClr val="accent3"/>
                </a:solidFill>
              </a:rPr>
              <a:t> </a:t>
            </a:r>
            <a:r>
              <a:rPr lang="en-GB" b="1" dirty="0" smtClean="0">
                <a:solidFill>
                  <a:schemeClr val="accent3"/>
                </a:solidFill>
              </a:rPr>
              <a:t>and measurement guidance:</a:t>
            </a:r>
            <a:r>
              <a:rPr lang="en-GB" dirty="0" smtClean="0">
                <a:solidFill>
                  <a:schemeClr val="accent3"/>
                </a:solidFill>
              </a:rPr>
              <a:t> An approach for how to measure the impact of projects and the EHRC more widely.. Note:</a:t>
            </a:r>
          </a:p>
          <a:p>
            <a:pPr lvl="1" fontAlgn="auto">
              <a:spcAft>
                <a:spcPts val="0"/>
              </a:spcAft>
              <a:defRPr/>
            </a:pPr>
            <a:r>
              <a:rPr lang="en-GB" dirty="0" smtClean="0">
                <a:solidFill>
                  <a:schemeClr val="accent3"/>
                </a:solidFill>
              </a:rPr>
              <a:t>It will be increasingly difficult to evidence and understand contribution to larger, more long-term impacts that are ‘further away’ from the projects it delivers </a:t>
            </a:r>
          </a:p>
          <a:p>
            <a:pPr lvl="1" fontAlgn="auto">
              <a:spcAft>
                <a:spcPts val="0"/>
              </a:spcAft>
              <a:defRPr/>
            </a:pPr>
            <a:r>
              <a:rPr lang="en-GB" dirty="0" smtClean="0">
                <a:solidFill>
                  <a:schemeClr val="accent3"/>
                </a:solidFill>
              </a:rPr>
              <a:t>In these cases, ‘proxy’ indicators can be established</a:t>
            </a:r>
          </a:p>
          <a:p>
            <a:pPr lvl="1" fontAlgn="auto">
              <a:spcAft>
                <a:spcPts val="0"/>
              </a:spcAft>
              <a:defRPr/>
            </a:pPr>
            <a:r>
              <a:rPr lang="en-GB" dirty="0" smtClean="0">
                <a:solidFill>
                  <a:schemeClr val="accent3"/>
                </a:solidFill>
              </a:rPr>
              <a:t>Concepts such as ‘attribution’ and the ‘counterfactual’ are also important and can aid thinking and approaches to unravelling contribution to larger outcomes.</a:t>
            </a:r>
          </a:p>
          <a:p>
            <a:pPr lvl="1" fontAlgn="auto">
              <a:spcAft>
                <a:spcPts val="0"/>
              </a:spcAft>
              <a:defRPr/>
            </a:pPr>
            <a:endParaRPr lang="en-GB" dirty="0" smtClean="0">
              <a:solidFill>
                <a:schemeClr val="accent3"/>
              </a:solidFill>
            </a:endParaRPr>
          </a:p>
          <a:p>
            <a:pPr fontAlgn="auto">
              <a:spcAft>
                <a:spcPts val="0"/>
              </a:spcAft>
              <a:defRPr/>
            </a:pPr>
            <a:r>
              <a:rPr lang="en-GB" b="1" dirty="0" smtClean="0">
                <a:solidFill>
                  <a:schemeClr val="accent3"/>
                </a:solidFill>
              </a:rPr>
              <a:t>Staff skills development:</a:t>
            </a:r>
            <a:r>
              <a:rPr lang="en-GB" dirty="0" smtClean="0">
                <a:solidFill>
                  <a:schemeClr val="accent3"/>
                </a:solidFill>
              </a:rPr>
              <a:t> Training for relevant staff so that there is a meaningful legacy to the work: staff are able to undertake their own planning, monitoring and evaluation of impact. </a:t>
            </a:r>
          </a:p>
          <a:p>
            <a:pPr fontAlgn="auto">
              <a:spcAft>
                <a:spcPts val="0"/>
              </a:spcAft>
              <a:buFont typeface="Arial" pitchFamily="34" charset="0"/>
              <a:buNone/>
              <a:defRPr/>
            </a:pPr>
            <a:endParaRPr lang="en-GB" dirty="0">
              <a:solidFill>
                <a:schemeClr val="accent3"/>
              </a:solidFill>
            </a:endParaRPr>
          </a:p>
        </p:txBody>
      </p:sp>
      <p:sp>
        <p:nvSpPr>
          <p:cNvPr id="33796" name="Text Placeholder 3"/>
          <p:cNvSpPr>
            <a:spLocks noGrp="1"/>
          </p:cNvSpPr>
          <p:nvPr>
            <p:ph type="body" sz="quarter" idx="13"/>
          </p:nvPr>
        </p:nvSpPr>
        <p:spPr>
          <a:xfrm>
            <a:off x="468313" y="188913"/>
            <a:ext cx="3959225" cy="215900"/>
          </a:xfrm>
        </p:spPr>
        <p:txBody>
          <a:bodyPr/>
          <a:lstStyle/>
          <a:p>
            <a:r>
              <a:rPr lang="en-GB" altLang="en-US" smtClean="0"/>
              <a:t>EHRC: Evaluation &amp; Impact</a:t>
            </a:r>
          </a:p>
          <a:p>
            <a:endParaRPr lang="en-GB" altLang="en-US" smtClean="0"/>
          </a:p>
        </p:txBody>
      </p:sp>
      <p:sp>
        <p:nvSpPr>
          <p:cNvPr id="33797" name="Text Placeholder 4"/>
          <p:cNvSpPr>
            <a:spLocks noGrp="1"/>
          </p:cNvSpPr>
          <p:nvPr>
            <p:ph type="body" sz="quarter" idx="14"/>
          </p:nvPr>
        </p:nvSpPr>
        <p:spPr>
          <a:xfrm>
            <a:off x="4500563" y="188913"/>
            <a:ext cx="4175125" cy="215900"/>
          </a:xfrm>
        </p:spPr>
        <p:txBody>
          <a:bodyPr/>
          <a:lstStyle/>
          <a:p>
            <a:r>
              <a:rPr lang="en-GB" altLang="en-US" smtClean="0">
                <a:solidFill>
                  <a:srgbClr val="505759"/>
                </a:solidFill>
              </a:rPr>
              <a:t>Future considerations and lessons learning</a:t>
            </a:r>
          </a:p>
        </p:txBody>
      </p:sp>
      <p:sp>
        <p:nvSpPr>
          <p:cNvPr id="33798" name="Text Placeholder 5"/>
          <p:cNvSpPr>
            <a:spLocks noGrp="1"/>
          </p:cNvSpPr>
          <p:nvPr>
            <p:ph type="body" sz="quarter" idx="19"/>
          </p:nvPr>
        </p:nvSpPr>
        <p:spPr>
          <a:xfrm>
            <a:off x="7812088" y="5981700"/>
            <a:ext cx="900112" cy="265113"/>
          </a:xfrm>
        </p:spPr>
        <p:txBody>
          <a:bodyPr/>
          <a:lstStyle/>
          <a:p>
            <a:endParaRPr lang="en-GB" alt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862138" y="1628775"/>
            <a:ext cx="6562725" cy="1477963"/>
          </a:xfrm>
        </p:spPr>
        <p:txBody>
          <a:bodyPr/>
          <a:lstStyle/>
          <a:p>
            <a:r>
              <a:rPr lang="en-GB" altLang="en-US" smtClean="0"/>
              <a:t>Key points:</a:t>
            </a:r>
          </a:p>
        </p:txBody>
      </p:sp>
      <p:sp>
        <p:nvSpPr>
          <p:cNvPr id="3" name="Content Placeholder 2"/>
          <p:cNvSpPr>
            <a:spLocks noGrp="1"/>
          </p:cNvSpPr>
          <p:nvPr>
            <p:ph idx="1"/>
          </p:nvPr>
        </p:nvSpPr>
        <p:spPr>
          <a:xfrm>
            <a:off x="611188" y="3048000"/>
            <a:ext cx="7812087" cy="2468563"/>
          </a:xfrm>
        </p:spPr>
        <p:txBody>
          <a:bodyPr rtlCol="0">
            <a:normAutofit fontScale="70000" lnSpcReduction="20000"/>
          </a:bodyPr>
          <a:lstStyle/>
          <a:p>
            <a:pPr marL="514350" indent="-514350" fontAlgn="auto">
              <a:spcAft>
                <a:spcPts val="0"/>
              </a:spcAft>
              <a:buClr>
                <a:schemeClr val="accent1"/>
              </a:buClr>
              <a:buAutoNum type="arabicPeriod"/>
              <a:defRPr/>
            </a:pPr>
            <a:r>
              <a:rPr lang="en-GB" sz="3000" dirty="0" smtClean="0"/>
              <a:t>Measuring </a:t>
            </a:r>
            <a:r>
              <a:rPr lang="en-GB" sz="3000" dirty="0"/>
              <a:t>progress is a process, </a:t>
            </a:r>
            <a:r>
              <a:rPr lang="en-GB" sz="3000" dirty="0" smtClean="0"/>
              <a:t>having impact </a:t>
            </a:r>
            <a:r>
              <a:rPr lang="en-GB" sz="3000" dirty="0"/>
              <a:t>is the  goal </a:t>
            </a:r>
            <a:endParaRPr lang="en-GB" sz="3000" dirty="0" smtClean="0"/>
          </a:p>
          <a:p>
            <a:pPr marL="514350" indent="-514350" fontAlgn="auto">
              <a:spcAft>
                <a:spcPts val="0"/>
              </a:spcAft>
              <a:buClr>
                <a:schemeClr val="accent1"/>
              </a:buClr>
              <a:buAutoNum type="arabicPeriod"/>
              <a:defRPr/>
            </a:pPr>
            <a:endParaRPr lang="en-GB" sz="3000" dirty="0"/>
          </a:p>
          <a:p>
            <a:pPr marL="514350" indent="-514350" fontAlgn="auto">
              <a:spcAft>
                <a:spcPts val="0"/>
              </a:spcAft>
              <a:buClr>
                <a:schemeClr val="accent1"/>
              </a:buClr>
              <a:buAutoNum type="arabicPeriod" startAt="2"/>
              <a:defRPr/>
            </a:pPr>
            <a:r>
              <a:rPr lang="en-GB" sz="3000" dirty="0" smtClean="0"/>
              <a:t>Use </a:t>
            </a:r>
            <a:r>
              <a:rPr lang="en-GB" sz="3000" dirty="0"/>
              <a:t>your organisation's vision to determine </a:t>
            </a:r>
            <a:r>
              <a:rPr lang="en-GB" sz="3000" dirty="0" smtClean="0"/>
              <a:t>intended </a:t>
            </a:r>
            <a:r>
              <a:rPr lang="en-GB" sz="3000" dirty="0"/>
              <a:t>impact and work </a:t>
            </a:r>
            <a:r>
              <a:rPr lang="en-GB" sz="3000" dirty="0" smtClean="0"/>
              <a:t>backwards</a:t>
            </a:r>
          </a:p>
          <a:p>
            <a:pPr marL="514350" indent="-514350" fontAlgn="auto">
              <a:spcAft>
                <a:spcPts val="0"/>
              </a:spcAft>
              <a:buClr>
                <a:schemeClr val="accent1"/>
              </a:buClr>
              <a:buAutoNum type="arabicPeriod" startAt="2"/>
              <a:defRPr/>
            </a:pPr>
            <a:endParaRPr lang="en-GB" sz="3000" dirty="0"/>
          </a:p>
          <a:p>
            <a:pPr marL="514350" indent="-514350" fontAlgn="auto">
              <a:spcAft>
                <a:spcPts val="0"/>
              </a:spcAft>
              <a:buClr>
                <a:schemeClr val="accent1"/>
              </a:buClr>
              <a:buAutoNum type="arabicPeriod" startAt="2"/>
              <a:defRPr/>
            </a:pPr>
            <a:r>
              <a:rPr lang="en-GB" sz="3000" dirty="0" smtClean="0"/>
              <a:t>For </a:t>
            </a:r>
            <a:r>
              <a:rPr lang="en-GB" sz="3000" dirty="0"/>
              <a:t>evaluation and impact assessment to be </a:t>
            </a:r>
            <a:r>
              <a:rPr lang="en-GB" sz="3000" dirty="0" smtClean="0"/>
              <a:t>meaningful, they </a:t>
            </a:r>
            <a:r>
              <a:rPr lang="en-GB" sz="3000" dirty="0"/>
              <a:t>need to be built into the </a:t>
            </a:r>
            <a:r>
              <a:rPr lang="en-GB" sz="3000" dirty="0" smtClean="0"/>
              <a:t>culture </a:t>
            </a:r>
            <a:r>
              <a:rPr lang="en-GB" sz="3000" dirty="0"/>
              <a:t>of the </a:t>
            </a:r>
            <a:r>
              <a:rPr lang="en-GB" sz="3000" dirty="0" smtClean="0"/>
              <a:t>organisation</a:t>
            </a:r>
            <a:endParaRPr lang="en-GB" sz="3000" dirty="0"/>
          </a:p>
          <a:p>
            <a:pPr fontAlgn="auto">
              <a:spcAft>
                <a:spcPts val="0"/>
              </a:spcAft>
              <a:defRPr/>
            </a:pPr>
            <a:endParaRPr lang="en-GB" dirty="0"/>
          </a:p>
        </p:txBody>
      </p:sp>
      <p:sp>
        <p:nvSpPr>
          <p:cNvPr id="34820" name="Text Placeholder 3"/>
          <p:cNvSpPr>
            <a:spLocks noGrp="1"/>
          </p:cNvSpPr>
          <p:nvPr>
            <p:ph type="body" sz="quarter" idx="13"/>
          </p:nvPr>
        </p:nvSpPr>
        <p:spPr>
          <a:xfrm>
            <a:off x="468313" y="188913"/>
            <a:ext cx="4248150" cy="215900"/>
          </a:xfrm>
        </p:spPr>
        <p:txBody>
          <a:bodyPr/>
          <a:lstStyle/>
          <a:p>
            <a:r>
              <a:rPr lang="en-GB" altLang="en-US" smtClean="0"/>
              <a:t>Presentation name</a:t>
            </a:r>
          </a:p>
        </p:txBody>
      </p:sp>
      <p:sp>
        <p:nvSpPr>
          <p:cNvPr id="34821" name="Text Placeholder 4"/>
          <p:cNvSpPr>
            <a:spLocks noGrp="1"/>
          </p:cNvSpPr>
          <p:nvPr>
            <p:ph type="body" sz="quarter" idx="14"/>
          </p:nvPr>
        </p:nvSpPr>
        <p:spPr>
          <a:xfrm>
            <a:off x="4787900" y="188913"/>
            <a:ext cx="3887788" cy="215900"/>
          </a:xfrm>
        </p:spPr>
        <p:txBody>
          <a:bodyPr/>
          <a:lstStyle/>
          <a:p>
            <a:r>
              <a:rPr lang="en-GB" altLang="en-US" smtClean="0"/>
              <a:t>Section name</a:t>
            </a:r>
          </a:p>
        </p:txBody>
      </p:sp>
      <p:sp>
        <p:nvSpPr>
          <p:cNvPr id="34822" name="Text Placeholder 5"/>
          <p:cNvSpPr>
            <a:spLocks noGrp="1"/>
          </p:cNvSpPr>
          <p:nvPr>
            <p:ph type="body" sz="quarter" idx="19"/>
          </p:nvPr>
        </p:nvSpPr>
        <p:spPr>
          <a:xfrm>
            <a:off x="7885113" y="5981700"/>
            <a:ext cx="827087" cy="265113"/>
          </a:xfrm>
        </p:spPr>
        <p:txBody>
          <a:bodyPr/>
          <a:lstStyle/>
          <a:p>
            <a:r>
              <a:rPr lang="en-GB" altLang="en-US" smtClean="0"/>
              <a:t>07</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862138" y="2387600"/>
            <a:ext cx="6562725" cy="719138"/>
          </a:xfrm>
        </p:spPr>
        <p:txBody>
          <a:bodyPr/>
          <a:lstStyle/>
          <a:p>
            <a:r>
              <a:rPr lang="en-GB" altLang="en-US" smtClean="0"/>
              <a:t>Thank you	</a:t>
            </a:r>
          </a:p>
        </p:txBody>
      </p:sp>
      <p:sp>
        <p:nvSpPr>
          <p:cNvPr id="35843" name="Content Placeholder 2"/>
          <p:cNvSpPr>
            <a:spLocks noGrp="1"/>
          </p:cNvSpPr>
          <p:nvPr>
            <p:ph idx="1"/>
          </p:nvPr>
        </p:nvSpPr>
        <p:spPr>
          <a:xfrm>
            <a:off x="1847850" y="3048000"/>
            <a:ext cx="6575425" cy="2468563"/>
          </a:xfrm>
        </p:spPr>
        <p:txBody>
          <a:bodyPr/>
          <a:lstStyle/>
          <a:p>
            <a:pPr algn="r"/>
            <a:r>
              <a:rPr lang="en-GB" altLang="en-US" smtClean="0"/>
              <a:t>Marc Verlot</a:t>
            </a:r>
          </a:p>
          <a:p>
            <a:pPr algn="r"/>
            <a:r>
              <a:rPr lang="en-GB" altLang="en-US" sz="2400" smtClean="0"/>
              <a:t>Research and Intelligence Director</a:t>
            </a:r>
            <a:r>
              <a:rPr lang="en-GB" altLang="en-US" smtClean="0"/>
              <a:t> </a:t>
            </a:r>
          </a:p>
          <a:p>
            <a:pPr algn="r"/>
            <a:r>
              <a:rPr lang="en-GB" altLang="en-US" sz="2400" smtClean="0"/>
              <a:t>marc.verlot@equalityhumanrights.com</a:t>
            </a:r>
          </a:p>
        </p:txBody>
      </p:sp>
      <p:sp>
        <p:nvSpPr>
          <p:cNvPr id="35844" name="Text Placeholder 3"/>
          <p:cNvSpPr>
            <a:spLocks noGrp="1"/>
          </p:cNvSpPr>
          <p:nvPr>
            <p:ph type="body" sz="quarter" idx="13"/>
          </p:nvPr>
        </p:nvSpPr>
        <p:spPr>
          <a:xfrm>
            <a:off x="468313" y="188913"/>
            <a:ext cx="4248150" cy="215900"/>
          </a:xfrm>
        </p:spPr>
        <p:txBody>
          <a:bodyPr/>
          <a:lstStyle/>
          <a:p>
            <a:r>
              <a:rPr lang="en-GB" altLang="en-US" smtClean="0"/>
              <a:t>Presentation name</a:t>
            </a:r>
          </a:p>
        </p:txBody>
      </p:sp>
      <p:sp>
        <p:nvSpPr>
          <p:cNvPr id="35845" name="Text Placeholder 4"/>
          <p:cNvSpPr>
            <a:spLocks noGrp="1"/>
          </p:cNvSpPr>
          <p:nvPr>
            <p:ph type="body" sz="quarter" idx="14"/>
          </p:nvPr>
        </p:nvSpPr>
        <p:spPr>
          <a:xfrm>
            <a:off x="4787900" y="188913"/>
            <a:ext cx="3887788" cy="215900"/>
          </a:xfrm>
        </p:spPr>
        <p:txBody>
          <a:bodyPr/>
          <a:lstStyle/>
          <a:p>
            <a:r>
              <a:rPr lang="en-GB" altLang="en-US" smtClean="0"/>
              <a:t>Section name</a:t>
            </a:r>
          </a:p>
        </p:txBody>
      </p:sp>
      <p:sp>
        <p:nvSpPr>
          <p:cNvPr id="35846" name="Text Placeholder 5"/>
          <p:cNvSpPr>
            <a:spLocks noGrp="1"/>
          </p:cNvSpPr>
          <p:nvPr>
            <p:ph type="body" sz="quarter" idx="19"/>
          </p:nvPr>
        </p:nvSpPr>
        <p:spPr>
          <a:xfrm>
            <a:off x="7885113" y="5981700"/>
            <a:ext cx="827087" cy="265113"/>
          </a:xfrm>
        </p:spPr>
        <p:txBody>
          <a:bodyPr/>
          <a:lstStyle/>
          <a:p>
            <a:r>
              <a:rPr lang="en-GB" altLang="en-US" smtClean="0"/>
              <a:t>07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85838" y="2349500"/>
            <a:ext cx="6973887" cy="719138"/>
          </a:xfrm>
        </p:spPr>
        <p:txBody>
          <a:bodyPr/>
          <a:lstStyle/>
          <a:p>
            <a:r>
              <a:rPr lang="en-GB" altLang="en-US" smtClean="0"/>
              <a:t>What I will cover</a:t>
            </a:r>
          </a:p>
        </p:txBody>
      </p:sp>
      <p:sp>
        <p:nvSpPr>
          <p:cNvPr id="3" name="Content Placeholder 2"/>
          <p:cNvSpPr>
            <a:spLocks noGrp="1"/>
          </p:cNvSpPr>
          <p:nvPr>
            <p:ph idx="1"/>
          </p:nvPr>
        </p:nvSpPr>
        <p:spPr>
          <a:xfrm>
            <a:off x="981075" y="2997200"/>
            <a:ext cx="6985000" cy="1511300"/>
          </a:xfrm>
        </p:spPr>
        <p:txBody>
          <a:bodyPr rtlCol="0">
            <a:noAutofit/>
          </a:bodyPr>
          <a:lstStyle/>
          <a:p>
            <a:pPr fontAlgn="auto">
              <a:spcAft>
                <a:spcPts val="0"/>
              </a:spcAft>
              <a:defRPr/>
            </a:pPr>
            <a:endParaRPr lang="en-GB" sz="2400" dirty="0" smtClean="0">
              <a:solidFill>
                <a:schemeClr val="accent3"/>
              </a:solidFill>
            </a:endParaRPr>
          </a:p>
          <a:p>
            <a:pPr marL="571500" indent="-571500" fontAlgn="auto">
              <a:spcAft>
                <a:spcPts val="0"/>
              </a:spcAft>
              <a:buFont typeface="Arial" pitchFamily="34" charset="0"/>
              <a:buChar char="•"/>
              <a:defRPr/>
            </a:pPr>
            <a:r>
              <a:rPr lang="en-GB" sz="2400" dirty="0" smtClean="0">
                <a:solidFill>
                  <a:schemeClr val="accent3"/>
                </a:solidFill>
              </a:rPr>
              <a:t>Why? (Need for evaluating impact)</a:t>
            </a:r>
          </a:p>
          <a:p>
            <a:pPr marL="571500" indent="-571500" fontAlgn="auto">
              <a:spcAft>
                <a:spcPts val="0"/>
              </a:spcAft>
              <a:buFont typeface="Arial" pitchFamily="34" charset="0"/>
              <a:buChar char="•"/>
              <a:defRPr/>
            </a:pPr>
            <a:r>
              <a:rPr lang="en-GB" sz="2400" dirty="0" smtClean="0">
                <a:solidFill>
                  <a:schemeClr val="accent3"/>
                </a:solidFill>
              </a:rPr>
              <a:t>Past and current approaches </a:t>
            </a:r>
          </a:p>
          <a:p>
            <a:pPr marL="571500" indent="-571500" fontAlgn="auto">
              <a:spcAft>
                <a:spcPts val="0"/>
              </a:spcAft>
              <a:buFont typeface="Arial" pitchFamily="34" charset="0"/>
              <a:buChar char="•"/>
              <a:defRPr/>
            </a:pPr>
            <a:r>
              <a:rPr lang="en-GB" sz="2400" dirty="0" smtClean="0">
                <a:solidFill>
                  <a:schemeClr val="accent3"/>
                </a:solidFill>
              </a:rPr>
              <a:t>Future considerations and lessons learning</a:t>
            </a:r>
            <a:endParaRPr lang="en-GB" sz="2400" dirty="0">
              <a:solidFill>
                <a:schemeClr val="accent3"/>
              </a:solidFill>
            </a:endParaRPr>
          </a:p>
        </p:txBody>
      </p:sp>
      <p:sp>
        <p:nvSpPr>
          <p:cNvPr id="14340" name="Text Placeholder 3"/>
          <p:cNvSpPr>
            <a:spLocks noGrp="1"/>
          </p:cNvSpPr>
          <p:nvPr>
            <p:ph type="body" sz="quarter" idx="16"/>
          </p:nvPr>
        </p:nvSpPr>
        <p:spPr>
          <a:xfrm>
            <a:off x="5867400" y="5988050"/>
            <a:ext cx="2411413" cy="339725"/>
          </a:xfrm>
        </p:spPr>
        <p:txBody>
          <a:bodyPr/>
          <a:lstStyle/>
          <a:p>
            <a:r>
              <a:rPr lang="en-GB" altLang="en-US" smtClean="0">
                <a:solidFill>
                  <a:srgbClr val="505759"/>
                </a:solidFill>
              </a:rPr>
              <a:t>12.10.2015</a:t>
            </a:r>
          </a:p>
        </p:txBody>
      </p:sp>
      <p:sp>
        <p:nvSpPr>
          <p:cNvPr id="14341" name="Text Placeholder 4"/>
          <p:cNvSpPr>
            <a:spLocks noGrp="1"/>
          </p:cNvSpPr>
          <p:nvPr>
            <p:ph type="body" sz="quarter" idx="17"/>
          </p:nvPr>
        </p:nvSpPr>
        <p:spPr>
          <a:xfrm>
            <a:off x="8212138" y="5988050"/>
            <a:ext cx="498475" cy="339725"/>
          </a:xfrm>
        </p:spPr>
        <p:txBody>
          <a:bodyPr/>
          <a:lstStyle/>
          <a:p>
            <a:r>
              <a:rPr lang="en-GB" altLang="en-US" smtClean="0">
                <a:solidFill>
                  <a:srgbClr val="505759"/>
                </a:solidFill>
              </a:rPr>
              <a:t>02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862138" y="2387600"/>
            <a:ext cx="6562725" cy="719138"/>
          </a:xfrm>
        </p:spPr>
        <p:txBody>
          <a:bodyPr/>
          <a:lstStyle/>
          <a:p>
            <a:pPr>
              <a:spcBef>
                <a:spcPct val="20000"/>
              </a:spcBef>
              <a:buClr>
                <a:schemeClr val="accent2"/>
              </a:buClr>
            </a:pPr>
            <a:r>
              <a:rPr lang="en-GB" altLang="en-US" dirty="0" smtClean="0"/>
              <a:t>Why? </a:t>
            </a:r>
            <a:endParaRPr lang="en-GB" altLang="en-US" sz="4000" dirty="0">
              <a:solidFill>
                <a:schemeClr val="accent1"/>
              </a:solidFill>
              <a:latin typeface="Arial" panose="020B0604020202020204" pitchFamily="34" charset="0"/>
              <a:ea typeface="+mn-ea"/>
              <a:cs typeface="Arial" panose="020B0604020202020204" pitchFamily="34" charset="0"/>
            </a:endParaRPr>
          </a:p>
        </p:txBody>
      </p:sp>
      <p:sp>
        <p:nvSpPr>
          <p:cNvPr id="15363" name="Content Placeholder 2"/>
          <p:cNvSpPr>
            <a:spLocks noGrp="1"/>
          </p:cNvSpPr>
          <p:nvPr>
            <p:ph idx="1"/>
          </p:nvPr>
        </p:nvSpPr>
        <p:spPr>
          <a:xfrm>
            <a:off x="1862138" y="3048000"/>
            <a:ext cx="6575425" cy="2468563"/>
          </a:xfrm>
        </p:spPr>
        <p:txBody>
          <a:bodyPr/>
          <a:lstStyle/>
          <a:p>
            <a:endParaRPr lang="en-GB" altLang="en-US" smtClean="0"/>
          </a:p>
          <a:p>
            <a:endParaRPr lang="en-GB" altLang="en-US" b="1" smtClean="0"/>
          </a:p>
        </p:txBody>
      </p:sp>
      <p:sp>
        <p:nvSpPr>
          <p:cNvPr id="15364" name="Text Placeholder 3"/>
          <p:cNvSpPr>
            <a:spLocks noGrp="1"/>
          </p:cNvSpPr>
          <p:nvPr>
            <p:ph type="body" sz="quarter" idx="16"/>
          </p:nvPr>
        </p:nvSpPr>
        <p:spPr>
          <a:xfrm>
            <a:off x="5867400" y="5988050"/>
            <a:ext cx="2411413" cy="339725"/>
          </a:xfrm>
        </p:spPr>
        <p:txBody>
          <a:bodyPr/>
          <a:lstStyle/>
          <a:p>
            <a:r>
              <a:rPr lang="en-GB" altLang="en-US" smtClean="0"/>
              <a:t>12.10.2015</a:t>
            </a:r>
          </a:p>
        </p:txBody>
      </p:sp>
      <p:sp>
        <p:nvSpPr>
          <p:cNvPr id="15365" name="Text Placeholder 4"/>
          <p:cNvSpPr>
            <a:spLocks noGrp="1"/>
          </p:cNvSpPr>
          <p:nvPr>
            <p:ph type="body" sz="quarter" idx="17"/>
          </p:nvPr>
        </p:nvSpPr>
        <p:spPr>
          <a:xfrm>
            <a:off x="8212138" y="5988050"/>
            <a:ext cx="498475" cy="339725"/>
          </a:xfrm>
        </p:spPr>
        <p:txBody>
          <a:bodyPr/>
          <a:lstStyle/>
          <a:p>
            <a:r>
              <a:rPr lang="en-GB" altLang="en-US" smtClean="0"/>
              <a:t>03</a:t>
            </a:r>
          </a:p>
        </p:txBody>
      </p:sp>
      <p:sp>
        <p:nvSpPr>
          <p:cNvPr id="6" name="Content Placeholder 2"/>
          <p:cNvSpPr txBox="1">
            <a:spLocks/>
          </p:cNvSpPr>
          <p:nvPr/>
        </p:nvSpPr>
        <p:spPr bwMode="auto">
          <a:xfrm>
            <a:off x="2014538" y="3200400"/>
            <a:ext cx="6575425" cy="246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l" rtl="0" fontAlgn="base">
              <a:spcBef>
                <a:spcPct val="20000"/>
              </a:spcBef>
              <a:spcAft>
                <a:spcPct val="0"/>
              </a:spcAft>
              <a:buClr>
                <a:schemeClr val="accent2"/>
              </a:buClr>
              <a:buFont typeface="Arial" pitchFamily="34" charset="0"/>
              <a:buNone/>
              <a:defRPr sz="4000" kern="1200">
                <a:solidFill>
                  <a:schemeClr val="accent1"/>
                </a:solidFill>
                <a:latin typeface="Arial" panose="020B0604020202020204" pitchFamily="34" charset="0"/>
                <a:ea typeface="+mn-ea"/>
                <a:cs typeface="Arial" panose="020B0604020202020204" pitchFamily="34" charset="0"/>
              </a:defRPr>
            </a:lvl1pPr>
            <a:lvl2pPr marL="742950" indent="-28575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2pPr>
            <a:lvl3pPr marL="1143000" indent="-22860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3pPr>
            <a:lvl4pPr marL="1600200" indent="-22860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4pPr>
            <a:lvl5pPr marL="2057400" indent="-228600" algn="l" rtl="0" fontAlgn="base">
              <a:spcBef>
                <a:spcPct val="20000"/>
              </a:spcBef>
              <a:spcAft>
                <a:spcPct val="0"/>
              </a:spcAft>
              <a:buClr>
                <a:schemeClr val="accent2"/>
              </a:buClr>
              <a:buFont typeface="Arial" pitchFamily="34" charset="0"/>
              <a:buChar char="»"/>
              <a:defRPr sz="1600" kern="1200">
                <a:solidFill>
                  <a:srgbClr val="50575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GB" altLang="en-US" dirty="0" smtClean="0"/>
          </a:p>
          <a:p>
            <a:r>
              <a:rPr lang="en-GB" altLang="en-US" dirty="0"/>
              <a:t>Evaluating impact for an equality body</a:t>
            </a:r>
            <a:endParaRPr lang="en-GB" altLang="en-US"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8888" y="981075"/>
            <a:ext cx="6975475" cy="719138"/>
          </a:xfrm>
        </p:spPr>
        <p:txBody>
          <a:bodyPr>
            <a:normAutofit fontScale="90000"/>
          </a:bodyPr>
          <a:lstStyle/>
          <a:p>
            <a:pPr fontAlgn="auto">
              <a:spcAft>
                <a:spcPts val="0"/>
              </a:spcAft>
              <a:defRPr/>
            </a:pPr>
            <a:r>
              <a:rPr lang="en-GB" dirty="0" smtClean="0"/>
              <a:t>EHRC and other equality bodies are often asked to show their impact…	</a:t>
            </a:r>
            <a:endParaRPr lang="en-GB" dirty="0"/>
          </a:p>
        </p:txBody>
      </p:sp>
      <p:sp>
        <p:nvSpPr>
          <p:cNvPr id="3" name="Content Placeholder 2"/>
          <p:cNvSpPr>
            <a:spLocks noGrp="1"/>
          </p:cNvSpPr>
          <p:nvPr>
            <p:ph idx="1"/>
          </p:nvPr>
        </p:nvSpPr>
        <p:spPr>
          <a:xfrm>
            <a:off x="1258888" y="1844675"/>
            <a:ext cx="6985000" cy="3816350"/>
          </a:xfrm>
        </p:spPr>
        <p:txBody>
          <a:bodyPr/>
          <a:lstStyle/>
          <a:p>
            <a:pPr fontAlgn="auto">
              <a:spcAft>
                <a:spcPts val="0"/>
              </a:spcAft>
              <a:defRPr/>
            </a:pPr>
            <a:r>
              <a:rPr lang="en-GB" dirty="0" smtClean="0">
                <a:solidFill>
                  <a:schemeClr val="accent3"/>
                </a:solidFill>
              </a:rPr>
              <a:t>Effective spending of public money</a:t>
            </a:r>
          </a:p>
          <a:p>
            <a:pPr fontAlgn="auto">
              <a:spcAft>
                <a:spcPts val="0"/>
              </a:spcAft>
              <a:defRPr/>
            </a:pPr>
            <a:r>
              <a:rPr lang="en-GB" dirty="0" smtClean="0">
                <a:solidFill>
                  <a:schemeClr val="accent3"/>
                </a:solidFill>
              </a:rPr>
              <a:t>Public value – resulting social and economic benefit of work</a:t>
            </a:r>
          </a:p>
          <a:p>
            <a:pPr fontAlgn="auto">
              <a:spcAft>
                <a:spcPts val="0"/>
              </a:spcAft>
              <a:defRPr/>
            </a:pPr>
            <a:r>
              <a:rPr lang="en-GB" dirty="0">
                <a:solidFill>
                  <a:schemeClr val="accent3"/>
                </a:solidFill>
              </a:rPr>
              <a:t>Does what we do work</a:t>
            </a:r>
            <a:r>
              <a:rPr lang="en-GB" dirty="0" smtClean="0">
                <a:solidFill>
                  <a:schemeClr val="accent3"/>
                </a:solidFill>
              </a:rPr>
              <a:t>?</a:t>
            </a:r>
          </a:p>
          <a:p>
            <a:pPr marL="12700" indent="0" fontAlgn="auto">
              <a:spcAft>
                <a:spcPts val="0"/>
              </a:spcAft>
              <a:buFont typeface="Arial" pitchFamily="34" charset="0"/>
              <a:buNone/>
              <a:defRPr/>
            </a:pPr>
            <a:endParaRPr lang="en-GB" dirty="0">
              <a:solidFill>
                <a:schemeClr val="accent3"/>
              </a:solidFill>
            </a:endParaRPr>
          </a:p>
          <a:p>
            <a:pPr marL="12700" indent="0" fontAlgn="auto">
              <a:spcAft>
                <a:spcPts val="0"/>
              </a:spcAft>
              <a:buFont typeface="Arial" pitchFamily="34" charset="0"/>
              <a:buNone/>
              <a:defRPr/>
            </a:pPr>
            <a:r>
              <a:rPr lang="en-GB" dirty="0" smtClean="0">
                <a:solidFill>
                  <a:schemeClr val="accent3"/>
                </a:solidFill>
              </a:rPr>
              <a:t>Therefore any evaluation of work of the Commission is drawn up with some key considerations in mind:</a:t>
            </a:r>
          </a:p>
          <a:p>
            <a:pPr fontAlgn="auto">
              <a:spcAft>
                <a:spcPts val="0"/>
              </a:spcAft>
              <a:defRPr/>
            </a:pPr>
            <a:r>
              <a:rPr lang="en-GB" dirty="0" smtClean="0">
                <a:solidFill>
                  <a:schemeClr val="accent3"/>
                </a:solidFill>
              </a:rPr>
              <a:t>Role and remit of the Commission on the issue</a:t>
            </a:r>
          </a:p>
          <a:p>
            <a:pPr fontAlgn="auto">
              <a:spcAft>
                <a:spcPts val="0"/>
              </a:spcAft>
              <a:defRPr/>
            </a:pPr>
            <a:r>
              <a:rPr lang="en-GB" dirty="0" smtClean="0">
                <a:solidFill>
                  <a:schemeClr val="accent3"/>
                </a:solidFill>
              </a:rPr>
              <a:t>What approach has been taken (regulator, intervention, influence, guidance, explorative, legal...</a:t>
            </a:r>
            <a:r>
              <a:rPr lang="en-GB" dirty="0" err="1" smtClean="0">
                <a:solidFill>
                  <a:schemeClr val="accent3"/>
                </a:solidFill>
              </a:rPr>
              <a:t>etc</a:t>
            </a:r>
            <a:r>
              <a:rPr lang="en-GB" dirty="0" smtClean="0">
                <a:solidFill>
                  <a:schemeClr val="accent3"/>
                </a:solidFill>
              </a:rPr>
              <a:t>)</a:t>
            </a:r>
          </a:p>
          <a:p>
            <a:pPr fontAlgn="auto">
              <a:spcAft>
                <a:spcPts val="0"/>
              </a:spcAft>
              <a:defRPr/>
            </a:pPr>
            <a:r>
              <a:rPr lang="en-GB" dirty="0" smtClean="0">
                <a:solidFill>
                  <a:schemeClr val="accent3"/>
                </a:solidFill>
              </a:rPr>
              <a:t>What is proportionate and will show meaningful change</a:t>
            </a:r>
          </a:p>
          <a:p>
            <a:pPr fontAlgn="auto">
              <a:spcAft>
                <a:spcPts val="0"/>
              </a:spcAft>
              <a:defRPr/>
            </a:pPr>
            <a:r>
              <a:rPr lang="en-GB" dirty="0" smtClean="0">
                <a:solidFill>
                  <a:schemeClr val="accent3"/>
                </a:solidFill>
              </a:rPr>
              <a:t>Who is the work likely to impact (who do we want to work with on it)</a:t>
            </a:r>
          </a:p>
        </p:txBody>
      </p:sp>
      <p:sp>
        <p:nvSpPr>
          <p:cNvPr id="16388" name="Text Placeholder 3"/>
          <p:cNvSpPr>
            <a:spLocks noGrp="1"/>
          </p:cNvSpPr>
          <p:nvPr>
            <p:ph type="body" sz="quarter" idx="13"/>
          </p:nvPr>
        </p:nvSpPr>
        <p:spPr>
          <a:xfrm>
            <a:off x="468313" y="188913"/>
            <a:ext cx="3959225" cy="215900"/>
          </a:xfrm>
        </p:spPr>
        <p:txBody>
          <a:bodyPr/>
          <a:lstStyle/>
          <a:p>
            <a:r>
              <a:rPr lang="en-GB" altLang="en-US" smtClean="0"/>
              <a:t>EHRC: Evaluation &amp; Impact</a:t>
            </a:r>
          </a:p>
        </p:txBody>
      </p:sp>
      <p:sp>
        <p:nvSpPr>
          <p:cNvPr id="16389" name="Text Placeholder 4"/>
          <p:cNvSpPr>
            <a:spLocks noGrp="1"/>
          </p:cNvSpPr>
          <p:nvPr>
            <p:ph type="body" sz="quarter" idx="14"/>
          </p:nvPr>
        </p:nvSpPr>
        <p:spPr>
          <a:xfrm>
            <a:off x="4500563" y="188913"/>
            <a:ext cx="4175125" cy="215900"/>
          </a:xfrm>
        </p:spPr>
        <p:txBody>
          <a:bodyPr/>
          <a:lstStyle/>
          <a:p>
            <a:r>
              <a:rPr lang="en-GB" altLang="en-US" smtClean="0">
                <a:solidFill>
                  <a:srgbClr val="505759"/>
                </a:solidFill>
              </a:rPr>
              <a:t>Need for Evaluation</a:t>
            </a:r>
          </a:p>
        </p:txBody>
      </p:sp>
      <p:sp>
        <p:nvSpPr>
          <p:cNvPr id="16390" name="Text Placeholder 5"/>
          <p:cNvSpPr>
            <a:spLocks noGrp="1"/>
          </p:cNvSpPr>
          <p:nvPr>
            <p:ph type="body" sz="quarter" idx="19"/>
          </p:nvPr>
        </p:nvSpPr>
        <p:spPr>
          <a:xfrm>
            <a:off x="7812088" y="5981700"/>
            <a:ext cx="900112" cy="265113"/>
          </a:xfrm>
        </p:spPr>
        <p:txBody>
          <a:bodyPr/>
          <a:lstStyle/>
          <a:p>
            <a:r>
              <a:rPr lang="en-GB" altLang="en-US" smtClean="0"/>
              <a:t>04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258888" y="981075"/>
            <a:ext cx="6975475" cy="719138"/>
          </a:xfrm>
        </p:spPr>
        <p:txBody>
          <a:bodyPr/>
          <a:lstStyle/>
          <a:p>
            <a:r>
              <a:rPr lang="en-GB" altLang="en-US" smtClean="0"/>
              <a:t>Challenges	</a:t>
            </a:r>
          </a:p>
        </p:txBody>
      </p:sp>
      <p:sp>
        <p:nvSpPr>
          <p:cNvPr id="3" name="Content Placeholder 2"/>
          <p:cNvSpPr>
            <a:spLocks noGrp="1"/>
          </p:cNvSpPr>
          <p:nvPr>
            <p:ph idx="1"/>
          </p:nvPr>
        </p:nvSpPr>
        <p:spPr>
          <a:xfrm>
            <a:off x="1258888" y="1844675"/>
            <a:ext cx="6985000" cy="3816350"/>
          </a:xfrm>
        </p:spPr>
        <p:txBody>
          <a:bodyPr>
            <a:normAutofit fontScale="92500" lnSpcReduction="20000"/>
          </a:bodyPr>
          <a:lstStyle/>
          <a:p>
            <a:pPr marL="12700" indent="0" fontAlgn="auto">
              <a:spcAft>
                <a:spcPts val="0"/>
              </a:spcAft>
              <a:buFont typeface="Arial" pitchFamily="34" charset="0"/>
              <a:buNone/>
              <a:defRPr/>
            </a:pPr>
            <a:r>
              <a:rPr lang="en-GB" dirty="0" smtClean="0">
                <a:solidFill>
                  <a:schemeClr val="accent3"/>
                </a:solidFill>
              </a:rPr>
              <a:t>EHRC is required by statute to encourage </a:t>
            </a:r>
            <a:r>
              <a:rPr lang="en-GB" dirty="0">
                <a:solidFill>
                  <a:schemeClr val="accent3"/>
                </a:solidFill>
              </a:rPr>
              <a:t>and support the development of a society in which:</a:t>
            </a:r>
          </a:p>
          <a:p>
            <a:pPr fontAlgn="auto">
              <a:spcAft>
                <a:spcPts val="0"/>
              </a:spcAft>
              <a:defRPr/>
            </a:pPr>
            <a:r>
              <a:rPr lang="en-GB" dirty="0">
                <a:solidFill>
                  <a:schemeClr val="accent3"/>
                </a:solidFill>
              </a:rPr>
              <a:t>People's ability to achieve their potential is not limited by prejudice or discrimination.</a:t>
            </a:r>
          </a:p>
          <a:p>
            <a:pPr fontAlgn="auto">
              <a:spcAft>
                <a:spcPts val="0"/>
              </a:spcAft>
              <a:defRPr/>
            </a:pPr>
            <a:r>
              <a:rPr lang="en-GB" dirty="0">
                <a:solidFill>
                  <a:schemeClr val="accent3"/>
                </a:solidFill>
              </a:rPr>
              <a:t>There is respect for and protection of each individual's human rights, and for the dignity and worth of all.</a:t>
            </a:r>
          </a:p>
          <a:p>
            <a:pPr fontAlgn="auto">
              <a:spcAft>
                <a:spcPts val="0"/>
              </a:spcAft>
              <a:defRPr/>
            </a:pPr>
            <a:r>
              <a:rPr lang="en-GB" dirty="0">
                <a:solidFill>
                  <a:schemeClr val="accent3"/>
                </a:solidFill>
              </a:rPr>
              <a:t>Each individual has an equal opportunity to participate in society.</a:t>
            </a:r>
          </a:p>
          <a:p>
            <a:pPr fontAlgn="auto">
              <a:spcAft>
                <a:spcPts val="0"/>
              </a:spcAft>
              <a:defRPr/>
            </a:pPr>
            <a:r>
              <a:rPr lang="en-GB" dirty="0">
                <a:solidFill>
                  <a:schemeClr val="accent3"/>
                </a:solidFill>
              </a:rPr>
              <a:t>There is mutual understanding between groups based on understanding and valuing of diversity and on shared respect for equality and human rights.</a:t>
            </a:r>
          </a:p>
          <a:p>
            <a:pPr marL="12700" indent="0" fontAlgn="auto">
              <a:spcAft>
                <a:spcPts val="0"/>
              </a:spcAft>
              <a:buFont typeface="Arial" pitchFamily="34" charset="0"/>
              <a:buNone/>
              <a:defRPr/>
            </a:pPr>
            <a:endParaRPr lang="en-GB" dirty="0">
              <a:solidFill>
                <a:schemeClr val="accent3"/>
              </a:solidFill>
            </a:endParaRPr>
          </a:p>
          <a:p>
            <a:pPr marL="12700" indent="0" fontAlgn="auto">
              <a:spcAft>
                <a:spcPts val="0"/>
              </a:spcAft>
              <a:buFont typeface="Arial" pitchFamily="34" charset="0"/>
              <a:buNone/>
              <a:defRPr/>
            </a:pPr>
            <a:r>
              <a:rPr lang="en-GB" dirty="0" smtClean="0">
                <a:solidFill>
                  <a:schemeClr val="accent3"/>
                </a:solidFill>
              </a:rPr>
              <a:t>These are longer term goals where change and evaluation of impact can be difficult to measure:</a:t>
            </a:r>
          </a:p>
          <a:p>
            <a:pPr lvl="1" fontAlgn="auto">
              <a:spcAft>
                <a:spcPts val="0"/>
              </a:spcAft>
              <a:defRPr/>
            </a:pPr>
            <a:r>
              <a:rPr lang="en-GB" dirty="0" smtClean="0">
                <a:solidFill>
                  <a:schemeClr val="accent3"/>
                </a:solidFill>
              </a:rPr>
              <a:t>Difficult to collect: Subjective/open to interpretation/multi-perspective (e.g. Hate crime – experience of, reported, recorded, prosecuted, impact of)</a:t>
            </a:r>
          </a:p>
          <a:p>
            <a:pPr lvl="1" fontAlgn="auto">
              <a:spcAft>
                <a:spcPts val="0"/>
              </a:spcAft>
              <a:defRPr/>
            </a:pPr>
            <a:r>
              <a:rPr lang="en-GB" dirty="0" smtClean="0">
                <a:solidFill>
                  <a:schemeClr val="accent3"/>
                </a:solidFill>
              </a:rPr>
              <a:t>Rarely have regular management information or a contained environment to scientifically test – (correlation or causation? Many </a:t>
            </a:r>
            <a:r>
              <a:rPr lang="en-GB" dirty="0" err="1" smtClean="0">
                <a:solidFill>
                  <a:schemeClr val="accent3"/>
                </a:solidFill>
              </a:rPr>
              <a:t>antecedal</a:t>
            </a:r>
            <a:r>
              <a:rPr lang="en-GB" dirty="0" smtClean="0">
                <a:solidFill>
                  <a:schemeClr val="accent3"/>
                </a:solidFill>
              </a:rPr>
              <a:t> factors/noise in the data that can affect findings)</a:t>
            </a:r>
          </a:p>
        </p:txBody>
      </p:sp>
      <p:sp>
        <p:nvSpPr>
          <p:cNvPr id="17412" name="Text Placeholder 3"/>
          <p:cNvSpPr>
            <a:spLocks noGrp="1"/>
          </p:cNvSpPr>
          <p:nvPr>
            <p:ph type="body" sz="quarter" idx="13"/>
          </p:nvPr>
        </p:nvSpPr>
        <p:spPr>
          <a:xfrm>
            <a:off x="468313" y="188913"/>
            <a:ext cx="3959225" cy="215900"/>
          </a:xfrm>
        </p:spPr>
        <p:txBody>
          <a:bodyPr/>
          <a:lstStyle/>
          <a:p>
            <a:r>
              <a:rPr lang="en-GB" altLang="en-US" smtClean="0"/>
              <a:t>EHRC: Evaluation &amp; Impact</a:t>
            </a:r>
          </a:p>
          <a:p>
            <a:endParaRPr lang="en-GB" altLang="en-US" smtClean="0"/>
          </a:p>
        </p:txBody>
      </p:sp>
      <p:sp>
        <p:nvSpPr>
          <p:cNvPr id="17413" name="Text Placeholder 4"/>
          <p:cNvSpPr>
            <a:spLocks noGrp="1"/>
          </p:cNvSpPr>
          <p:nvPr>
            <p:ph type="body" sz="quarter" idx="14"/>
          </p:nvPr>
        </p:nvSpPr>
        <p:spPr>
          <a:xfrm>
            <a:off x="4500563" y="188913"/>
            <a:ext cx="4175125" cy="215900"/>
          </a:xfrm>
        </p:spPr>
        <p:txBody>
          <a:bodyPr/>
          <a:lstStyle/>
          <a:p>
            <a:r>
              <a:rPr lang="en-GB" altLang="en-US" smtClean="0">
                <a:solidFill>
                  <a:srgbClr val="505759"/>
                </a:solidFill>
              </a:rPr>
              <a:t>Need for Evaluation</a:t>
            </a:r>
          </a:p>
          <a:p>
            <a:endParaRPr lang="en-GB" altLang="en-US" smtClean="0">
              <a:solidFill>
                <a:srgbClr val="505759"/>
              </a:solidFill>
            </a:endParaRPr>
          </a:p>
        </p:txBody>
      </p:sp>
      <p:sp>
        <p:nvSpPr>
          <p:cNvPr id="17414" name="Text Placeholder 5"/>
          <p:cNvSpPr>
            <a:spLocks noGrp="1"/>
          </p:cNvSpPr>
          <p:nvPr>
            <p:ph type="body" sz="quarter" idx="19"/>
          </p:nvPr>
        </p:nvSpPr>
        <p:spPr>
          <a:xfrm>
            <a:off x="7812088" y="5981700"/>
            <a:ext cx="900112" cy="265113"/>
          </a:xfrm>
        </p:spPr>
        <p:txBody>
          <a:bodyPr/>
          <a:lstStyle/>
          <a:p>
            <a:endParaRPr lang="en-GB" alt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862138" y="2387600"/>
            <a:ext cx="6562725" cy="719138"/>
          </a:xfrm>
        </p:spPr>
        <p:txBody>
          <a:bodyPr/>
          <a:lstStyle/>
          <a:p>
            <a:r>
              <a:rPr lang="en-GB" altLang="en-US" smtClean="0"/>
              <a:t>Past  and current approaches</a:t>
            </a:r>
          </a:p>
        </p:txBody>
      </p:sp>
      <p:sp>
        <p:nvSpPr>
          <p:cNvPr id="18435" name="Content Placeholder 2"/>
          <p:cNvSpPr>
            <a:spLocks noGrp="1"/>
          </p:cNvSpPr>
          <p:nvPr>
            <p:ph idx="1"/>
          </p:nvPr>
        </p:nvSpPr>
        <p:spPr>
          <a:xfrm>
            <a:off x="1862138" y="3048000"/>
            <a:ext cx="6575425" cy="2468563"/>
          </a:xfrm>
        </p:spPr>
        <p:txBody>
          <a:bodyPr/>
          <a:lstStyle/>
          <a:p>
            <a:endParaRPr lang="en-GB" altLang="en-US" dirty="0" smtClean="0"/>
          </a:p>
          <a:p>
            <a:r>
              <a:rPr lang="en-GB" altLang="en-US" dirty="0" smtClean="0"/>
              <a:t>The good, the bad and the inconsistent</a:t>
            </a:r>
            <a:endParaRPr lang="en-GB" altLang="en-US" b="1" dirty="0" smtClean="0"/>
          </a:p>
        </p:txBody>
      </p:sp>
      <p:sp>
        <p:nvSpPr>
          <p:cNvPr id="18436" name="Text Placeholder 3"/>
          <p:cNvSpPr>
            <a:spLocks noGrp="1"/>
          </p:cNvSpPr>
          <p:nvPr>
            <p:ph type="body" sz="quarter" idx="16"/>
          </p:nvPr>
        </p:nvSpPr>
        <p:spPr>
          <a:xfrm>
            <a:off x="5867400" y="5988050"/>
            <a:ext cx="2411413" cy="339725"/>
          </a:xfrm>
        </p:spPr>
        <p:txBody>
          <a:bodyPr/>
          <a:lstStyle/>
          <a:p>
            <a:r>
              <a:rPr lang="en-GB" altLang="en-US" smtClean="0"/>
              <a:t>12.10.2015</a:t>
            </a:r>
          </a:p>
        </p:txBody>
      </p:sp>
      <p:sp>
        <p:nvSpPr>
          <p:cNvPr id="18437" name="Text Placeholder 4"/>
          <p:cNvSpPr>
            <a:spLocks noGrp="1"/>
          </p:cNvSpPr>
          <p:nvPr>
            <p:ph type="body" sz="quarter" idx="17"/>
          </p:nvPr>
        </p:nvSpPr>
        <p:spPr>
          <a:xfrm>
            <a:off x="8212138" y="5988050"/>
            <a:ext cx="498475" cy="339725"/>
          </a:xfrm>
        </p:spPr>
        <p:txBody>
          <a:bodyPr/>
          <a:lstStyle/>
          <a:p>
            <a:r>
              <a:rPr lang="en-GB" altLang="en-US" smtClean="0"/>
              <a:t>03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114425" y="815975"/>
            <a:ext cx="6973888" cy="720725"/>
          </a:xfrm>
        </p:spPr>
        <p:txBody>
          <a:bodyPr/>
          <a:lstStyle/>
          <a:p>
            <a:r>
              <a:rPr lang="en-GB" altLang="en-US" smtClean="0"/>
              <a:t>Evaluation needs a LOGIC CHAIN</a:t>
            </a:r>
            <a:endParaRPr lang="en-GB" altLang="en-US" b="1" smtClean="0"/>
          </a:p>
        </p:txBody>
      </p:sp>
      <p:sp>
        <p:nvSpPr>
          <p:cNvPr id="19459" name="Text Placeholder 3"/>
          <p:cNvSpPr>
            <a:spLocks noGrp="1"/>
          </p:cNvSpPr>
          <p:nvPr>
            <p:ph type="body" sz="quarter" idx="13"/>
          </p:nvPr>
        </p:nvSpPr>
        <p:spPr>
          <a:xfrm>
            <a:off x="468313" y="188913"/>
            <a:ext cx="3959225" cy="215900"/>
          </a:xfrm>
        </p:spPr>
        <p:txBody>
          <a:bodyPr/>
          <a:lstStyle/>
          <a:p>
            <a:r>
              <a:rPr lang="en-GB" altLang="en-US" smtClean="0"/>
              <a:t>Presentation name</a:t>
            </a:r>
          </a:p>
        </p:txBody>
      </p:sp>
      <p:sp>
        <p:nvSpPr>
          <p:cNvPr id="19460" name="Text Placeholder 4"/>
          <p:cNvSpPr>
            <a:spLocks noGrp="1"/>
          </p:cNvSpPr>
          <p:nvPr>
            <p:ph type="body" sz="quarter" idx="14"/>
          </p:nvPr>
        </p:nvSpPr>
        <p:spPr>
          <a:xfrm>
            <a:off x="4500563" y="188913"/>
            <a:ext cx="4175125" cy="215900"/>
          </a:xfrm>
        </p:spPr>
        <p:txBody>
          <a:bodyPr/>
          <a:lstStyle/>
          <a:p>
            <a:r>
              <a:rPr lang="en-GB" altLang="en-US" smtClean="0">
                <a:solidFill>
                  <a:srgbClr val="505759"/>
                </a:solidFill>
              </a:rPr>
              <a:t>Past and current approaches</a:t>
            </a:r>
          </a:p>
        </p:txBody>
      </p:sp>
      <p:sp>
        <p:nvSpPr>
          <p:cNvPr id="19461" name="Text Placeholder 5"/>
          <p:cNvSpPr>
            <a:spLocks noGrp="1"/>
          </p:cNvSpPr>
          <p:nvPr>
            <p:ph type="body" sz="quarter" idx="19"/>
          </p:nvPr>
        </p:nvSpPr>
        <p:spPr>
          <a:xfrm>
            <a:off x="7812088" y="5981700"/>
            <a:ext cx="900112" cy="265113"/>
          </a:xfrm>
        </p:spPr>
        <p:txBody>
          <a:bodyPr/>
          <a:lstStyle/>
          <a:p>
            <a:r>
              <a:rPr lang="en-GB" altLang="en-US" smtClean="0"/>
              <a:t>04</a:t>
            </a:r>
          </a:p>
        </p:txBody>
      </p:sp>
      <p:graphicFrame>
        <p:nvGraphicFramePr>
          <p:cNvPr id="7" name="Content Placeholder 5"/>
          <p:cNvGraphicFramePr>
            <a:graphicFrameLocks/>
          </p:cNvGraphicFramePr>
          <p:nvPr/>
        </p:nvGraphicFramePr>
        <p:xfrm>
          <a:off x="1209042" y="1790895"/>
          <a:ext cx="7350842" cy="41159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463" name="TextBox 7"/>
          <p:cNvSpPr txBox="1">
            <a:spLocks noChangeArrowheads="1"/>
          </p:cNvSpPr>
          <p:nvPr/>
        </p:nvSpPr>
        <p:spPr bwMode="auto">
          <a:xfrm>
            <a:off x="1209675" y="1536700"/>
            <a:ext cx="12239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a:t>What is the problem or challenge to address?</a:t>
            </a:r>
          </a:p>
        </p:txBody>
      </p:sp>
      <p:sp>
        <p:nvSpPr>
          <p:cNvPr id="19464" name="TextBox 8"/>
          <p:cNvSpPr txBox="1">
            <a:spLocks noChangeArrowheads="1"/>
          </p:cNvSpPr>
          <p:nvPr/>
        </p:nvSpPr>
        <p:spPr bwMode="auto">
          <a:xfrm>
            <a:off x="2703513" y="1536700"/>
            <a:ext cx="12239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a:t>What inputs, outputs or processes are needed?</a:t>
            </a:r>
          </a:p>
        </p:txBody>
      </p:sp>
      <p:sp>
        <p:nvSpPr>
          <p:cNvPr id="19465" name="TextBox 10"/>
          <p:cNvSpPr txBox="1">
            <a:spLocks noChangeArrowheads="1"/>
          </p:cNvSpPr>
          <p:nvPr/>
        </p:nvSpPr>
        <p:spPr bwMode="auto">
          <a:xfrm>
            <a:off x="4356100" y="1628775"/>
            <a:ext cx="1223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a:t>What will the inputs need to deliver?</a:t>
            </a:r>
          </a:p>
        </p:txBody>
      </p:sp>
      <p:sp>
        <p:nvSpPr>
          <p:cNvPr id="19466" name="TextBox 11"/>
          <p:cNvSpPr txBox="1">
            <a:spLocks noChangeArrowheads="1"/>
          </p:cNvSpPr>
          <p:nvPr/>
        </p:nvSpPr>
        <p:spPr bwMode="auto">
          <a:xfrm>
            <a:off x="5795963" y="1536700"/>
            <a:ext cx="12239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a:t>What are the immediate changes/gains expected?</a:t>
            </a:r>
          </a:p>
        </p:txBody>
      </p:sp>
      <p:sp>
        <p:nvSpPr>
          <p:cNvPr id="19467" name="TextBox 12"/>
          <p:cNvSpPr txBox="1">
            <a:spLocks noChangeArrowheads="1"/>
          </p:cNvSpPr>
          <p:nvPr/>
        </p:nvSpPr>
        <p:spPr bwMode="auto">
          <a:xfrm>
            <a:off x="7269163" y="1536700"/>
            <a:ext cx="12255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a:t>What longer term impacts are expected? </a:t>
            </a:r>
          </a:p>
          <a:p>
            <a:pPr algn="ctr"/>
            <a:endParaRPr lang="en-GB" altLang="en-US" sz="1200" i="1">
              <a:solidFill>
                <a:schemeClr val="tx2"/>
              </a:solidFill>
            </a:endParaRPr>
          </a:p>
          <a:p>
            <a:pPr algn="ctr"/>
            <a:r>
              <a:rPr lang="en-GB" altLang="en-US" sz="1200" i="1">
                <a:solidFill>
                  <a:schemeClr val="tx2"/>
                </a:solidFill>
              </a:rPr>
              <a:t>Also; what is the sustainability? </a:t>
            </a:r>
          </a:p>
        </p:txBody>
      </p:sp>
      <p:sp>
        <p:nvSpPr>
          <p:cNvPr id="19468" name="TextBox 13"/>
          <p:cNvSpPr txBox="1">
            <a:spLocks noChangeArrowheads="1"/>
          </p:cNvSpPr>
          <p:nvPr/>
        </p:nvSpPr>
        <p:spPr bwMode="auto">
          <a:xfrm>
            <a:off x="1231900" y="4983163"/>
            <a:ext cx="12239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i="1">
                <a:solidFill>
                  <a:schemeClr val="tx2"/>
                </a:solidFill>
              </a:rPr>
              <a:t>Defined problem is often missing</a:t>
            </a:r>
          </a:p>
        </p:txBody>
      </p:sp>
      <p:sp>
        <p:nvSpPr>
          <p:cNvPr id="19469" name="TextBox 14"/>
          <p:cNvSpPr txBox="1">
            <a:spLocks noChangeArrowheads="1"/>
          </p:cNvSpPr>
          <p:nvPr/>
        </p:nvSpPr>
        <p:spPr bwMode="auto">
          <a:xfrm>
            <a:off x="7254875" y="4789488"/>
            <a:ext cx="16922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i="1">
                <a:solidFill>
                  <a:schemeClr val="tx2"/>
                </a:solidFill>
              </a:rPr>
              <a:t>What are the available mechanisms and measures that continue to track change over time?</a:t>
            </a:r>
          </a:p>
        </p:txBody>
      </p:sp>
      <p:sp>
        <p:nvSpPr>
          <p:cNvPr id="19470" name="TextBox 15"/>
          <p:cNvSpPr txBox="1">
            <a:spLocks noChangeArrowheads="1"/>
          </p:cNvSpPr>
          <p:nvPr/>
        </p:nvSpPr>
        <p:spPr bwMode="auto">
          <a:xfrm>
            <a:off x="4356100" y="4867275"/>
            <a:ext cx="1223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i="1">
                <a:solidFill>
                  <a:schemeClr val="tx2"/>
                </a:solidFill>
              </a:rPr>
              <a:t>Includes numbers – such as how many.</a:t>
            </a:r>
          </a:p>
        </p:txBody>
      </p:sp>
      <p:sp>
        <p:nvSpPr>
          <p:cNvPr id="19471" name="TextBox 16"/>
          <p:cNvSpPr txBox="1">
            <a:spLocks noChangeArrowheads="1"/>
          </p:cNvSpPr>
          <p:nvPr/>
        </p:nvSpPr>
        <p:spPr bwMode="auto">
          <a:xfrm>
            <a:off x="5795963" y="4887913"/>
            <a:ext cx="12239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200" i="1">
                <a:solidFill>
                  <a:schemeClr val="tx2"/>
                </a:solidFill>
              </a:rPr>
              <a:t>Conducted at end or close to end of delivery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8888" y="981075"/>
            <a:ext cx="6975475" cy="719138"/>
          </a:xfrm>
        </p:spPr>
        <p:txBody>
          <a:bodyPr>
            <a:normAutofit fontScale="90000"/>
          </a:bodyPr>
          <a:lstStyle/>
          <a:p>
            <a:pPr fontAlgn="auto">
              <a:spcAft>
                <a:spcPts val="0"/>
              </a:spcAft>
              <a:defRPr/>
            </a:pPr>
            <a:r>
              <a:rPr lang="en-GB" dirty="0" smtClean="0"/>
              <a:t>On a regular basis EHRC looks at impact in terms of </a:t>
            </a:r>
            <a:r>
              <a:rPr lang="en-GB" b="1" dirty="0" smtClean="0"/>
              <a:t>output</a:t>
            </a:r>
            <a:r>
              <a:rPr lang="en-GB" dirty="0" smtClean="0"/>
              <a:t> and </a:t>
            </a:r>
            <a:r>
              <a:rPr lang="en-GB" b="1" dirty="0" smtClean="0"/>
              <a:t>outtake</a:t>
            </a:r>
            <a:endParaRPr lang="en-GB" b="1" dirty="0"/>
          </a:p>
        </p:txBody>
      </p:sp>
      <p:sp>
        <p:nvSpPr>
          <p:cNvPr id="3" name="Content Placeholder 2"/>
          <p:cNvSpPr>
            <a:spLocks noGrp="1"/>
          </p:cNvSpPr>
          <p:nvPr>
            <p:ph idx="1"/>
          </p:nvPr>
        </p:nvSpPr>
        <p:spPr>
          <a:xfrm>
            <a:off x="1258888" y="1844675"/>
            <a:ext cx="6985000" cy="4032250"/>
          </a:xfrm>
        </p:spPr>
        <p:txBody>
          <a:bodyPr>
            <a:normAutofit fontScale="70000" lnSpcReduction="20000"/>
          </a:bodyPr>
          <a:lstStyle/>
          <a:p>
            <a:pPr marL="12700" indent="0" fontAlgn="auto">
              <a:spcAft>
                <a:spcPts val="0"/>
              </a:spcAft>
              <a:buFont typeface="Arial" pitchFamily="34" charset="0"/>
              <a:buNone/>
              <a:defRPr/>
            </a:pPr>
            <a:r>
              <a:rPr lang="en-GB" dirty="0" smtClean="0">
                <a:solidFill>
                  <a:schemeClr val="accent3"/>
                </a:solidFill>
              </a:rPr>
              <a:t>Achieving effective evaluation that has demonstrable </a:t>
            </a:r>
            <a:r>
              <a:rPr lang="en-GB" b="1" dirty="0" smtClean="0">
                <a:solidFill>
                  <a:schemeClr val="accent3"/>
                </a:solidFill>
              </a:rPr>
              <a:t>causal impact and outcome is difficult</a:t>
            </a:r>
            <a:r>
              <a:rPr lang="en-GB" dirty="0" smtClean="0">
                <a:solidFill>
                  <a:schemeClr val="accent3"/>
                </a:solidFill>
              </a:rPr>
              <a:t>,</a:t>
            </a:r>
            <a:r>
              <a:rPr lang="en-GB" b="1" dirty="0" smtClean="0">
                <a:solidFill>
                  <a:schemeClr val="accent3"/>
                </a:solidFill>
              </a:rPr>
              <a:t> costly and often disproportionate to the activity undertaken. </a:t>
            </a:r>
          </a:p>
          <a:p>
            <a:pPr marL="12700" indent="0" fontAlgn="auto">
              <a:spcAft>
                <a:spcPts val="0"/>
              </a:spcAft>
              <a:buFont typeface="Arial" pitchFamily="34" charset="0"/>
              <a:buNone/>
              <a:defRPr/>
            </a:pPr>
            <a:endParaRPr lang="en-GB" dirty="0">
              <a:solidFill>
                <a:schemeClr val="accent3"/>
              </a:solidFill>
            </a:endParaRPr>
          </a:p>
          <a:p>
            <a:pPr marL="12700" indent="0" fontAlgn="auto">
              <a:spcAft>
                <a:spcPts val="0"/>
              </a:spcAft>
              <a:buFont typeface="Arial" pitchFamily="34" charset="0"/>
              <a:buNone/>
              <a:defRPr/>
            </a:pPr>
            <a:r>
              <a:rPr lang="en-GB" dirty="0" smtClean="0">
                <a:solidFill>
                  <a:schemeClr val="accent3"/>
                </a:solidFill>
              </a:rPr>
              <a:t>EHRC </a:t>
            </a:r>
            <a:r>
              <a:rPr lang="en-GB" b="1" dirty="0" smtClean="0">
                <a:solidFill>
                  <a:schemeClr val="accent3"/>
                </a:solidFill>
              </a:rPr>
              <a:t>regularly monitors impact</a:t>
            </a:r>
            <a:r>
              <a:rPr lang="en-GB" dirty="0" smtClean="0">
                <a:solidFill>
                  <a:schemeClr val="accent3"/>
                </a:solidFill>
              </a:rPr>
              <a:t> </a:t>
            </a:r>
            <a:r>
              <a:rPr lang="en-GB" b="1" dirty="0" smtClean="0">
                <a:solidFill>
                  <a:schemeClr val="accent3"/>
                </a:solidFill>
              </a:rPr>
              <a:t>in terms of output </a:t>
            </a:r>
            <a:r>
              <a:rPr lang="en-GB" dirty="0" smtClean="0">
                <a:solidFill>
                  <a:schemeClr val="accent3"/>
                </a:solidFill>
              </a:rPr>
              <a:t>at an activity level across the Commission and reports monthly to a central project delivery board – for example:</a:t>
            </a:r>
          </a:p>
          <a:p>
            <a:pPr marL="12700" indent="0" fontAlgn="auto">
              <a:spcAft>
                <a:spcPts val="0"/>
              </a:spcAft>
              <a:buFont typeface="Arial" pitchFamily="34" charset="0"/>
              <a:buNone/>
              <a:defRPr/>
            </a:pPr>
            <a:endParaRPr lang="en-GB" dirty="0" smtClean="0">
              <a:solidFill>
                <a:schemeClr val="accent3"/>
              </a:solidFill>
            </a:endParaRPr>
          </a:p>
          <a:p>
            <a:pPr fontAlgn="auto">
              <a:spcAft>
                <a:spcPts val="0"/>
              </a:spcAft>
              <a:defRPr/>
            </a:pPr>
            <a:r>
              <a:rPr lang="en-GB" b="1" dirty="0" smtClean="0">
                <a:solidFill>
                  <a:schemeClr val="accent3"/>
                </a:solidFill>
              </a:rPr>
              <a:t>Delivery </a:t>
            </a:r>
            <a:r>
              <a:rPr lang="en-GB" b="1" dirty="0">
                <a:solidFill>
                  <a:schemeClr val="accent3"/>
                </a:solidFill>
              </a:rPr>
              <a:t>of </a:t>
            </a:r>
            <a:r>
              <a:rPr lang="en-GB" b="1" dirty="0" smtClean="0">
                <a:solidFill>
                  <a:schemeClr val="accent3"/>
                </a:solidFill>
              </a:rPr>
              <a:t>EHRC’s statutory </a:t>
            </a:r>
            <a:r>
              <a:rPr lang="en-GB" b="1" dirty="0">
                <a:solidFill>
                  <a:schemeClr val="accent3"/>
                </a:solidFill>
              </a:rPr>
              <a:t>duties</a:t>
            </a:r>
            <a:r>
              <a:rPr lang="en-GB" b="1" dirty="0" smtClean="0">
                <a:solidFill>
                  <a:schemeClr val="accent3"/>
                </a:solidFill>
              </a:rPr>
              <a:t>: </a:t>
            </a:r>
            <a:r>
              <a:rPr lang="en-GB" dirty="0" smtClean="0">
                <a:solidFill>
                  <a:schemeClr val="accent3"/>
                </a:solidFill>
              </a:rPr>
              <a:t>e.g. “Is </a:t>
            </a:r>
            <a:r>
              <a:rPr lang="en-GB" dirty="0">
                <a:solidFill>
                  <a:schemeClr val="accent3"/>
                </a:solidFill>
              </a:rPr>
              <a:t>Britain Fairer?”</a:t>
            </a:r>
          </a:p>
          <a:p>
            <a:pPr fontAlgn="auto">
              <a:spcAft>
                <a:spcPts val="0"/>
              </a:spcAft>
              <a:defRPr/>
            </a:pPr>
            <a:endParaRPr lang="en-GB" dirty="0" smtClean="0">
              <a:solidFill>
                <a:schemeClr val="accent3"/>
              </a:solidFill>
            </a:endParaRPr>
          </a:p>
          <a:p>
            <a:pPr fontAlgn="auto">
              <a:spcAft>
                <a:spcPts val="0"/>
              </a:spcAft>
              <a:defRPr/>
            </a:pPr>
            <a:r>
              <a:rPr lang="en-GB" b="1" dirty="0" smtClean="0">
                <a:solidFill>
                  <a:schemeClr val="accent3"/>
                </a:solidFill>
              </a:rPr>
              <a:t>Delivery of our Research Programme:  </a:t>
            </a:r>
            <a:r>
              <a:rPr lang="en-GB" dirty="0" smtClean="0">
                <a:solidFill>
                  <a:schemeClr val="accent3"/>
                </a:solidFill>
              </a:rPr>
              <a:t>Reports, briefings and evidence products are published, downloaded and cited (external) and used to inform decision making (internally and externally)</a:t>
            </a:r>
          </a:p>
          <a:p>
            <a:pPr fontAlgn="auto">
              <a:spcAft>
                <a:spcPts val="0"/>
              </a:spcAft>
              <a:defRPr/>
            </a:pPr>
            <a:endParaRPr lang="en-GB" dirty="0" smtClean="0">
              <a:solidFill>
                <a:schemeClr val="accent3"/>
              </a:solidFill>
            </a:endParaRPr>
          </a:p>
          <a:p>
            <a:pPr fontAlgn="auto">
              <a:spcAft>
                <a:spcPts val="0"/>
              </a:spcAft>
              <a:defRPr/>
            </a:pPr>
            <a:r>
              <a:rPr lang="en-GB" b="1" dirty="0" smtClean="0">
                <a:solidFill>
                  <a:schemeClr val="accent3"/>
                </a:solidFill>
              </a:rPr>
              <a:t>Strategic litigations and interventions </a:t>
            </a:r>
            <a:r>
              <a:rPr lang="en-GB" dirty="0">
                <a:solidFill>
                  <a:schemeClr val="accent3"/>
                </a:solidFill>
              </a:rPr>
              <a:t>– Number and nature </a:t>
            </a:r>
            <a:r>
              <a:rPr lang="en-GB" dirty="0" smtClean="0">
                <a:solidFill>
                  <a:schemeClr val="accent3"/>
                </a:solidFill>
              </a:rPr>
              <a:t>and effectiveness: desired outcome achieved? from 2015:</a:t>
            </a:r>
          </a:p>
          <a:p>
            <a:pPr lvl="1" fontAlgn="auto">
              <a:spcAft>
                <a:spcPts val="0"/>
              </a:spcAft>
              <a:defRPr/>
            </a:pPr>
            <a:r>
              <a:rPr lang="en-GB" dirty="0">
                <a:solidFill>
                  <a:schemeClr val="accent3"/>
                </a:solidFill>
              </a:rPr>
              <a:t>Disability discrimination in </a:t>
            </a:r>
            <a:r>
              <a:rPr lang="en-GB" dirty="0" smtClean="0">
                <a:solidFill>
                  <a:schemeClr val="accent3"/>
                </a:solidFill>
              </a:rPr>
              <a:t>housing (Supreme Court)</a:t>
            </a:r>
          </a:p>
          <a:p>
            <a:pPr lvl="1" fontAlgn="auto">
              <a:spcAft>
                <a:spcPts val="0"/>
              </a:spcAft>
              <a:defRPr/>
            </a:pPr>
            <a:r>
              <a:rPr lang="en-GB" dirty="0" smtClean="0">
                <a:solidFill>
                  <a:schemeClr val="accent3"/>
                </a:solidFill>
              </a:rPr>
              <a:t>Ensuring Government complies </a:t>
            </a:r>
            <a:r>
              <a:rPr lang="en-GB" dirty="0">
                <a:solidFill>
                  <a:schemeClr val="accent3"/>
                </a:solidFill>
              </a:rPr>
              <a:t>with Art 19 UNCRPD in the implementation of the benefit cap insofar as it affects all carers of disabled </a:t>
            </a:r>
            <a:r>
              <a:rPr lang="en-GB" dirty="0" smtClean="0">
                <a:solidFill>
                  <a:schemeClr val="accent3"/>
                </a:solidFill>
              </a:rPr>
              <a:t>people (High Court)</a:t>
            </a:r>
          </a:p>
          <a:p>
            <a:pPr lvl="1" fontAlgn="auto">
              <a:spcAft>
                <a:spcPts val="0"/>
              </a:spcAft>
              <a:defRPr/>
            </a:pPr>
            <a:r>
              <a:rPr lang="en-GB" dirty="0" smtClean="0">
                <a:solidFill>
                  <a:schemeClr val="accent3"/>
                </a:solidFill>
              </a:rPr>
              <a:t>Gypsies </a:t>
            </a:r>
            <a:r>
              <a:rPr lang="en-GB" dirty="0">
                <a:solidFill>
                  <a:schemeClr val="accent3"/>
                </a:solidFill>
              </a:rPr>
              <a:t>and Travellers </a:t>
            </a:r>
            <a:r>
              <a:rPr lang="en-GB" dirty="0" smtClean="0">
                <a:solidFill>
                  <a:schemeClr val="accent3"/>
                </a:solidFill>
              </a:rPr>
              <a:t>disadvantage from a </a:t>
            </a:r>
            <a:r>
              <a:rPr lang="en-GB" dirty="0">
                <a:solidFill>
                  <a:schemeClr val="accent3"/>
                </a:solidFill>
              </a:rPr>
              <a:t>Ministerial policy to "recover" traveller site appeals for the Minister to determine them himself</a:t>
            </a:r>
            <a:r>
              <a:rPr lang="en-GB" dirty="0" smtClean="0">
                <a:solidFill>
                  <a:schemeClr val="accent3"/>
                </a:solidFill>
              </a:rPr>
              <a:t>. (High Court)</a:t>
            </a:r>
          </a:p>
          <a:p>
            <a:pPr fontAlgn="auto">
              <a:spcAft>
                <a:spcPts val="0"/>
              </a:spcAft>
              <a:defRPr/>
            </a:pPr>
            <a:endParaRPr lang="en-GB" dirty="0" smtClean="0">
              <a:solidFill>
                <a:schemeClr val="accent3"/>
              </a:solidFill>
            </a:endParaRPr>
          </a:p>
          <a:p>
            <a:pPr fontAlgn="auto">
              <a:spcAft>
                <a:spcPts val="0"/>
              </a:spcAft>
              <a:defRPr/>
            </a:pPr>
            <a:r>
              <a:rPr lang="en-GB" b="1" dirty="0" smtClean="0">
                <a:solidFill>
                  <a:schemeClr val="accent3"/>
                </a:solidFill>
              </a:rPr>
              <a:t>OUTTAKE: </a:t>
            </a:r>
            <a:r>
              <a:rPr lang="en-GB" dirty="0" smtClean="0">
                <a:solidFill>
                  <a:schemeClr val="accent3"/>
                </a:solidFill>
              </a:rPr>
              <a:t>Impact through awareness of organisation, approach, agenda and issues – </a:t>
            </a:r>
            <a:r>
              <a:rPr lang="en-GB" dirty="0" err="1" smtClean="0">
                <a:solidFill>
                  <a:schemeClr val="accent3"/>
                </a:solidFill>
              </a:rPr>
              <a:t>comms</a:t>
            </a:r>
            <a:r>
              <a:rPr lang="en-GB" dirty="0" smtClean="0">
                <a:solidFill>
                  <a:schemeClr val="accent3"/>
                </a:solidFill>
              </a:rPr>
              <a:t> activity such as an </a:t>
            </a:r>
            <a:r>
              <a:rPr lang="en-GB" dirty="0">
                <a:solidFill>
                  <a:schemeClr val="accent3"/>
                </a:solidFill>
              </a:rPr>
              <a:t>i</a:t>
            </a:r>
            <a:r>
              <a:rPr lang="en-GB" dirty="0" smtClean="0">
                <a:solidFill>
                  <a:schemeClr val="accent3"/>
                </a:solidFill>
              </a:rPr>
              <a:t>ncrease in distribution, exposure and reach recorded through:</a:t>
            </a:r>
          </a:p>
          <a:p>
            <a:pPr lvl="1" fontAlgn="auto">
              <a:spcAft>
                <a:spcPts val="0"/>
              </a:spcAft>
              <a:defRPr/>
            </a:pPr>
            <a:r>
              <a:rPr lang="en-GB" dirty="0" smtClean="0">
                <a:solidFill>
                  <a:schemeClr val="accent3"/>
                </a:solidFill>
              </a:rPr>
              <a:t>Coverage </a:t>
            </a:r>
            <a:r>
              <a:rPr lang="en-GB" dirty="0">
                <a:solidFill>
                  <a:schemeClr val="accent3"/>
                </a:solidFill>
              </a:rPr>
              <a:t>(</a:t>
            </a:r>
            <a:r>
              <a:rPr lang="en-GB" dirty="0" smtClean="0">
                <a:solidFill>
                  <a:schemeClr val="accent3"/>
                </a:solidFill>
              </a:rPr>
              <a:t>sentiment, notoriety, network and volume), </a:t>
            </a:r>
            <a:endParaRPr lang="en-GB" sz="1800" dirty="0">
              <a:solidFill>
                <a:schemeClr val="accent3"/>
              </a:solidFill>
            </a:endParaRPr>
          </a:p>
          <a:p>
            <a:pPr lvl="1" fontAlgn="auto">
              <a:spcAft>
                <a:spcPts val="0"/>
              </a:spcAft>
              <a:defRPr/>
            </a:pPr>
            <a:r>
              <a:rPr lang="en-GB" dirty="0">
                <a:solidFill>
                  <a:schemeClr val="accent3"/>
                </a:solidFill>
              </a:rPr>
              <a:t>Digital </a:t>
            </a:r>
            <a:r>
              <a:rPr lang="en-GB" dirty="0" smtClean="0">
                <a:solidFill>
                  <a:schemeClr val="accent3"/>
                </a:solidFill>
              </a:rPr>
              <a:t>engagement - </a:t>
            </a:r>
            <a:r>
              <a:rPr lang="en-GB" dirty="0">
                <a:solidFill>
                  <a:schemeClr val="accent3"/>
                </a:solidFill>
              </a:rPr>
              <a:t>unique page visits, time spent and </a:t>
            </a:r>
            <a:r>
              <a:rPr lang="en-GB" dirty="0" smtClean="0">
                <a:solidFill>
                  <a:schemeClr val="accent3"/>
                </a:solidFill>
              </a:rPr>
              <a:t>downloads</a:t>
            </a:r>
            <a:endParaRPr lang="en-GB" sz="1800" dirty="0">
              <a:solidFill>
                <a:schemeClr val="accent3"/>
              </a:solidFill>
            </a:endParaRPr>
          </a:p>
          <a:p>
            <a:pPr marL="457200" lvl="1" indent="0" fontAlgn="auto">
              <a:spcAft>
                <a:spcPts val="0"/>
              </a:spcAft>
              <a:buFont typeface="Arial" pitchFamily="34" charset="0"/>
              <a:buNone/>
              <a:defRPr/>
            </a:pPr>
            <a:r>
              <a:rPr lang="en-GB" dirty="0">
                <a:solidFill>
                  <a:schemeClr val="accent3"/>
                </a:solidFill>
              </a:rPr>
              <a:t>Across mediums - Media, Social media and </a:t>
            </a:r>
            <a:r>
              <a:rPr lang="en-GB" dirty="0" smtClean="0">
                <a:solidFill>
                  <a:schemeClr val="accent3"/>
                </a:solidFill>
              </a:rPr>
              <a:t>digital</a:t>
            </a:r>
          </a:p>
          <a:p>
            <a:pPr lvl="1" fontAlgn="auto">
              <a:spcAft>
                <a:spcPts val="0"/>
              </a:spcAft>
              <a:defRPr/>
            </a:pPr>
            <a:endParaRPr lang="en-GB" dirty="0" smtClean="0">
              <a:solidFill>
                <a:schemeClr val="accent3"/>
              </a:solidFill>
            </a:endParaRPr>
          </a:p>
        </p:txBody>
      </p:sp>
      <p:sp>
        <p:nvSpPr>
          <p:cNvPr id="20484" name="Text Placeholder 3"/>
          <p:cNvSpPr>
            <a:spLocks noGrp="1"/>
          </p:cNvSpPr>
          <p:nvPr>
            <p:ph type="body" sz="quarter" idx="13"/>
          </p:nvPr>
        </p:nvSpPr>
        <p:spPr>
          <a:xfrm>
            <a:off x="468313" y="188913"/>
            <a:ext cx="3959225" cy="215900"/>
          </a:xfrm>
        </p:spPr>
        <p:txBody>
          <a:bodyPr/>
          <a:lstStyle/>
          <a:p>
            <a:r>
              <a:rPr lang="en-GB" altLang="en-US" smtClean="0"/>
              <a:t>Presentation name</a:t>
            </a:r>
          </a:p>
        </p:txBody>
      </p:sp>
      <p:sp>
        <p:nvSpPr>
          <p:cNvPr id="20485" name="Text Placeholder 4"/>
          <p:cNvSpPr>
            <a:spLocks noGrp="1"/>
          </p:cNvSpPr>
          <p:nvPr>
            <p:ph type="body" sz="quarter" idx="14"/>
          </p:nvPr>
        </p:nvSpPr>
        <p:spPr>
          <a:xfrm>
            <a:off x="4500563" y="188913"/>
            <a:ext cx="4175125" cy="215900"/>
          </a:xfrm>
        </p:spPr>
        <p:txBody>
          <a:bodyPr/>
          <a:lstStyle/>
          <a:p>
            <a:r>
              <a:rPr lang="en-GB" altLang="en-US" smtClean="0">
                <a:solidFill>
                  <a:srgbClr val="505759"/>
                </a:solidFill>
              </a:rPr>
              <a:t>Past and current approaches</a:t>
            </a:r>
          </a:p>
        </p:txBody>
      </p:sp>
      <p:sp>
        <p:nvSpPr>
          <p:cNvPr id="20486" name="Text Placeholder 5"/>
          <p:cNvSpPr>
            <a:spLocks noGrp="1"/>
          </p:cNvSpPr>
          <p:nvPr>
            <p:ph type="body" sz="quarter" idx="19"/>
          </p:nvPr>
        </p:nvSpPr>
        <p:spPr>
          <a:xfrm>
            <a:off x="7812088" y="5981700"/>
            <a:ext cx="900112" cy="265113"/>
          </a:xfrm>
        </p:spPr>
        <p:txBody>
          <a:bodyPr/>
          <a:lstStyle/>
          <a:p>
            <a:r>
              <a:rPr lang="en-GB" altLang="en-US" smtClean="0"/>
              <a:t>04</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HRC template">
  <a:themeElements>
    <a:clrScheme name="EHRC">
      <a:dk1>
        <a:sysClr val="windowText" lastClr="000000"/>
      </a:dk1>
      <a:lt1>
        <a:sysClr val="window" lastClr="FFFFFF"/>
      </a:lt1>
      <a:dk2>
        <a:srgbClr val="1F497D"/>
      </a:dk2>
      <a:lt2>
        <a:srgbClr val="EEECE1"/>
      </a:lt2>
      <a:accent1>
        <a:srgbClr val="C4D600"/>
      </a:accent1>
      <a:accent2>
        <a:srgbClr val="AF1685"/>
      </a:accent2>
      <a:accent3>
        <a:srgbClr val="505759"/>
      </a:accent3>
      <a:accent4>
        <a:srgbClr val="F4DA40"/>
      </a:accent4>
      <a:accent5>
        <a:srgbClr val="009FDF"/>
      </a:accent5>
      <a:accent6>
        <a:srgbClr val="ED8B00"/>
      </a:accent6>
      <a:hlink>
        <a:srgbClr val="D40F7D"/>
      </a:hlink>
      <a:folHlink>
        <a:srgbClr val="D9D9D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5317A01585AF40AE7132C960BF0A56" ma:contentTypeVersion="1" ma:contentTypeDescription="Create a new document." ma:contentTypeScope="" ma:versionID="c6d7ceeec6db8daa576f39b1ae2ba2b4">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C3822F-3BE2-45FA-A8E7-456A39D6E258}">
  <ds:schemaRefs>
    <ds:schemaRef ds:uri="http://schemas.microsoft.com/sharepoint/v3/contenttype/forms"/>
  </ds:schemaRefs>
</ds:datastoreItem>
</file>

<file path=customXml/itemProps2.xml><?xml version="1.0" encoding="utf-8"?>
<ds:datastoreItem xmlns:ds="http://schemas.openxmlformats.org/officeDocument/2006/customXml" ds:itemID="{BAE5A72E-7017-4429-915E-AB6D7A44FFD9}">
  <ds:schemaRefs>
    <ds:schemaRef ds:uri="http://schemas.microsoft.com/office/2006/metadata/properties"/>
    <ds:schemaRef ds:uri="http://www.w3.org/XML/1998/namespace"/>
    <ds:schemaRef ds:uri="http://schemas.microsoft.com/office/2006/documentManagement/types"/>
    <ds:schemaRef ds:uri="http://schemas.microsoft.com/sharepoint/v3"/>
    <ds:schemaRef ds:uri="http://purl.org/dc/dcmitype/"/>
    <ds:schemaRef ds:uri="http://purl.org/dc/elements/1.1/"/>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1FD5E43D-A187-4665-A429-DE99C409A2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EHRC template</Template>
  <TotalTime>779</TotalTime>
  <Words>3336</Words>
  <Application>Microsoft Office PowerPoint</Application>
  <PresentationFormat>On-screen Show (4:3)</PresentationFormat>
  <Paragraphs>387</Paragraphs>
  <Slides>23</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MS PGothic</vt:lpstr>
      <vt:lpstr>Arial</vt:lpstr>
      <vt:lpstr>Calibri</vt:lpstr>
      <vt:lpstr>Georgia</vt:lpstr>
      <vt:lpstr>Tahoma</vt:lpstr>
      <vt:lpstr>Times New Roman</vt:lpstr>
      <vt:lpstr>Wingdings</vt:lpstr>
      <vt:lpstr>EHRC template</vt:lpstr>
      <vt:lpstr>PowerPoint Presentation</vt:lpstr>
      <vt:lpstr>Who we are</vt:lpstr>
      <vt:lpstr>What I will cover</vt:lpstr>
      <vt:lpstr>Why? </vt:lpstr>
      <vt:lpstr>EHRC and other equality bodies are often asked to show their impact… </vt:lpstr>
      <vt:lpstr>Challenges </vt:lpstr>
      <vt:lpstr>Past  and current approaches</vt:lpstr>
      <vt:lpstr>Evaluation needs a LOGIC CHAIN</vt:lpstr>
      <vt:lpstr>On a regular basis EHRC looks at impact in terms of output and outtake</vt:lpstr>
      <vt:lpstr>EHRC Evaluations (1)</vt:lpstr>
      <vt:lpstr>PowerPoint Presentation</vt:lpstr>
      <vt:lpstr>Capturing EHRC’s public value….</vt:lpstr>
      <vt:lpstr>PowerPoint Presentation</vt:lpstr>
      <vt:lpstr>Key points:</vt:lpstr>
      <vt:lpstr>Future considerations and lessons learning</vt:lpstr>
      <vt:lpstr>First steps: prove and improve</vt:lpstr>
      <vt:lpstr>PowerPoint Presentation</vt:lpstr>
      <vt:lpstr>Why evaluating impact is central</vt:lpstr>
      <vt:lpstr>PowerPoint Presentation</vt:lpstr>
      <vt:lpstr>PowerPoint Presentation</vt:lpstr>
      <vt:lpstr>What EHRC need </vt:lpstr>
      <vt:lpstr>Key points:</vt:lpstr>
      <vt:lpstr>Thank you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Nikki Brookes</dc:creator>
  <cp:lastModifiedBy>Jessica Machacova</cp:lastModifiedBy>
  <cp:revision>81</cp:revision>
  <cp:lastPrinted>2016-01-28T14:36:14Z</cp:lastPrinted>
  <dcterms:created xsi:type="dcterms:W3CDTF">2015-10-02T12:54:42Z</dcterms:created>
  <dcterms:modified xsi:type="dcterms:W3CDTF">2016-01-28T14:45:14Z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0x010100EB5317A01585AF40AE7132C960BF0A56</vt:lpwstr>
  </property>
</Properties>
</file>