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57" r:id="rId3"/>
    <p:sldId id="258" r:id="rId4"/>
    <p:sldId id="271" r:id="rId5"/>
    <p:sldId id="314" r:id="rId6"/>
    <p:sldId id="303" r:id="rId7"/>
    <p:sldId id="302" r:id="rId8"/>
    <p:sldId id="306" r:id="rId9"/>
    <p:sldId id="307" r:id="rId10"/>
    <p:sldId id="308" r:id="rId11"/>
    <p:sldId id="309" r:id="rId12"/>
    <p:sldId id="310" r:id="rId13"/>
    <p:sldId id="295" r:id="rId14"/>
    <p:sldId id="297" r:id="rId15"/>
    <p:sldId id="311" r:id="rId16"/>
    <p:sldId id="312" r:id="rId17"/>
    <p:sldId id="313" r:id="rId18"/>
    <p:sldId id="279"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AEA"/>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5501" autoAdjust="0"/>
  </p:normalViewPr>
  <p:slideViewPr>
    <p:cSldViewPr>
      <p:cViewPr varScale="1">
        <p:scale>
          <a:sx n="70" d="100"/>
          <a:sy n="70" d="100"/>
        </p:scale>
        <p:origin x="810" y="78"/>
      </p:cViewPr>
      <p:guideLst>
        <p:guide orient="horz" pos="2160"/>
        <p:guide pos="2880"/>
      </p:guideLst>
    </p:cSldViewPr>
  </p:slideViewPr>
  <p:notesTextViewPr>
    <p:cViewPr>
      <p:scale>
        <a:sx n="1" d="1"/>
        <a:sy n="1" d="1"/>
      </p:scale>
      <p:origin x="0" y="0"/>
    </p:cViewPr>
  </p:notesText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D5BBE8-0230-4CE6-A026-607A528643E7}" type="datetimeFigureOut">
              <a:rPr lang="fr-FR" smtClean="0"/>
              <a:t>29/01/2016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9B40-75FF-49CF-802F-D609E64357DF}" type="slidenum">
              <a:rPr lang="fr-FR" smtClean="0"/>
              <a:t>‹#›</a:t>
            </a:fld>
            <a:endParaRPr lang="fr-FR"/>
          </a:p>
        </p:txBody>
      </p:sp>
    </p:spTree>
    <p:extLst>
      <p:ext uri="{BB962C8B-B14F-4D97-AF65-F5344CB8AC3E}">
        <p14:creationId xmlns:p14="http://schemas.microsoft.com/office/powerpoint/2010/main" val="170404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22270-92FF-4172-A362-2FC7E632846D}" type="slidenum">
              <a:rPr lang="fr-FR"/>
              <a:pPr/>
              <a:t>1</a:t>
            </a:fld>
            <a:endParaRPr lang="fr-FR"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326124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Dernier rapport : l’enfant et</a:t>
            </a:r>
            <a:r>
              <a:rPr lang="fr-FR" baseline="0" dirty="0" smtClean="0"/>
              <a:t> sa parole en justice</a:t>
            </a:r>
          </a:p>
          <a:p>
            <a:endParaRPr lang="fr-FR" baseline="0" dirty="0" smtClean="0"/>
          </a:p>
          <a:p>
            <a:r>
              <a:rPr lang="fr-FR" baseline="0" dirty="0" smtClean="0"/>
              <a:t>Recommandations du rapport police suivies, avec le nouveau code de déontologie qui encadre les palpations de sécurité notamment. </a:t>
            </a:r>
            <a:endParaRPr lang="fr-FR" dirty="0"/>
          </a:p>
        </p:txBody>
      </p:sp>
      <p:sp>
        <p:nvSpPr>
          <p:cNvPr id="4" name="Espace réservé du numéro de diapositive 3"/>
          <p:cNvSpPr>
            <a:spLocks noGrp="1"/>
          </p:cNvSpPr>
          <p:nvPr>
            <p:ph type="sldNum" sz="quarter" idx="10"/>
          </p:nvPr>
        </p:nvSpPr>
        <p:spPr/>
        <p:txBody>
          <a:bodyPr/>
          <a:lstStyle/>
          <a:p>
            <a:fld id="{E3F39B40-75FF-49CF-802F-D609E64357DF}" type="slidenum">
              <a:rPr lang="fr-FR" smtClean="0"/>
              <a:t>12</a:t>
            </a:fld>
            <a:endParaRPr lang="fr-FR"/>
          </a:p>
        </p:txBody>
      </p:sp>
    </p:spTree>
    <p:extLst>
      <p:ext uri="{BB962C8B-B14F-4D97-AF65-F5344CB8AC3E}">
        <p14:creationId xmlns:p14="http://schemas.microsoft.com/office/powerpoint/2010/main" val="225959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Formation: interventions dans les écoles de services publics; interventions auprès des jeunes par le biais des JADE,…</a:t>
            </a:r>
          </a:p>
          <a:p>
            <a:endParaRPr lang="fr-FR" dirty="0"/>
          </a:p>
        </p:txBody>
      </p:sp>
      <p:sp>
        <p:nvSpPr>
          <p:cNvPr id="4" name="Espace réservé du numéro de diapositive 3"/>
          <p:cNvSpPr>
            <a:spLocks noGrp="1"/>
          </p:cNvSpPr>
          <p:nvPr>
            <p:ph type="sldNum" sz="quarter" idx="10"/>
          </p:nvPr>
        </p:nvSpPr>
        <p:spPr/>
        <p:txBody>
          <a:bodyPr/>
          <a:lstStyle/>
          <a:p>
            <a:fld id="{E3F39B40-75FF-49CF-802F-D609E64357DF}" type="slidenum">
              <a:rPr lang="fr-FR" smtClean="0"/>
              <a:t>13</a:t>
            </a:fld>
            <a:endParaRPr lang="fr-FR"/>
          </a:p>
        </p:txBody>
      </p:sp>
    </p:spTree>
    <p:extLst>
      <p:ext uri="{BB962C8B-B14F-4D97-AF65-F5344CB8AC3E}">
        <p14:creationId xmlns:p14="http://schemas.microsoft.com/office/powerpoint/2010/main" val="46015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403F5E54-886E-4691-8ED0-A4A3C1EFC56F}" type="datetimeFigureOut">
              <a:rPr lang="fr-FR" smtClean="0"/>
              <a:t>29/01/2016</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65B749A-1670-4E83-9420-2FE499C37412}" type="slidenum">
              <a:rPr lang="fr-FR" smtClean="0"/>
              <a:t>‹#›</a:t>
            </a:fld>
            <a:endParaRPr lang="fr-FR"/>
          </a:p>
        </p:txBody>
      </p:sp>
    </p:spTree>
    <p:extLst>
      <p:ext uri="{BB962C8B-B14F-4D97-AF65-F5344CB8AC3E}">
        <p14:creationId xmlns:p14="http://schemas.microsoft.com/office/powerpoint/2010/main" val="266990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403F5E54-886E-4691-8ED0-A4A3C1EFC56F}" type="datetimeFigureOut">
              <a:rPr lang="fr-FR" smtClean="0"/>
              <a:t>29/01/2016</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65B749A-1670-4E83-9420-2FE499C37412}" type="slidenum">
              <a:rPr lang="fr-FR" smtClean="0"/>
              <a:t>‹#›</a:t>
            </a:fld>
            <a:endParaRPr lang="fr-FR"/>
          </a:p>
        </p:txBody>
      </p:sp>
    </p:spTree>
    <p:extLst>
      <p:ext uri="{BB962C8B-B14F-4D97-AF65-F5344CB8AC3E}">
        <p14:creationId xmlns:p14="http://schemas.microsoft.com/office/powerpoint/2010/main" val="267594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403F5E54-886E-4691-8ED0-A4A3C1EFC56F}" type="datetimeFigureOut">
              <a:rPr lang="fr-FR" smtClean="0"/>
              <a:t>29/01/2016</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65B749A-1670-4E83-9420-2FE499C37412}" type="slidenum">
              <a:rPr lang="fr-FR" smtClean="0"/>
              <a:t>‹#›</a:t>
            </a:fld>
            <a:endParaRPr lang="fr-FR"/>
          </a:p>
        </p:txBody>
      </p:sp>
    </p:spTree>
    <p:extLst>
      <p:ext uri="{BB962C8B-B14F-4D97-AF65-F5344CB8AC3E}">
        <p14:creationId xmlns:p14="http://schemas.microsoft.com/office/powerpoint/2010/main" val="994656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AA718CE7-C0DB-4130-9F95-CA7A033AFD3E}" type="slidenum">
              <a:rPr lang="fr-FR"/>
              <a:pPr/>
              <a:t>‹#›</a:t>
            </a:fld>
            <a:endParaRPr lang="fr-FR"/>
          </a:p>
        </p:txBody>
      </p:sp>
    </p:spTree>
    <p:extLst>
      <p:ext uri="{BB962C8B-B14F-4D97-AF65-F5344CB8AC3E}">
        <p14:creationId xmlns:p14="http://schemas.microsoft.com/office/powerpoint/2010/main" val="1152745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0F48CB3-9F00-49CC-A44F-21E3D97A6F27}" type="slidenum">
              <a:rPr lang="fr-FR"/>
              <a:pPr/>
              <a:t>‹#›</a:t>
            </a:fld>
            <a:endParaRPr lang="fr-FR"/>
          </a:p>
        </p:txBody>
      </p:sp>
    </p:spTree>
    <p:extLst>
      <p:ext uri="{BB962C8B-B14F-4D97-AF65-F5344CB8AC3E}">
        <p14:creationId xmlns:p14="http://schemas.microsoft.com/office/powerpoint/2010/main" val="2196490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D435593B-2CF4-4996-A3D7-E20392A990E6}" type="slidenum">
              <a:rPr lang="fr-FR"/>
              <a:pPr/>
              <a:t>‹#›</a:t>
            </a:fld>
            <a:endParaRPr lang="fr-FR"/>
          </a:p>
        </p:txBody>
      </p:sp>
    </p:spTree>
    <p:extLst>
      <p:ext uri="{BB962C8B-B14F-4D97-AF65-F5344CB8AC3E}">
        <p14:creationId xmlns:p14="http://schemas.microsoft.com/office/powerpoint/2010/main" val="344043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A6A3AEF0-2632-4397-8C99-9597F8C50DED}" type="slidenum">
              <a:rPr lang="fr-FR"/>
              <a:pPr/>
              <a:t>‹#›</a:t>
            </a:fld>
            <a:endParaRPr lang="fr-FR"/>
          </a:p>
        </p:txBody>
      </p:sp>
    </p:spTree>
    <p:extLst>
      <p:ext uri="{BB962C8B-B14F-4D97-AF65-F5344CB8AC3E}">
        <p14:creationId xmlns:p14="http://schemas.microsoft.com/office/powerpoint/2010/main" val="615289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BE8644D6-6A34-48B0-874B-70BBBB9CAC2D}" type="slidenum">
              <a:rPr lang="fr-FR"/>
              <a:pPr/>
              <a:t>‹#›</a:t>
            </a:fld>
            <a:endParaRPr lang="fr-FR"/>
          </a:p>
        </p:txBody>
      </p:sp>
    </p:spTree>
    <p:extLst>
      <p:ext uri="{BB962C8B-B14F-4D97-AF65-F5344CB8AC3E}">
        <p14:creationId xmlns:p14="http://schemas.microsoft.com/office/powerpoint/2010/main" val="2204836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826F37AF-59F1-46E6-931C-4F4F6E4A2D5E}" type="slidenum">
              <a:rPr lang="fr-FR"/>
              <a:pPr/>
              <a:t>‹#›</a:t>
            </a:fld>
            <a:endParaRPr lang="fr-FR"/>
          </a:p>
        </p:txBody>
      </p:sp>
    </p:spTree>
    <p:extLst>
      <p:ext uri="{BB962C8B-B14F-4D97-AF65-F5344CB8AC3E}">
        <p14:creationId xmlns:p14="http://schemas.microsoft.com/office/powerpoint/2010/main" val="2786430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3B4C63AB-E08A-4F97-A998-9D364E9336D5}" type="slidenum">
              <a:rPr lang="fr-FR"/>
              <a:pPr/>
              <a:t>‹#›</a:t>
            </a:fld>
            <a:endParaRPr lang="fr-FR"/>
          </a:p>
        </p:txBody>
      </p:sp>
    </p:spTree>
    <p:extLst>
      <p:ext uri="{BB962C8B-B14F-4D97-AF65-F5344CB8AC3E}">
        <p14:creationId xmlns:p14="http://schemas.microsoft.com/office/powerpoint/2010/main" val="2634139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F39CB044-27EB-4B40-914F-2A505E7B5990}" type="slidenum">
              <a:rPr lang="fr-FR"/>
              <a:pPr/>
              <a:t>‹#›</a:t>
            </a:fld>
            <a:endParaRPr lang="fr-FR"/>
          </a:p>
        </p:txBody>
      </p:sp>
    </p:spTree>
    <p:extLst>
      <p:ext uri="{BB962C8B-B14F-4D97-AF65-F5344CB8AC3E}">
        <p14:creationId xmlns:p14="http://schemas.microsoft.com/office/powerpoint/2010/main" val="317369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403F5E54-886E-4691-8ED0-A4A3C1EFC56F}" type="datetimeFigureOut">
              <a:rPr lang="fr-FR" smtClean="0"/>
              <a:t>29/01/2016</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65B749A-1670-4E83-9420-2FE499C37412}" type="slidenum">
              <a:rPr lang="fr-FR" smtClean="0"/>
              <a:t>‹#›</a:t>
            </a:fld>
            <a:endParaRPr lang="fr-FR"/>
          </a:p>
        </p:txBody>
      </p:sp>
    </p:spTree>
    <p:extLst>
      <p:ext uri="{BB962C8B-B14F-4D97-AF65-F5344CB8AC3E}">
        <p14:creationId xmlns:p14="http://schemas.microsoft.com/office/powerpoint/2010/main" val="3892934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76ED4529-5076-4E17-9803-92FCEA6F0188}" type="slidenum">
              <a:rPr lang="fr-FR"/>
              <a:pPr/>
              <a:t>‹#›</a:t>
            </a:fld>
            <a:endParaRPr lang="fr-FR"/>
          </a:p>
        </p:txBody>
      </p:sp>
    </p:spTree>
    <p:extLst>
      <p:ext uri="{BB962C8B-B14F-4D97-AF65-F5344CB8AC3E}">
        <p14:creationId xmlns:p14="http://schemas.microsoft.com/office/powerpoint/2010/main" val="263479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31151898-8677-4F70-A151-C9EFDAD47229}" type="slidenum">
              <a:rPr lang="fr-FR"/>
              <a:pPr/>
              <a:t>‹#›</a:t>
            </a:fld>
            <a:endParaRPr lang="fr-FR"/>
          </a:p>
        </p:txBody>
      </p:sp>
    </p:spTree>
    <p:extLst>
      <p:ext uri="{BB962C8B-B14F-4D97-AF65-F5344CB8AC3E}">
        <p14:creationId xmlns:p14="http://schemas.microsoft.com/office/powerpoint/2010/main" val="1406760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E8DB00E8-7A16-4889-9FDE-6F3F6B1E8323}" type="slidenum">
              <a:rPr lang="fr-FR"/>
              <a:pPr/>
              <a:t>‹#›</a:t>
            </a:fld>
            <a:endParaRPr lang="fr-FR"/>
          </a:p>
        </p:txBody>
      </p:sp>
    </p:spTree>
    <p:extLst>
      <p:ext uri="{BB962C8B-B14F-4D97-AF65-F5344CB8AC3E}">
        <p14:creationId xmlns:p14="http://schemas.microsoft.com/office/powerpoint/2010/main" val="396730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fld id="{403F5E54-886E-4691-8ED0-A4A3C1EFC56F}" type="datetimeFigureOut">
              <a:rPr lang="fr-FR" smtClean="0"/>
              <a:t>29/01/2016</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65B749A-1670-4E83-9420-2FE499C37412}" type="slidenum">
              <a:rPr lang="fr-FR" smtClean="0"/>
              <a:t>‹#›</a:t>
            </a:fld>
            <a:endParaRPr lang="fr-FR"/>
          </a:p>
        </p:txBody>
      </p:sp>
    </p:spTree>
    <p:extLst>
      <p:ext uri="{BB962C8B-B14F-4D97-AF65-F5344CB8AC3E}">
        <p14:creationId xmlns:p14="http://schemas.microsoft.com/office/powerpoint/2010/main" val="128516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fld id="{403F5E54-886E-4691-8ED0-A4A3C1EFC56F}" type="datetimeFigureOut">
              <a:rPr lang="fr-FR" smtClean="0"/>
              <a:t>29/01/2016</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B65B749A-1670-4E83-9420-2FE499C37412}" type="slidenum">
              <a:rPr lang="fr-FR" smtClean="0"/>
              <a:t>‹#›</a:t>
            </a:fld>
            <a:endParaRPr lang="fr-FR"/>
          </a:p>
        </p:txBody>
      </p:sp>
    </p:spTree>
    <p:extLst>
      <p:ext uri="{BB962C8B-B14F-4D97-AF65-F5344CB8AC3E}">
        <p14:creationId xmlns:p14="http://schemas.microsoft.com/office/powerpoint/2010/main" val="31480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fld id="{403F5E54-886E-4691-8ED0-A4A3C1EFC56F}" type="datetimeFigureOut">
              <a:rPr lang="fr-FR" smtClean="0"/>
              <a:t>29/01/2016</a:t>
            </a:fld>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B65B749A-1670-4E83-9420-2FE499C37412}" type="slidenum">
              <a:rPr lang="fr-FR" smtClean="0"/>
              <a:t>‹#›</a:t>
            </a:fld>
            <a:endParaRPr lang="fr-FR"/>
          </a:p>
        </p:txBody>
      </p:sp>
    </p:spTree>
    <p:extLst>
      <p:ext uri="{BB962C8B-B14F-4D97-AF65-F5344CB8AC3E}">
        <p14:creationId xmlns:p14="http://schemas.microsoft.com/office/powerpoint/2010/main" val="247712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fld id="{403F5E54-886E-4691-8ED0-A4A3C1EFC56F}" type="datetimeFigureOut">
              <a:rPr lang="fr-FR" smtClean="0"/>
              <a:t>29/01/2016</a:t>
            </a:fld>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B65B749A-1670-4E83-9420-2FE499C37412}" type="slidenum">
              <a:rPr lang="fr-FR" smtClean="0"/>
              <a:t>‹#›</a:t>
            </a:fld>
            <a:endParaRPr lang="fr-FR"/>
          </a:p>
        </p:txBody>
      </p:sp>
    </p:spTree>
    <p:extLst>
      <p:ext uri="{BB962C8B-B14F-4D97-AF65-F5344CB8AC3E}">
        <p14:creationId xmlns:p14="http://schemas.microsoft.com/office/powerpoint/2010/main" val="258267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403F5E54-886E-4691-8ED0-A4A3C1EFC56F}" type="datetimeFigureOut">
              <a:rPr lang="fr-FR" smtClean="0"/>
              <a:t>29/01/2016</a:t>
            </a:fld>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B65B749A-1670-4E83-9420-2FE499C37412}" type="slidenum">
              <a:rPr lang="fr-FR" smtClean="0"/>
              <a:t>‹#›</a:t>
            </a:fld>
            <a:endParaRPr lang="fr-FR"/>
          </a:p>
        </p:txBody>
      </p:sp>
    </p:spTree>
    <p:extLst>
      <p:ext uri="{BB962C8B-B14F-4D97-AF65-F5344CB8AC3E}">
        <p14:creationId xmlns:p14="http://schemas.microsoft.com/office/powerpoint/2010/main" val="281287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fld id="{403F5E54-886E-4691-8ED0-A4A3C1EFC56F}" type="datetimeFigureOut">
              <a:rPr lang="fr-FR" smtClean="0"/>
              <a:t>29/01/2016</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B65B749A-1670-4E83-9420-2FE499C37412}" type="slidenum">
              <a:rPr lang="fr-FR" smtClean="0"/>
              <a:t>‹#›</a:t>
            </a:fld>
            <a:endParaRPr lang="fr-FR"/>
          </a:p>
        </p:txBody>
      </p:sp>
    </p:spTree>
    <p:extLst>
      <p:ext uri="{BB962C8B-B14F-4D97-AF65-F5344CB8AC3E}">
        <p14:creationId xmlns:p14="http://schemas.microsoft.com/office/powerpoint/2010/main" val="35915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fld id="{403F5E54-886E-4691-8ED0-A4A3C1EFC56F}" type="datetimeFigureOut">
              <a:rPr lang="fr-FR" smtClean="0"/>
              <a:t>29/01/2016</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B65B749A-1670-4E83-9420-2FE499C37412}" type="slidenum">
              <a:rPr lang="fr-FR" smtClean="0"/>
              <a:t>‹#›</a:t>
            </a:fld>
            <a:endParaRPr lang="fr-FR"/>
          </a:p>
        </p:txBody>
      </p:sp>
    </p:spTree>
    <p:extLst>
      <p:ext uri="{BB962C8B-B14F-4D97-AF65-F5344CB8AC3E}">
        <p14:creationId xmlns:p14="http://schemas.microsoft.com/office/powerpoint/2010/main" val="316677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403F5E54-886E-4691-8ED0-A4A3C1EFC56F}" type="datetimeFigureOut">
              <a:rPr lang="fr-FR" smtClean="0"/>
              <a:t>29/01/2016</a:t>
            </a:fld>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65B749A-1670-4E83-9420-2FE499C37412}" type="slidenum">
              <a:rPr lang="fr-FR" smtClean="0"/>
              <a:t>‹#›</a:t>
            </a:fld>
            <a:endParaRPr lang="fr-FR"/>
          </a:p>
        </p:txBody>
      </p:sp>
      <p:pic>
        <p:nvPicPr>
          <p:cNvPr id="1031" name="Picture 7" descr="DDD-presentation territoire edition-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563" y="-315913"/>
            <a:ext cx="9523413" cy="755967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Arial" pitchFamily="34"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15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215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215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95979B-9056-45E5-80C2-AA7049090080}"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Arial" pitchFamily="34"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LOGO DDD_RF_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492375"/>
            <a:ext cx="6138863" cy="256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8316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fontAlgn="auto">
              <a:spcBef>
                <a:spcPts val="0"/>
              </a:spcBef>
              <a:spcAft>
                <a:spcPts val="0"/>
              </a:spcAft>
            </a:pPr>
            <a:r>
              <a:rPr lang="en-US" sz="2800" kern="1200" dirty="0">
                <a:solidFill>
                  <a:srgbClr val="FFFFFF"/>
                </a:solidFill>
                <a:latin typeface="Century Gothic" pitchFamily="34" charset="0"/>
              </a:rPr>
              <a:t>Promotion of rights and equality </a:t>
            </a:r>
            <a:r>
              <a:rPr lang="en-US" sz="2800" kern="1200" dirty="0" smtClean="0">
                <a:solidFill>
                  <a:srgbClr val="FFFFFF"/>
                </a:solidFill>
                <a:latin typeface="Century Gothic" pitchFamily="34" charset="0"/>
                <a:ea typeface="+mn-ea"/>
              </a:rPr>
              <a:t>strategic plan a first draft </a:t>
            </a:r>
            <a:r>
              <a:rPr lang="en-US" sz="2000" kern="1200" dirty="0" smtClean="0">
                <a:solidFill>
                  <a:srgbClr val="FFFFFF"/>
                </a:solidFill>
                <a:latin typeface="Century Gothic" pitchFamily="34" charset="0"/>
                <a:ea typeface="+mn-ea"/>
              </a:rPr>
              <a:t>(2016)</a:t>
            </a:r>
            <a:endParaRPr lang="en-US" sz="4000" dirty="0"/>
          </a:p>
        </p:txBody>
      </p:sp>
      <p:sp>
        <p:nvSpPr>
          <p:cNvPr id="3" name="Espace réservé du contenu 2"/>
          <p:cNvSpPr>
            <a:spLocks noGrp="1"/>
          </p:cNvSpPr>
          <p:nvPr>
            <p:ph idx="1"/>
          </p:nvPr>
        </p:nvSpPr>
        <p:spPr>
          <a:xfrm>
            <a:off x="0" y="1772816"/>
            <a:ext cx="9144000" cy="4968552"/>
          </a:xfrm>
        </p:spPr>
        <p:txBody>
          <a:bodyPr>
            <a:noAutofit/>
          </a:bodyPr>
          <a:lstStyle/>
          <a:p>
            <a:pPr marL="0" indent="0">
              <a:buNone/>
            </a:pPr>
            <a:r>
              <a:rPr lang="en-US" sz="1700" dirty="0">
                <a:latin typeface="Century Gothic" pitchFamily="34" charset="0"/>
              </a:rPr>
              <a:t>Still, the department </a:t>
            </a:r>
            <a:r>
              <a:rPr lang="en-US" sz="1700" dirty="0" smtClean="0">
                <a:latin typeface="Century Gothic" pitchFamily="34" charset="0"/>
              </a:rPr>
              <a:t>of promotion </a:t>
            </a:r>
            <a:r>
              <a:rPr lang="en-US" sz="1700" dirty="0">
                <a:latin typeface="Century Gothic" pitchFamily="34" charset="0"/>
              </a:rPr>
              <a:t>of equality and access to right has recently endorsed a </a:t>
            </a:r>
            <a:r>
              <a:rPr lang="en-US" sz="1700" b="1" dirty="0">
                <a:solidFill>
                  <a:srgbClr val="002060"/>
                </a:solidFill>
                <a:latin typeface="Century Gothic" pitchFamily="34" charset="0"/>
              </a:rPr>
              <a:t>three-year action plan.</a:t>
            </a:r>
            <a:r>
              <a:rPr lang="en-US" sz="1700" dirty="0">
                <a:latin typeface="Century Gothic" pitchFamily="34" charset="0"/>
              </a:rPr>
              <a:t> </a:t>
            </a:r>
            <a:r>
              <a:rPr lang="en-US" sz="1700" dirty="0" smtClean="0">
                <a:latin typeface="Century Gothic" pitchFamily="34" charset="0"/>
              </a:rPr>
              <a:t>It </a:t>
            </a:r>
            <a:r>
              <a:rPr lang="en-US" sz="1700" dirty="0">
                <a:latin typeface="Century Gothic" pitchFamily="34" charset="0"/>
              </a:rPr>
              <a:t>define </a:t>
            </a:r>
            <a:r>
              <a:rPr lang="en-US" sz="1700" b="1" dirty="0">
                <a:solidFill>
                  <a:srgbClr val="002060"/>
                </a:solidFill>
                <a:latin typeface="Century Gothic" pitchFamily="34" charset="0"/>
              </a:rPr>
              <a:t>three </a:t>
            </a:r>
            <a:r>
              <a:rPr lang="en-US" sz="1700" dirty="0">
                <a:latin typeface="Century Gothic" pitchFamily="34" charset="0"/>
              </a:rPr>
              <a:t>broad and transversal </a:t>
            </a:r>
            <a:r>
              <a:rPr lang="en-US" sz="1700" b="1" dirty="0">
                <a:solidFill>
                  <a:srgbClr val="002060"/>
                </a:solidFill>
                <a:latin typeface="Century Gothic" pitchFamily="34" charset="0"/>
              </a:rPr>
              <a:t>thematic goals</a:t>
            </a:r>
            <a:r>
              <a:rPr lang="en-US" sz="1700" dirty="0">
                <a:latin typeface="Century Gothic" pitchFamily="34" charset="0"/>
              </a:rPr>
              <a:t> </a:t>
            </a:r>
            <a:r>
              <a:rPr lang="en-US" sz="1700" dirty="0" smtClean="0">
                <a:latin typeface="Century Gothic" pitchFamily="34" charset="0"/>
              </a:rPr>
              <a:t>:</a:t>
            </a:r>
          </a:p>
          <a:p>
            <a:pPr marL="0" indent="0">
              <a:buNone/>
            </a:pPr>
            <a:endParaRPr lang="en-US" sz="1200" dirty="0" smtClean="0">
              <a:latin typeface="Century Gothic" pitchFamily="34" charset="0"/>
            </a:endParaRPr>
          </a:p>
          <a:p>
            <a:pPr>
              <a:buFontTx/>
              <a:buChar char="-"/>
            </a:pPr>
            <a:r>
              <a:rPr lang="en-US" sz="1700" b="1" dirty="0" smtClean="0">
                <a:solidFill>
                  <a:srgbClr val="084C97"/>
                </a:solidFill>
                <a:latin typeface="Century Gothic" pitchFamily="34" charset="0"/>
              </a:rPr>
              <a:t>Fight </a:t>
            </a:r>
            <a:r>
              <a:rPr lang="en-US" sz="1700" b="1" dirty="0">
                <a:solidFill>
                  <a:srgbClr val="084C97"/>
                </a:solidFill>
                <a:latin typeface="Century Gothic" pitchFamily="34" charset="0"/>
              </a:rPr>
              <a:t>against </a:t>
            </a:r>
            <a:r>
              <a:rPr lang="en-US" sz="1700" b="1" dirty="0" smtClean="0">
                <a:solidFill>
                  <a:srgbClr val="084C97"/>
                </a:solidFill>
                <a:latin typeface="Century Gothic" pitchFamily="34" charset="0"/>
              </a:rPr>
              <a:t>discrimination</a:t>
            </a:r>
            <a:r>
              <a:rPr lang="fr-FR" sz="1700" b="1" dirty="0" smtClean="0">
                <a:solidFill>
                  <a:srgbClr val="084C97"/>
                </a:solidFill>
                <a:latin typeface="Century Gothic" pitchFamily="34" charset="0"/>
              </a:rPr>
              <a:t> </a:t>
            </a:r>
            <a:r>
              <a:rPr lang="en-US" sz="1700" dirty="0" smtClean="0">
                <a:latin typeface="Century Gothic" pitchFamily="34" charset="0"/>
              </a:rPr>
              <a:t>based on ethnic and religion belief grounds ;</a:t>
            </a:r>
            <a:endParaRPr lang="en-US" sz="1700" dirty="0">
              <a:latin typeface="Century Gothic" pitchFamily="34" charset="0"/>
            </a:endParaRPr>
          </a:p>
          <a:p>
            <a:pPr>
              <a:buFontTx/>
              <a:buChar char="-"/>
            </a:pPr>
            <a:r>
              <a:rPr lang="en-US" sz="1700" b="1" dirty="0" smtClean="0">
                <a:solidFill>
                  <a:srgbClr val="084C97"/>
                </a:solidFill>
                <a:latin typeface="Century Gothic" pitchFamily="34" charset="0"/>
              </a:rPr>
              <a:t>Education </a:t>
            </a:r>
            <a:r>
              <a:rPr lang="en-US" sz="1700" dirty="0" smtClean="0">
                <a:latin typeface="Century Gothic" pitchFamily="34" charset="0"/>
              </a:rPr>
              <a:t>;</a:t>
            </a:r>
          </a:p>
          <a:p>
            <a:pPr>
              <a:buFontTx/>
              <a:buChar char="-"/>
            </a:pPr>
            <a:r>
              <a:rPr lang="en-US" sz="1700" b="1" dirty="0" smtClean="0">
                <a:solidFill>
                  <a:srgbClr val="084C97"/>
                </a:solidFill>
                <a:latin typeface="Century Gothic" pitchFamily="34" charset="0"/>
              </a:rPr>
              <a:t>E-administration, access to social rights and equality*</a:t>
            </a:r>
          </a:p>
          <a:p>
            <a:pPr marL="0" indent="0">
              <a:buNone/>
            </a:pPr>
            <a:endParaRPr lang="en-US" sz="1700" dirty="0" smtClean="0">
              <a:latin typeface="Century Gothic" pitchFamily="34" charset="0"/>
            </a:endParaRPr>
          </a:p>
          <a:p>
            <a:pPr marL="0" indent="0">
              <a:buNone/>
            </a:pPr>
            <a:r>
              <a:rPr lang="en-US" sz="1700" dirty="0" smtClean="0">
                <a:latin typeface="Century Gothic" pitchFamily="34" charset="0"/>
              </a:rPr>
              <a:t>Decline by projects related to  :</a:t>
            </a:r>
          </a:p>
          <a:p>
            <a:pPr marL="0" indent="0">
              <a:buNone/>
            </a:pPr>
            <a:endParaRPr lang="en-US" sz="1200" dirty="0" smtClean="0">
              <a:latin typeface="Century Gothic" pitchFamily="34" charset="0"/>
            </a:endParaRPr>
          </a:p>
          <a:p>
            <a:pPr>
              <a:buFontTx/>
              <a:buChar char="-"/>
            </a:pPr>
            <a:r>
              <a:rPr lang="en-US" sz="1600" b="1" dirty="0" smtClean="0">
                <a:solidFill>
                  <a:srgbClr val="084C97"/>
                </a:solidFill>
                <a:latin typeface="Century Gothic" pitchFamily="34" charset="0"/>
              </a:rPr>
              <a:t>the fight against discrimination; </a:t>
            </a:r>
          </a:p>
          <a:p>
            <a:pPr>
              <a:buFontTx/>
              <a:buChar char="-"/>
            </a:pPr>
            <a:r>
              <a:rPr lang="en-US" sz="1600" b="1" dirty="0" smtClean="0">
                <a:solidFill>
                  <a:srgbClr val="084C97"/>
                </a:solidFill>
                <a:latin typeface="Century Gothic" pitchFamily="34" charset="0"/>
              </a:rPr>
              <a:t>protection of the rights of the child;</a:t>
            </a:r>
          </a:p>
          <a:p>
            <a:pPr>
              <a:buFontTx/>
              <a:buChar char="-"/>
            </a:pPr>
            <a:r>
              <a:rPr lang="en-US" sz="1600" b="1" dirty="0" smtClean="0">
                <a:solidFill>
                  <a:srgbClr val="084C97"/>
                </a:solidFill>
                <a:latin typeface="Century Gothic" pitchFamily="34" charset="0"/>
              </a:rPr>
              <a:t>access to certain basic public service</a:t>
            </a:r>
          </a:p>
          <a:p>
            <a:pPr>
              <a:buFontTx/>
              <a:buChar char="-"/>
            </a:pPr>
            <a:r>
              <a:rPr lang="en-US" sz="1600" b="1" dirty="0" smtClean="0">
                <a:solidFill>
                  <a:srgbClr val="084C97"/>
                </a:solidFill>
                <a:latin typeface="Century Gothic" pitchFamily="34" charset="0"/>
              </a:rPr>
              <a:t>Security ethics </a:t>
            </a:r>
            <a:r>
              <a:rPr lang="en-US" sz="1600" dirty="0" smtClean="0">
                <a:solidFill>
                  <a:srgbClr val="084C97"/>
                </a:solidFill>
                <a:latin typeface="Century Gothic" pitchFamily="34" charset="0"/>
              </a:rPr>
              <a:t>(i.e. racial profiling)</a:t>
            </a:r>
          </a:p>
          <a:p>
            <a:pPr marL="0" indent="0">
              <a:buNone/>
            </a:pPr>
            <a:endParaRPr lang="fr-FR" sz="1700" dirty="0" smtClean="0">
              <a:latin typeface="Century Gothic" pitchFamily="34" charset="0"/>
            </a:endParaRPr>
          </a:p>
          <a:p>
            <a:pPr marL="0" lvl="0" indent="0">
              <a:buNone/>
            </a:pPr>
            <a:r>
              <a:rPr lang="en-US" sz="1400" dirty="0">
                <a:solidFill>
                  <a:prstClr val="black"/>
                </a:solidFill>
                <a:latin typeface="Century Gothic" pitchFamily="34" charset="0"/>
              </a:rPr>
              <a:t>*</a:t>
            </a:r>
            <a:r>
              <a:rPr lang="fr-FR" sz="1050" dirty="0">
                <a:solidFill>
                  <a:prstClr val="black"/>
                </a:solidFill>
                <a:latin typeface="Century Gothic" pitchFamily="34" charset="0"/>
              </a:rPr>
              <a:t>In this regard, the </a:t>
            </a:r>
            <a:r>
              <a:rPr lang="en-US" sz="1050" dirty="0">
                <a:solidFill>
                  <a:prstClr val="black"/>
                </a:solidFill>
                <a:latin typeface="Century Gothic" pitchFamily="34" charset="0"/>
              </a:rPr>
              <a:t>Defender of Rights would nevertheless point out that the digital divide, which excludes, in particular, the oldest and most vulnerable members of society from access to digital technologies, and furthermore [the assumption that] each individual is capable of using the new technologies on their own, are both grounds for particular </a:t>
            </a:r>
            <a:r>
              <a:rPr lang="en-US" sz="1050" dirty="0" smtClean="0">
                <a:solidFill>
                  <a:prstClr val="black"/>
                </a:solidFill>
                <a:latin typeface="Century Gothic" pitchFamily="34" charset="0"/>
              </a:rPr>
              <a:t>vigilance.</a:t>
            </a:r>
            <a:r>
              <a:rPr lang="fr-FR" sz="1600" dirty="0" smtClean="0">
                <a:latin typeface="Century Gothic" pitchFamily="34" charset="0"/>
              </a:rPr>
              <a:t> </a:t>
            </a:r>
            <a:endParaRPr lang="en-US" sz="1700" i="1" dirty="0" smtClean="0">
              <a:latin typeface="Century Gothic" pitchFamily="34" charset="0"/>
            </a:endParaRPr>
          </a:p>
        </p:txBody>
      </p:sp>
    </p:spTree>
    <p:extLst>
      <p:ext uri="{BB962C8B-B14F-4D97-AF65-F5344CB8AC3E}">
        <p14:creationId xmlns:p14="http://schemas.microsoft.com/office/powerpoint/2010/main" val="67352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fontAlgn="auto">
              <a:spcBef>
                <a:spcPts val="0"/>
              </a:spcBef>
              <a:spcAft>
                <a:spcPts val="0"/>
              </a:spcAft>
            </a:pPr>
            <a:r>
              <a:rPr lang="en-US" sz="2800" kern="1200" dirty="0" smtClean="0">
                <a:solidFill>
                  <a:srgbClr val="FFFFFF"/>
                </a:solidFill>
                <a:latin typeface="Century Gothic" pitchFamily="34" charset="0"/>
                <a:ea typeface="+mn-ea"/>
              </a:rPr>
              <a:t>Promotion of rights and equality strategic plan a first draft </a:t>
            </a:r>
            <a:r>
              <a:rPr lang="en-US" sz="2000" kern="1200" dirty="0" smtClean="0">
                <a:solidFill>
                  <a:srgbClr val="FFFFFF"/>
                </a:solidFill>
                <a:latin typeface="Century Gothic" pitchFamily="34" charset="0"/>
                <a:ea typeface="+mn-ea"/>
              </a:rPr>
              <a:t>(2016)</a:t>
            </a:r>
            <a:endParaRPr lang="en-US" sz="4000" dirty="0"/>
          </a:p>
        </p:txBody>
      </p:sp>
      <p:sp>
        <p:nvSpPr>
          <p:cNvPr id="3" name="Espace réservé du contenu 2"/>
          <p:cNvSpPr>
            <a:spLocks noGrp="1"/>
          </p:cNvSpPr>
          <p:nvPr>
            <p:ph idx="1"/>
          </p:nvPr>
        </p:nvSpPr>
        <p:spPr>
          <a:xfrm>
            <a:off x="0" y="1772816"/>
            <a:ext cx="9144000" cy="4968552"/>
          </a:xfrm>
        </p:spPr>
        <p:txBody>
          <a:bodyPr>
            <a:noAutofit/>
          </a:bodyPr>
          <a:lstStyle/>
          <a:p>
            <a:pPr marL="0" indent="0">
              <a:buNone/>
            </a:pPr>
            <a:endParaRPr lang="en-US" sz="1700" dirty="0" smtClean="0">
              <a:latin typeface="Century Gothic" pitchFamily="34" charset="0"/>
            </a:endParaRPr>
          </a:p>
          <a:p>
            <a:pPr marL="0" indent="0">
              <a:buNone/>
            </a:pPr>
            <a:r>
              <a:rPr lang="en-US" sz="1700" dirty="0" smtClean="0">
                <a:latin typeface="Century Gothic" pitchFamily="34" charset="0"/>
              </a:rPr>
              <a:t>A </a:t>
            </a:r>
            <a:r>
              <a:rPr lang="en-US" sz="1700" dirty="0">
                <a:latin typeface="Century Gothic" pitchFamily="34" charset="0"/>
              </a:rPr>
              <a:t>plan which will mobilize the following tools :</a:t>
            </a:r>
          </a:p>
          <a:p>
            <a:pPr marL="0" indent="0">
              <a:buNone/>
            </a:pPr>
            <a:endParaRPr lang="en-US" sz="1200" b="1" dirty="0" smtClean="0">
              <a:solidFill>
                <a:srgbClr val="084C97"/>
              </a:solidFill>
              <a:latin typeface="Century Gothic" pitchFamily="34" charset="0"/>
            </a:endParaRPr>
          </a:p>
          <a:p>
            <a:pPr>
              <a:buFont typeface="Wingdings"/>
              <a:buChar char="à"/>
            </a:pPr>
            <a:r>
              <a:rPr lang="en-US" sz="1700" b="1" dirty="0" smtClean="0">
                <a:solidFill>
                  <a:srgbClr val="084C97"/>
                </a:solidFill>
                <a:latin typeface="Century Gothic" pitchFamily="34" charset="0"/>
              </a:rPr>
              <a:t>Partnerships : </a:t>
            </a:r>
            <a:r>
              <a:rPr lang="en-US" sz="1700" dirty="0">
                <a:latin typeface="Century Gothic" pitchFamily="34" charset="0"/>
              </a:rPr>
              <a:t>c</a:t>
            </a:r>
            <a:r>
              <a:rPr lang="en-US" sz="1700" dirty="0" smtClean="0">
                <a:latin typeface="Century Gothic" pitchFamily="34" charset="0"/>
              </a:rPr>
              <a:t>onventions, thematic committees, international cooperation…</a:t>
            </a:r>
          </a:p>
          <a:p>
            <a:pPr>
              <a:buFont typeface="Wingdings"/>
              <a:buChar char="à"/>
            </a:pPr>
            <a:r>
              <a:rPr lang="en-US" sz="1700" b="1" dirty="0" smtClean="0">
                <a:solidFill>
                  <a:srgbClr val="084C97"/>
                </a:solidFill>
                <a:latin typeface="Century Gothic" pitchFamily="34" charset="0"/>
              </a:rPr>
              <a:t>General recommendations </a:t>
            </a:r>
            <a:r>
              <a:rPr lang="en-US" sz="1700" dirty="0" smtClean="0">
                <a:latin typeface="Century Gothic" pitchFamily="34" charset="0"/>
              </a:rPr>
              <a:t>/ </a:t>
            </a:r>
            <a:r>
              <a:rPr lang="en-US" sz="1700" b="1" dirty="0" smtClean="0">
                <a:solidFill>
                  <a:srgbClr val="084C97"/>
                </a:solidFill>
                <a:latin typeface="Century Gothic" pitchFamily="34" charset="0"/>
              </a:rPr>
              <a:t>reform proposals</a:t>
            </a:r>
          </a:p>
          <a:p>
            <a:pPr>
              <a:buFont typeface="Wingdings"/>
              <a:buChar char="à"/>
            </a:pPr>
            <a:r>
              <a:rPr lang="en-US" sz="1700" b="1" dirty="0" smtClean="0">
                <a:solidFill>
                  <a:srgbClr val="084C97"/>
                </a:solidFill>
                <a:latin typeface="Century Gothic" pitchFamily="34" charset="0"/>
              </a:rPr>
              <a:t>Surveys </a:t>
            </a:r>
            <a:r>
              <a:rPr lang="en-US" sz="1700" dirty="0">
                <a:latin typeface="Century Gothic" pitchFamily="34" charset="0"/>
              </a:rPr>
              <a:t>and </a:t>
            </a:r>
            <a:r>
              <a:rPr lang="en-US" sz="1700" dirty="0" smtClean="0">
                <a:latin typeface="Century Gothic" pitchFamily="34" charset="0"/>
              </a:rPr>
              <a:t>independent </a:t>
            </a:r>
            <a:r>
              <a:rPr lang="en-US" sz="1700" b="1" dirty="0" smtClean="0">
                <a:solidFill>
                  <a:srgbClr val="084C97"/>
                </a:solidFill>
                <a:latin typeface="Century Gothic" pitchFamily="34" charset="0"/>
              </a:rPr>
              <a:t>reports</a:t>
            </a:r>
          </a:p>
          <a:p>
            <a:pPr>
              <a:buFont typeface="Wingdings"/>
              <a:buChar char="à"/>
            </a:pPr>
            <a:r>
              <a:rPr lang="en-US" sz="1700" b="1" dirty="0" smtClean="0">
                <a:solidFill>
                  <a:srgbClr val="084C97"/>
                </a:solidFill>
                <a:latin typeface="Century Gothic" pitchFamily="34" charset="0"/>
                <a:sym typeface="Wingdings" pitchFamily="2" charset="2"/>
              </a:rPr>
              <a:t>Training</a:t>
            </a:r>
          </a:p>
          <a:p>
            <a:pPr>
              <a:buFont typeface="Wingdings"/>
              <a:buChar char="à"/>
            </a:pPr>
            <a:r>
              <a:rPr lang="en-US" sz="1700" b="1" dirty="0" smtClean="0">
                <a:solidFill>
                  <a:srgbClr val="084C97"/>
                </a:solidFill>
                <a:latin typeface="Century Gothic" pitchFamily="34" charset="0"/>
                <a:sym typeface="Wingdings" pitchFamily="2" charset="2"/>
              </a:rPr>
              <a:t>Communication tools : </a:t>
            </a:r>
            <a:r>
              <a:rPr lang="en-US" sz="1700" dirty="0" smtClean="0">
                <a:latin typeface="Century Gothic" pitchFamily="34" charset="0"/>
                <a:sym typeface="Wingdings" pitchFamily="2" charset="2"/>
              </a:rPr>
              <a:t>guidance's, barometers studies, brochures…</a:t>
            </a:r>
            <a:endParaRPr lang="en-US" sz="1700" dirty="0" smtClean="0">
              <a:latin typeface="Century Gothic" pitchFamily="34" charset="0"/>
            </a:endParaRPr>
          </a:p>
          <a:p>
            <a:pPr marL="457200" lvl="1" indent="0">
              <a:buNone/>
            </a:pPr>
            <a:endParaRPr lang="fr-FR" sz="1600" dirty="0">
              <a:latin typeface="Century Gothic" pitchFamily="34" charset="0"/>
            </a:endParaRPr>
          </a:p>
          <a:p>
            <a:pPr lvl="1"/>
            <a:endParaRPr lang="fr-FR" sz="1600" dirty="0" smtClean="0">
              <a:latin typeface="Century Gothic" pitchFamily="34" charset="0"/>
            </a:endParaRPr>
          </a:p>
          <a:p>
            <a:pPr marL="0" indent="0">
              <a:buNone/>
            </a:pPr>
            <a:endParaRPr lang="en-US" sz="1700" i="1" dirty="0" smtClean="0">
              <a:latin typeface="Century Gothic" pitchFamily="34" charset="0"/>
            </a:endParaRPr>
          </a:p>
        </p:txBody>
      </p:sp>
    </p:spTree>
    <p:extLst>
      <p:ext uri="{BB962C8B-B14F-4D97-AF65-F5344CB8AC3E}">
        <p14:creationId xmlns:p14="http://schemas.microsoft.com/office/powerpoint/2010/main" val="296189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47" y="1772816"/>
            <a:ext cx="2286000" cy="3024336"/>
          </a:xfrm>
          <a:prstGeom prst="rect">
            <a:avLst/>
          </a:prstGeom>
          <a:ln>
            <a:noFill/>
          </a:ln>
          <a:effectLst>
            <a:outerShdw blurRad="292100" dist="139700" dir="2700000" algn="tl" rotWithShape="0">
              <a:srgbClr val="333333">
                <a:alpha val="65000"/>
              </a:srgbClr>
            </a:outerShdw>
          </a:effectLst>
        </p:spPr>
      </p:pic>
      <p:sp>
        <p:nvSpPr>
          <p:cNvPr id="2" name="Titre 1"/>
          <p:cNvSpPr>
            <a:spLocks noGrp="1"/>
          </p:cNvSpPr>
          <p:nvPr>
            <p:ph type="title"/>
          </p:nvPr>
        </p:nvSpPr>
        <p:spPr/>
        <p:txBody>
          <a:bodyPr/>
          <a:lstStyle/>
          <a:p>
            <a:r>
              <a:rPr lang="en-US" sz="2800" kern="1200" dirty="0">
                <a:solidFill>
                  <a:srgbClr val="FFFFFF"/>
                </a:solidFill>
                <a:latin typeface="Century Gothic" pitchFamily="34" charset="0"/>
              </a:rPr>
              <a:t>Promotion of rights and equality strategic plan </a:t>
            </a:r>
            <a:r>
              <a:rPr lang="en-US" sz="2800" kern="1200" dirty="0" smtClean="0">
                <a:solidFill>
                  <a:srgbClr val="FFFFFF"/>
                </a:solidFill>
                <a:latin typeface="Century Gothic" pitchFamily="34" charset="0"/>
              </a:rPr>
              <a:t>a </a:t>
            </a:r>
            <a:r>
              <a:rPr lang="en-US" sz="2800" kern="1200" dirty="0">
                <a:solidFill>
                  <a:srgbClr val="FFFFFF"/>
                </a:solidFill>
                <a:latin typeface="Century Gothic" pitchFamily="34" charset="0"/>
              </a:rPr>
              <a:t>first draft </a:t>
            </a:r>
            <a:r>
              <a:rPr lang="en-US" sz="2000" kern="1200" dirty="0">
                <a:solidFill>
                  <a:srgbClr val="FFFFFF"/>
                </a:solidFill>
                <a:latin typeface="Century Gothic" pitchFamily="34" charset="0"/>
              </a:rPr>
              <a:t>(2016</a:t>
            </a:r>
            <a:r>
              <a:rPr lang="en-US" sz="2000" kern="1200" dirty="0" smtClean="0">
                <a:solidFill>
                  <a:srgbClr val="FFFFFF"/>
                </a:solidFill>
                <a:latin typeface="Century Gothic" pitchFamily="34" charset="0"/>
              </a:rPr>
              <a:t>)</a:t>
            </a:r>
            <a:endParaRPr lang="fr-FR" dirty="0"/>
          </a:p>
        </p:txBody>
      </p:sp>
      <p:sp>
        <p:nvSpPr>
          <p:cNvPr id="3" name="Espace réservé du contenu 2"/>
          <p:cNvSpPr>
            <a:spLocks noGrp="1"/>
          </p:cNvSpPr>
          <p:nvPr>
            <p:ph idx="1"/>
          </p:nvPr>
        </p:nvSpPr>
        <p:spPr>
          <a:xfrm>
            <a:off x="457200" y="1772816"/>
            <a:ext cx="8229600" cy="4896544"/>
          </a:xfrm>
        </p:spPr>
        <p:txBody>
          <a:bodyPr/>
          <a:lstStyle/>
          <a:p>
            <a:pPr marL="0" indent="0" algn="ctr">
              <a:buNone/>
            </a:pPr>
            <a:r>
              <a:rPr lang="fr-FR" sz="2400" dirty="0" smtClean="0">
                <a:solidFill>
                  <a:schemeClr val="accent6">
                    <a:lumMod val="75000"/>
                  </a:schemeClr>
                </a:solidFill>
              </a:rPr>
              <a:t>Reports</a:t>
            </a:r>
          </a:p>
          <a:p>
            <a:pPr marL="0" indent="0" algn="ctr">
              <a:buNone/>
            </a:pPr>
            <a:endParaRPr lang="fr-FR" sz="2400" dirty="0" smtClean="0"/>
          </a:p>
          <a:p>
            <a:pPr marL="0" indent="0" algn="ctr">
              <a:buNone/>
            </a:pPr>
            <a:endParaRPr lang="fr-FR" sz="2400" dirty="0"/>
          </a:p>
          <a:p>
            <a:pPr marL="0" indent="0" algn="ctr">
              <a:buNone/>
            </a:pPr>
            <a:endParaRPr lang="fr-FR" sz="1800" dirty="0"/>
          </a:p>
          <a:p>
            <a:pPr marL="0" indent="0">
              <a:buNone/>
            </a:pPr>
            <a:endParaRPr lang="fr-FR" sz="1400" dirty="0" smtClean="0">
              <a:solidFill>
                <a:schemeClr val="tx1">
                  <a:lumMod val="65000"/>
                  <a:lumOff val="35000"/>
                </a:schemeClr>
              </a:solidFill>
              <a:sym typeface="Wingdings" pitchFamily="2" charset="2"/>
            </a:endParaRPr>
          </a:p>
          <a:p>
            <a:pPr marL="0" indent="0">
              <a:buNone/>
            </a:pPr>
            <a:endParaRPr lang="fr-FR" sz="1400" dirty="0">
              <a:solidFill>
                <a:schemeClr val="tx1">
                  <a:lumMod val="65000"/>
                  <a:lumOff val="35000"/>
                </a:schemeClr>
              </a:solidFill>
              <a:sym typeface="Wingdings" pitchFamily="2" charset="2"/>
            </a:endParaRPr>
          </a:p>
          <a:p>
            <a:pPr marL="0" indent="0">
              <a:buNone/>
            </a:pPr>
            <a:endParaRPr lang="fr-FR" sz="1400" dirty="0" smtClean="0">
              <a:solidFill>
                <a:schemeClr val="tx1">
                  <a:lumMod val="65000"/>
                  <a:lumOff val="35000"/>
                </a:schemeClr>
              </a:solidFill>
              <a:sym typeface="Wingdings" pitchFamily="2" charset="2"/>
            </a:endParaRPr>
          </a:p>
          <a:p>
            <a:pPr marL="0" indent="0">
              <a:buNone/>
            </a:pPr>
            <a:endParaRPr lang="fr-FR" sz="1400" dirty="0">
              <a:solidFill>
                <a:schemeClr val="tx1">
                  <a:lumMod val="65000"/>
                  <a:lumOff val="35000"/>
                </a:schemeClr>
              </a:solidFill>
              <a:sym typeface="Wingdings" pitchFamily="2" charset="2"/>
            </a:endParaRPr>
          </a:p>
          <a:p>
            <a:pPr marL="0" indent="0">
              <a:buNone/>
            </a:pPr>
            <a:endParaRPr lang="fr-FR" sz="1400" dirty="0" smtClean="0">
              <a:solidFill>
                <a:schemeClr val="tx1">
                  <a:lumMod val="65000"/>
                  <a:lumOff val="35000"/>
                </a:schemeClr>
              </a:solidFill>
              <a:sym typeface="Wingdings" pitchFamily="2" charset="2"/>
            </a:endParaRPr>
          </a:p>
          <a:p>
            <a:pPr marL="0" indent="0">
              <a:buNone/>
            </a:pPr>
            <a:endParaRPr lang="fr-FR" sz="1400" dirty="0">
              <a:solidFill>
                <a:schemeClr val="tx1">
                  <a:lumMod val="65000"/>
                  <a:lumOff val="35000"/>
                </a:schemeClr>
              </a:solidFill>
              <a:sym typeface="Wingdings" pitchFamily="2" charset="2"/>
            </a:endParaRPr>
          </a:p>
          <a:p>
            <a:pPr marL="0" indent="0">
              <a:buNone/>
            </a:pPr>
            <a:r>
              <a:rPr lang="en-US" sz="1400" dirty="0" smtClean="0">
                <a:solidFill>
                  <a:schemeClr val="tx1">
                    <a:lumMod val="65000"/>
                    <a:lumOff val="35000"/>
                  </a:schemeClr>
                </a:solidFill>
                <a:sym typeface="Wingdings" pitchFamily="2" charset="2"/>
              </a:rPr>
              <a:t>Examples : </a:t>
            </a:r>
          </a:p>
          <a:p>
            <a:pPr marL="0" indent="0">
              <a:buNone/>
            </a:pPr>
            <a:endParaRPr lang="en-US" sz="1400" dirty="0" smtClean="0">
              <a:solidFill>
                <a:schemeClr val="tx1">
                  <a:lumMod val="65000"/>
                  <a:lumOff val="35000"/>
                </a:schemeClr>
              </a:solidFill>
              <a:sym typeface="Wingdings" pitchFamily="2" charset="2"/>
            </a:endParaRPr>
          </a:p>
          <a:p>
            <a:pPr>
              <a:buFont typeface="Wingdings"/>
              <a:buChar char="à"/>
            </a:pPr>
            <a:r>
              <a:rPr lang="en-US" sz="1400" dirty="0" smtClean="0">
                <a:solidFill>
                  <a:schemeClr val="tx1">
                    <a:lumMod val="65000"/>
                    <a:lumOff val="35000"/>
                  </a:schemeClr>
                </a:solidFill>
                <a:sym typeface="Wingdings" pitchFamily="2" charset="2"/>
              </a:rPr>
              <a:t>Annual report on the rights of </a:t>
            </a:r>
            <a:r>
              <a:rPr lang="en-US" sz="1400" dirty="0" smtClean="0">
                <a:solidFill>
                  <a:srgbClr val="C00000"/>
                </a:solidFill>
                <a:sym typeface="Wingdings" pitchFamily="2" charset="2"/>
              </a:rPr>
              <a:t>children</a:t>
            </a:r>
          </a:p>
          <a:p>
            <a:pPr>
              <a:buFont typeface="Wingdings"/>
              <a:buChar char="à"/>
            </a:pPr>
            <a:r>
              <a:rPr lang="en-US" sz="1400" dirty="0" smtClean="0">
                <a:solidFill>
                  <a:schemeClr val="tx1">
                    <a:lumMod val="65000"/>
                    <a:lumOff val="35000"/>
                  </a:schemeClr>
                </a:solidFill>
              </a:rPr>
              <a:t>Report on the </a:t>
            </a:r>
            <a:r>
              <a:rPr lang="en-US" sz="1400" dirty="0" smtClean="0">
                <a:solidFill>
                  <a:srgbClr val="C00000"/>
                </a:solidFill>
              </a:rPr>
              <a:t>relationship between police and citizens and identity checks</a:t>
            </a:r>
          </a:p>
          <a:p>
            <a:pPr>
              <a:buFont typeface="Wingdings"/>
              <a:buChar char="à"/>
            </a:pPr>
            <a:r>
              <a:rPr lang="en-US" sz="1400" dirty="0" smtClean="0">
                <a:solidFill>
                  <a:schemeClr val="tx1">
                    <a:lumMod val="65000"/>
                    <a:lumOff val="35000"/>
                  </a:schemeClr>
                </a:solidFill>
              </a:rPr>
              <a:t>Report on the rights of </a:t>
            </a:r>
            <a:r>
              <a:rPr lang="en-US" sz="1400" dirty="0" smtClean="0">
                <a:solidFill>
                  <a:srgbClr val="C00000"/>
                </a:solidFill>
              </a:rPr>
              <a:t>detainees</a:t>
            </a:r>
          </a:p>
          <a:p>
            <a:pPr>
              <a:buFont typeface="Wingdings"/>
              <a:buChar char="à"/>
            </a:pPr>
            <a:r>
              <a:rPr lang="en-US" sz="1400" dirty="0" smtClean="0">
                <a:solidFill>
                  <a:schemeClr val="tx1">
                    <a:lumMod val="65000"/>
                    <a:lumOff val="35000"/>
                  </a:schemeClr>
                </a:solidFill>
              </a:rPr>
              <a:t>Report on</a:t>
            </a:r>
            <a:r>
              <a:rPr lang="en-US" sz="1400" dirty="0" smtClean="0">
                <a:solidFill>
                  <a:srgbClr val="C00000"/>
                </a:solidFill>
              </a:rPr>
              <a:t> funeral legislation</a:t>
            </a:r>
            <a:endParaRPr lang="en-US" sz="1400" dirty="0">
              <a:solidFill>
                <a:srgbClr val="C00000"/>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56626">
            <a:off x="7176014" y="4509448"/>
            <a:ext cx="1719744" cy="2117232"/>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03863">
            <a:off x="6538578" y="2001931"/>
            <a:ext cx="1933655" cy="2736304"/>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81428">
            <a:off x="4485173" y="2868380"/>
            <a:ext cx="1714500" cy="2428875"/>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45479">
            <a:off x="2500784" y="2512833"/>
            <a:ext cx="1771650" cy="1714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8976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800" kern="1200" dirty="0">
                <a:solidFill>
                  <a:srgbClr val="FFFFFF"/>
                </a:solidFill>
                <a:latin typeface="Century Gothic" pitchFamily="34" charset="0"/>
              </a:rPr>
              <a:t>Promotion of rights and equality strategic plan </a:t>
            </a:r>
            <a:r>
              <a:rPr lang="en-US" sz="2800" kern="1200" dirty="0" smtClean="0">
                <a:solidFill>
                  <a:srgbClr val="FFFFFF"/>
                </a:solidFill>
                <a:latin typeface="Century Gothic" pitchFamily="34" charset="0"/>
              </a:rPr>
              <a:t>a </a:t>
            </a:r>
            <a:r>
              <a:rPr lang="en-US" sz="2800" kern="1200" dirty="0">
                <a:solidFill>
                  <a:srgbClr val="FFFFFF"/>
                </a:solidFill>
                <a:latin typeface="Century Gothic" pitchFamily="34" charset="0"/>
              </a:rPr>
              <a:t>first draft </a:t>
            </a:r>
            <a:r>
              <a:rPr lang="en-US" sz="2000" kern="1200" dirty="0">
                <a:solidFill>
                  <a:srgbClr val="FFFFFF"/>
                </a:solidFill>
                <a:latin typeface="Century Gothic" pitchFamily="34" charset="0"/>
              </a:rPr>
              <a:t>(2016</a:t>
            </a:r>
            <a:r>
              <a:rPr lang="en-US" sz="2000" kern="1200" dirty="0" smtClean="0">
                <a:solidFill>
                  <a:srgbClr val="FFFFFF"/>
                </a:solidFill>
                <a:latin typeface="Century Gothic" pitchFamily="34" charset="0"/>
              </a:rPr>
              <a:t>)</a:t>
            </a:r>
            <a:endParaRPr lang="fr-FR" dirty="0"/>
          </a:p>
        </p:txBody>
      </p:sp>
      <p:pic>
        <p:nvPicPr>
          <p:cNvPr id="4" name="Image 3"/>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063433" y="1898499"/>
            <a:ext cx="2286000" cy="2000250"/>
          </a:xfrm>
          <a:prstGeom prst="rect">
            <a:avLst/>
          </a:prstGeom>
        </p:spPr>
      </p:pic>
      <p:sp>
        <p:nvSpPr>
          <p:cNvPr id="3" name="Espace réservé du contenu 2"/>
          <p:cNvSpPr>
            <a:spLocks noGrp="1"/>
          </p:cNvSpPr>
          <p:nvPr>
            <p:ph idx="1"/>
          </p:nvPr>
        </p:nvSpPr>
        <p:spPr>
          <a:xfrm>
            <a:off x="457200" y="1772816"/>
            <a:ext cx="8229600" cy="4353347"/>
          </a:xfrm>
        </p:spPr>
        <p:txBody>
          <a:bodyPr/>
          <a:lstStyle/>
          <a:p>
            <a:pPr marL="0" indent="0" algn="ctr">
              <a:buNone/>
            </a:pPr>
            <a:r>
              <a:rPr lang="en-US" sz="2400" dirty="0" smtClean="0">
                <a:solidFill>
                  <a:schemeClr val="accent6">
                    <a:lumMod val="75000"/>
                  </a:schemeClr>
                </a:solidFill>
              </a:rPr>
              <a:t>Training and promotional tools</a:t>
            </a:r>
          </a:p>
          <a:p>
            <a:pPr marL="0" indent="0" algn="ctr">
              <a:buNone/>
            </a:pPr>
            <a:endParaRPr lang="fr-FR" sz="2800" dirty="0">
              <a:solidFill>
                <a:schemeClr val="tx2">
                  <a:lumMod val="60000"/>
                  <a:lumOff val="40000"/>
                </a:schemeClr>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76770">
            <a:off x="7488922" y="3987487"/>
            <a:ext cx="1161313" cy="2451661"/>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57483">
            <a:off x="6778519" y="3738874"/>
            <a:ext cx="1128020" cy="2362576"/>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144" y="3898750"/>
            <a:ext cx="1210711" cy="1715173"/>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20136">
            <a:off x="3303079" y="5023819"/>
            <a:ext cx="1589479" cy="1121466"/>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614993">
            <a:off x="5384814" y="3867499"/>
            <a:ext cx="1125011" cy="2362523"/>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871954">
            <a:off x="255552" y="4798475"/>
            <a:ext cx="1541141" cy="1078798"/>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318432">
            <a:off x="1259730" y="4839953"/>
            <a:ext cx="1072557" cy="1608835"/>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272133">
            <a:off x="2370778" y="4749154"/>
            <a:ext cx="1358587" cy="2033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0684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en-US" sz="2800" kern="1200" dirty="0">
                <a:solidFill>
                  <a:srgbClr val="FFFFFF"/>
                </a:solidFill>
                <a:latin typeface="Century Gothic" pitchFamily="34" charset="0"/>
              </a:rPr>
              <a:t>An indirect evaluation process : the Access to right </a:t>
            </a:r>
            <a:r>
              <a:rPr lang="en-US" sz="2800" kern="1200" dirty="0" smtClean="0">
                <a:solidFill>
                  <a:srgbClr val="FFFFFF"/>
                </a:solidFill>
                <a:latin typeface="Century Gothic" pitchFamily="34" charset="0"/>
              </a:rPr>
              <a:t>survey </a:t>
            </a:r>
            <a:r>
              <a:rPr lang="en-US" sz="2000" kern="1200" dirty="0">
                <a:solidFill>
                  <a:srgbClr val="FFFFFF"/>
                </a:solidFill>
                <a:latin typeface="Century Gothic" pitchFamily="34" charset="0"/>
              </a:rPr>
              <a:t>(2016)</a:t>
            </a:r>
          </a:p>
        </p:txBody>
      </p:sp>
      <p:sp>
        <p:nvSpPr>
          <p:cNvPr id="3" name="Espace réservé du contenu 2"/>
          <p:cNvSpPr>
            <a:spLocks noGrp="1"/>
          </p:cNvSpPr>
          <p:nvPr>
            <p:ph idx="1"/>
          </p:nvPr>
        </p:nvSpPr>
        <p:spPr>
          <a:xfrm>
            <a:off x="0" y="1772816"/>
            <a:ext cx="9144000" cy="4968552"/>
          </a:xfrm>
        </p:spPr>
        <p:txBody>
          <a:bodyPr>
            <a:noAutofit/>
          </a:bodyPr>
          <a:lstStyle/>
          <a:p>
            <a:pPr marL="0" indent="0">
              <a:buNone/>
            </a:pPr>
            <a:r>
              <a:rPr lang="en-US" sz="1700" b="1" dirty="0">
                <a:solidFill>
                  <a:srgbClr val="002060"/>
                </a:solidFill>
                <a:latin typeface="Century Gothic" pitchFamily="34" charset="0"/>
              </a:rPr>
              <a:t>Internal indicators : </a:t>
            </a:r>
            <a:r>
              <a:rPr lang="en-US" sz="1700" b="1" dirty="0" smtClean="0">
                <a:solidFill>
                  <a:srgbClr val="002060"/>
                </a:solidFill>
                <a:latin typeface="Century Gothic" pitchFamily="34" charset="0"/>
              </a:rPr>
              <a:t>complaints statistics</a:t>
            </a:r>
          </a:p>
          <a:p>
            <a:pPr marL="0" indent="0">
              <a:buNone/>
            </a:pPr>
            <a:endParaRPr lang="en-US" sz="800" b="1" dirty="0">
              <a:solidFill>
                <a:srgbClr val="002060"/>
              </a:solidFill>
              <a:latin typeface="Century Gothic" pitchFamily="34" charset="0"/>
            </a:endParaRPr>
          </a:p>
          <a:p>
            <a:pPr marL="0" indent="0">
              <a:buNone/>
            </a:pPr>
            <a:r>
              <a:rPr lang="en-US" sz="1700" dirty="0">
                <a:latin typeface="Century Gothic" pitchFamily="34" charset="0"/>
              </a:rPr>
              <a:t>The Defender of Rights publishes annually statistics </a:t>
            </a:r>
            <a:r>
              <a:rPr lang="en-US" sz="1700" dirty="0" smtClean="0">
                <a:latin typeface="Century Gothic" pitchFamily="34" charset="0"/>
              </a:rPr>
              <a:t>listing </a:t>
            </a:r>
            <a:r>
              <a:rPr lang="en-US" sz="1700" dirty="0">
                <a:latin typeface="Century Gothic" pitchFamily="34" charset="0"/>
              </a:rPr>
              <a:t>the number of complaints addressed to it. These data </a:t>
            </a:r>
            <a:r>
              <a:rPr lang="en-US" sz="1700" dirty="0" smtClean="0">
                <a:latin typeface="Century Gothic" pitchFamily="34" charset="0"/>
              </a:rPr>
              <a:t>are </a:t>
            </a:r>
            <a:r>
              <a:rPr lang="en-US" sz="1700" dirty="0">
                <a:latin typeface="Century Gothic" pitchFamily="34" charset="0"/>
              </a:rPr>
              <a:t>presented by discrimination grounds and domains (employment, housing, etc.). </a:t>
            </a:r>
            <a:endParaRPr lang="en-US" sz="1700" dirty="0" smtClean="0">
              <a:latin typeface="Century Gothic" pitchFamily="34" charset="0"/>
            </a:endParaRPr>
          </a:p>
          <a:p>
            <a:pPr marL="0" indent="0">
              <a:buNone/>
            </a:pPr>
            <a:endParaRPr lang="en-US" sz="1700" dirty="0">
              <a:latin typeface="Century Gothic" pitchFamily="34" charset="0"/>
            </a:endParaRPr>
          </a:p>
          <a:p>
            <a:pPr marL="0" indent="0">
              <a:buNone/>
            </a:pPr>
            <a:r>
              <a:rPr lang="en-US" sz="1700" b="1" dirty="0">
                <a:solidFill>
                  <a:srgbClr val="002060"/>
                </a:solidFill>
                <a:latin typeface="Century Gothic" pitchFamily="34" charset="0"/>
              </a:rPr>
              <a:t>Profiling of the individual </a:t>
            </a:r>
            <a:r>
              <a:rPr lang="en-US" sz="1700" b="1" dirty="0" smtClean="0">
                <a:solidFill>
                  <a:srgbClr val="002060"/>
                </a:solidFill>
                <a:latin typeface="Century Gothic" pitchFamily="34" charset="0"/>
              </a:rPr>
              <a:t>claims</a:t>
            </a:r>
          </a:p>
          <a:p>
            <a:pPr marL="0" indent="0">
              <a:buNone/>
            </a:pPr>
            <a:endParaRPr lang="en-US" sz="800" b="1" dirty="0">
              <a:solidFill>
                <a:srgbClr val="002060"/>
              </a:solidFill>
              <a:latin typeface="Century Gothic" pitchFamily="34" charset="0"/>
            </a:endParaRPr>
          </a:p>
          <a:p>
            <a:pPr marL="0" indent="0">
              <a:buNone/>
            </a:pPr>
            <a:r>
              <a:rPr lang="en-US" sz="1700" dirty="0" smtClean="0">
                <a:latin typeface="Century Gothic" pitchFamily="34" charset="0"/>
              </a:rPr>
              <a:t>By </a:t>
            </a:r>
            <a:r>
              <a:rPr lang="en-US" sz="1700" dirty="0">
                <a:latin typeface="Century Gothic" pitchFamily="34" charset="0"/>
              </a:rPr>
              <a:t>processing the complaints, the Defender of Rights attempts to produce more detailed information on the profiles of the individuals alleging they were discriminated </a:t>
            </a:r>
            <a:r>
              <a:rPr lang="en-US" sz="1700" dirty="0" smtClean="0">
                <a:latin typeface="Century Gothic" pitchFamily="34" charset="0"/>
              </a:rPr>
              <a:t>against : </a:t>
            </a:r>
            <a:r>
              <a:rPr lang="en-US" sz="1700" b="1" dirty="0">
                <a:solidFill>
                  <a:srgbClr val="084C97"/>
                </a:solidFill>
                <a:latin typeface="Century Gothic" pitchFamily="34" charset="0"/>
              </a:rPr>
              <a:t>age, sex, status of activity, geographical origin </a:t>
            </a:r>
            <a:r>
              <a:rPr lang="en-US" sz="1700" dirty="0">
                <a:latin typeface="Century Gothic" pitchFamily="34" charset="0"/>
              </a:rPr>
              <a:t>of the claimants can be crossed with grounds and domains. </a:t>
            </a:r>
            <a:endParaRPr lang="en-US" sz="1700" dirty="0" smtClean="0">
              <a:latin typeface="Century Gothic" pitchFamily="34" charset="0"/>
            </a:endParaRPr>
          </a:p>
          <a:p>
            <a:pPr marL="0" indent="0">
              <a:buNone/>
            </a:pPr>
            <a:endParaRPr lang="en-US" sz="800" dirty="0" smtClean="0">
              <a:latin typeface="Century Gothic" pitchFamily="34" charset="0"/>
            </a:endParaRPr>
          </a:p>
          <a:p>
            <a:pPr marL="0" indent="0">
              <a:buNone/>
            </a:pPr>
            <a:r>
              <a:rPr lang="en-US" sz="1700" dirty="0" smtClean="0">
                <a:latin typeface="Century Gothic" pitchFamily="34" charset="0"/>
              </a:rPr>
              <a:t>At middle term, the </a:t>
            </a:r>
            <a:r>
              <a:rPr lang="en-US" sz="1700" dirty="0">
                <a:latin typeface="Century Gothic" pitchFamily="34" charset="0"/>
              </a:rPr>
              <a:t>Defender of Rights wishes to build an information system that would allow to compare the </a:t>
            </a:r>
            <a:r>
              <a:rPr lang="en-US" sz="1700" dirty="0" smtClean="0">
                <a:latin typeface="Century Gothic" pitchFamily="34" charset="0"/>
              </a:rPr>
              <a:t>sociodemographic profile of the claimant </a:t>
            </a:r>
            <a:r>
              <a:rPr lang="en-US" sz="1700" dirty="0">
                <a:latin typeface="Century Gothic" pitchFamily="34" charset="0"/>
              </a:rPr>
              <a:t>for every field of </a:t>
            </a:r>
            <a:r>
              <a:rPr lang="en-US" sz="1700" dirty="0" smtClean="0">
                <a:latin typeface="Century Gothic" pitchFamily="34" charset="0"/>
              </a:rPr>
              <a:t>expertise, </a:t>
            </a:r>
            <a:r>
              <a:rPr lang="en-US" sz="1700" b="1" dirty="0">
                <a:solidFill>
                  <a:srgbClr val="084C97"/>
                </a:solidFill>
                <a:latin typeface="Century Gothic" pitchFamily="34" charset="0"/>
              </a:rPr>
              <a:t>according to the modalities of referral</a:t>
            </a:r>
            <a:r>
              <a:rPr lang="en-US" sz="1700" dirty="0">
                <a:latin typeface="Century Gothic" pitchFamily="34" charset="0"/>
              </a:rPr>
              <a:t> (telephone, on-line form, </a:t>
            </a:r>
            <a:r>
              <a:rPr lang="en-US" sz="1700" dirty="0" smtClean="0">
                <a:latin typeface="Century Gothic" pitchFamily="34" charset="0"/>
              </a:rPr>
              <a:t>post mails</a:t>
            </a:r>
            <a:r>
              <a:rPr lang="en-US" sz="1700" dirty="0">
                <a:latin typeface="Century Gothic" pitchFamily="34" charset="0"/>
              </a:rPr>
              <a:t>, network of local delegates</a:t>
            </a:r>
            <a:r>
              <a:rPr lang="en-US" sz="1700" dirty="0" smtClean="0">
                <a:latin typeface="Century Gothic" pitchFamily="34" charset="0"/>
              </a:rPr>
              <a:t>).</a:t>
            </a:r>
          </a:p>
          <a:p>
            <a:pPr marL="0" indent="0">
              <a:buNone/>
            </a:pPr>
            <a:endParaRPr lang="en-US" sz="1700" b="1" dirty="0">
              <a:solidFill>
                <a:srgbClr val="084C97"/>
              </a:solidFill>
              <a:latin typeface="Century Gothic" pitchFamily="34" charset="0"/>
            </a:endParaRPr>
          </a:p>
        </p:txBody>
      </p:sp>
    </p:spTree>
    <p:extLst>
      <p:ext uri="{BB962C8B-B14F-4D97-AF65-F5344CB8AC3E}">
        <p14:creationId xmlns:p14="http://schemas.microsoft.com/office/powerpoint/2010/main" val="389892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en-US" sz="2800" kern="1200" dirty="0">
                <a:solidFill>
                  <a:srgbClr val="FFFFFF"/>
                </a:solidFill>
                <a:latin typeface="Century Gothic" pitchFamily="34" charset="0"/>
              </a:rPr>
              <a:t>An indirect evaluation process : the Access to right </a:t>
            </a:r>
            <a:r>
              <a:rPr lang="en-US" sz="2800" kern="1200" dirty="0" smtClean="0">
                <a:solidFill>
                  <a:srgbClr val="FFFFFF"/>
                </a:solidFill>
                <a:latin typeface="Century Gothic" pitchFamily="34" charset="0"/>
              </a:rPr>
              <a:t>survey </a:t>
            </a:r>
            <a:r>
              <a:rPr lang="en-US" sz="2000" kern="1200" dirty="0">
                <a:solidFill>
                  <a:srgbClr val="FFFFFF"/>
                </a:solidFill>
                <a:latin typeface="Century Gothic" pitchFamily="34" charset="0"/>
              </a:rPr>
              <a:t>(2016)</a:t>
            </a:r>
          </a:p>
        </p:txBody>
      </p:sp>
      <p:sp>
        <p:nvSpPr>
          <p:cNvPr id="3" name="Espace réservé du contenu 2"/>
          <p:cNvSpPr>
            <a:spLocks noGrp="1"/>
          </p:cNvSpPr>
          <p:nvPr>
            <p:ph idx="1"/>
          </p:nvPr>
        </p:nvSpPr>
        <p:spPr>
          <a:xfrm>
            <a:off x="-16396" y="1700808"/>
            <a:ext cx="9144000" cy="4968552"/>
          </a:xfrm>
        </p:spPr>
        <p:txBody>
          <a:bodyPr>
            <a:noAutofit/>
          </a:bodyPr>
          <a:lstStyle/>
          <a:p>
            <a:pPr marL="0" indent="0">
              <a:buNone/>
            </a:pPr>
            <a:r>
              <a:rPr lang="en-US" sz="1700" b="1" dirty="0" smtClean="0">
                <a:solidFill>
                  <a:srgbClr val="002060"/>
                </a:solidFill>
                <a:latin typeface="Century Gothic" pitchFamily="34" charset="0"/>
              </a:rPr>
              <a:t>Where </a:t>
            </a:r>
            <a:r>
              <a:rPr lang="en-US" sz="1700" b="1" dirty="0">
                <a:solidFill>
                  <a:srgbClr val="002060"/>
                </a:solidFill>
                <a:latin typeface="Century Gothic" pitchFamily="34" charset="0"/>
              </a:rPr>
              <a:t>is the gap </a:t>
            </a:r>
            <a:r>
              <a:rPr lang="en-US" sz="1700" b="1" dirty="0" smtClean="0">
                <a:solidFill>
                  <a:srgbClr val="002060"/>
                </a:solidFill>
                <a:latin typeface="Century Gothic" pitchFamily="34" charset="0"/>
              </a:rPr>
              <a:t>? The Access to rights survey : an external benchmark</a:t>
            </a:r>
          </a:p>
          <a:p>
            <a:pPr marL="0" indent="0">
              <a:buNone/>
            </a:pPr>
            <a:endParaRPr lang="en-US" sz="1600" b="1" dirty="0">
              <a:solidFill>
                <a:srgbClr val="002060"/>
              </a:solidFill>
              <a:latin typeface="Century Gothic" pitchFamily="34" charset="0"/>
            </a:endParaRPr>
          </a:p>
          <a:p>
            <a:pPr marL="0" indent="0">
              <a:buNone/>
            </a:pPr>
            <a:r>
              <a:rPr lang="en-US" sz="1600" dirty="0">
                <a:latin typeface="Century Gothic" panose="020B0502020202020204" pitchFamily="34" charset="0"/>
              </a:rPr>
              <a:t>To know better </a:t>
            </a:r>
            <a:r>
              <a:rPr lang="en-US" sz="1600" dirty="0" smtClean="0">
                <a:latin typeface="Century Gothic" panose="020B0502020202020204" pitchFamily="34" charset="0"/>
              </a:rPr>
              <a:t>the </a:t>
            </a:r>
            <a:r>
              <a:rPr lang="en-US" sz="1600" dirty="0">
                <a:latin typeface="Century Gothic" panose="020B0502020202020204" pitchFamily="34" charset="0"/>
              </a:rPr>
              <a:t>profile of the people </a:t>
            </a:r>
            <a:r>
              <a:rPr lang="en-US" sz="1600" dirty="0" smtClean="0">
                <a:latin typeface="Century Gothic" panose="020B0502020202020204" pitchFamily="34" charset="0"/>
              </a:rPr>
              <a:t>who’s situations fails into the scoop of his areas </a:t>
            </a:r>
            <a:r>
              <a:rPr lang="en-US" sz="1600" dirty="0">
                <a:latin typeface="Century Gothic" panose="020B0502020202020204" pitchFamily="34" charset="0"/>
              </a:rPr>
              <a:t>of competence but who do not seize </a:t>
            </a:r>
            <a:r>
              <a:rPr lang="en-US" sz="1600" dirty="0" smtClean="0">
                <a:latin typeface="Century Gothic" panose="020B0502020202020204" pitchFamily="34" charset="0"/>
              </a:rPr>
              <a:t>him, </a:t>
            </a:r>
            <a:r>
              <a:rPr lang="en-US" sz="1600" dirty="0">
                <a:latin typeface="Century Gothic" panose="020B0502020202020204" pitchFamily="34" charset="0"/>
              </a:rPr>
              <a:t>the Defender of the rights decided to </a:t>
            </a:r>
            <a:r>
              <a:rPr lang="en-US" sz="1600" dirty="0" smtClean="0">
                <a:latin typeface="Century Gothic" panose="020B0502020202020204" pitchFamily="34" charset="0"/>
              </a:rPr>
              <a:t>launch a survey on access </a:t>
            </a:r>
            <a:r>
              <a:rPr lang="en-US" sz="1600" dirty="0">
                <a:latin typeface="Century Gothic" panose="020B0502020202020204" pitchFamily="34" charset="0"/>
              </a:rPr>
              <a:t>to the rights</a:t>
            </a:r>
            <a:r>
              <a:rPr lang="en-US" sz="1600" dirty="0" smtClean="0">
                <a:latin typeface="Century Gothic" panose="020B0502020202020204" pitchFamily="34" charset="0"/>
              </a:rPr>
              <a:t>.</a:t>
            </a:r>
          </a:p>
          <a:p>
            <a:pPr marL="0" indent="0">
              <a:buNone/>
            </a:pPr>
            <a:endParaRPr lang="en-US" sz="1600" b="1" dirty="0">
              <a:solidFill>
                <a:srgbClr val="002060"/>
              </a:solidFill>
              <a:latin typeface="Century Gothic" pitchFamily="34" charset="0"/>
            </a:endParaRPr>
          </a:p>
          <a:p>
            <a:pPr marL="0" indent="0">
              <a:buNone/>
            </a:pPr>
            <a:r>
              <a:rPr lang="en-US" sz="1600" dirty="0">
                <a:latin typeface="Century Gothic" panose="020B0502020202020204" pitchFamily="34" charset="0"/>
              </a:rPr>
              <a:t>The objective of this </a:t>
            </a:r>
            <a:r>
              <a:rPr lang="en-US" sz="1600" dirty="0" smtClean="0">
                <a:latin typeface="Century Gothic" panose="020B0502020202020204" pitchFamily="34" charset="0"/>
              </a:rPr>
              <a:t>statistical survey </a:t>
            </a:r>
            <a:r>
              <a:rPr lang="en-US" sz="1600" dirty="0">
                <a:latin typeface="Century Gothic" panose="020B0502020202020204" pitchFamily="34" charset="0"/>
              </a:rPr>
              <a:t>is to measure, for each of its fields of </a:t>
            </a:r>
            <a:r>
              <a:rPr lang="en-US" sz="1600" dirty="0" smtClean="0">
                <a:latin typeface="Century Gothic" panose="020B0502020202020204" pitchFamily="34" charset="0"/>
              </a:rPr>
              <a:t>intervention :</a:t>
            </a:r>
          </a:p>
          <a:p>
            <a:pPr>
              <a:buFontTx/>
              <a:buChar char="-"/>
            </a:pPr>
            <a:r>
              <a:rPr lang="en-US" sz="1600" dirty="0" smtClean="0">
                <a:latin typeface="Century Gothic" panose="020B0502020202020204" pitchFamily="34" charset="0"/>
              </a:rPr>
              <a:t>the </a:t>
            </a:r>
            <a:r>
              <a:rPr lang="en-US" sz="1600" b="1" dirty="0">
                <a:solidFill>
                  <a:srgbClr val="084C97"/>
                </a:solidFill>
                <a:latin typeface="Century Gothic" pitchFamily="34" charset="0"/>
              </a:rPr>
              <a:t>fame </a:t>
            </a:r>
            <a:r>
              <a:rPr lang="en-US" sz="1600" dirty="0">
                <a:latin typeface="Century Gothic" panose="020B0502020202020204" pitchFamily="34" charset="0"/>
              </a:rPr>
              <a:t>of the </a:t>
            </a:r>
            <a:r>
              <a:rPr lang="en-US" sz="1600" dirty="0" smtClean="0">
                <a:latin typeface="Century Gothic" panose="020B0502020202020204" pitchFamily="34" charset="0"/>
              </a:rPr>
              <a:t>Institution ;</a:t>
            </a:r>
          </a:p>
          <a:p>
            <a:pPr>
              <a:buFontTx/>
              <a:buChar char="-"/>
            </a:pPr>
            <a:r>
              <a:rPr lang="en-US" sz="1600" dirty="0" smtClean="0">
                <a:latin typeface="Century Gothic" panose="020B0502020202020204" pitchFamily="34" charset="0"/>
              </a:rPr>
              <a:t>the prevalence of unequal treatment situations and </a:t>
            </a:r>
            <a:r>
              <a:rPr lang="en-US" sz="1600" dirty="0">
                <a:latin typeface="Century Gothic" panose="020B0502020202020204" pitchFamily="34" charset="0"/>
              </a:rPr>
              <a:t>infringement of rights lived by the </a:t>
            </a:r>
            <a:r>
              <a:rPr lang="en-US" sz="1600" dirty="0" smtClean="0">
                <a:latin typeface="Century Gothic" panose="020B0502020202020204" pitchFamily="34" charset="0"/>
              </a:rPr>
              <a:t>respondents </a:t>
            </a:r>
            <a:r>
              <a:rPr lang="en-US" sz="1600" dirty="0">
                <a:latin typeface="Century Gothic" panose="020B0502020202020204" pitchFamily="34" charset="0"/>
              </a:rPr>
              <a:t>(</a:t>
            </a:r>
            <a:r>
              <a:rPr lang="en-US" sz="1600" b="1" dirty="0">
                <a:solidFill>
                  <a:srgbClr val="084C97"/>
                </a:solidFill>
                <a:latin typeface="Century Gothic" pitchFamily="34" charset="0"/>
              </a:rPr>
              <a:t>harassment at work, discrimination,  police/population relationship, children rights, access to public services, </a:t>
            </a:r>
            <a:r>
              <a:rPr lang="en-US" sz="1600" b="1" dirty="0" smtClean="0">
                <a:solidFill>
                  <a:srgbClr val="084C97"/>
                </a:solidFill>
                <a:latin typeface="Century Gothic" pitchFamily="34" charset="0"/>
              </a:rPr>
              <a:t>racism</a:t>
            </a:r>
            <a:r>
              <a:rPr lang="en-US" sz="1600" dirty="0" smtClean="0">
                <a:latin typeface="Century Gothic" panose="020B0502020202020204" pitchFamily="34" charset="0"/>
              </a:rPr>
              <a:t>);</a:t>
            </a:r>
          </a:p>
          <a:p>
            <a:pPr>
              <a:buFontTx/>
              <a:buChar char="-"/>
            </a:pPr>
            <a:r>
              <a:rPr lang="en-US" sz="1600" b="1" dirty="0" smtClean="0">
                <a:solidFill>
                  <a:srgbClr val="084C97"/>
                </a:solidFill>
                <a:latin typeface="Century Gothic" pitchFamily="34" charset="0"/>
              </a:rPr>
              <a:t>awareness of rights </a:t>
            </a:r>
            <a:r>
              <a:rPr lang="en-US" sz="1600" dirty="0">
                <a:latin typeface="Century Gothic" panose="020B0502020202020204" pitchFamily="34" charset="0"/>
              </a:rPr>
              <a:t>and </a:t>
            </a:r>
            <a:r>
              <a:rPr lang="en-US" sz="1600" b="1" dirty="0">
                <a:solidFill>
                  <a:srgbClr val="084C97"/>
                </a:solidFill>
                <a:latin typeface="Century Gothic" pitchFamily="34" charset="0"/>
              </a:rPr>
              <a:t>reporting of </a:t>
            </a:r>
            <a:r>
              <a:rPr lang="en-US" sz="1600" b="1" dirty="0" smtClean="0">
                <a:solidFill>
                  <a:srgbClr val="084C97"/>
                </a:solidFill>
                <a:latin typeface="Century Gothic" pitchFamily="34" charset="0"/>
              </a:rPr>
              <a:t>complaints. </a:t>
            </a:r>
            <a:endParaRPr lang="en-US" sz="1600" b="1" dirty="0">
              <a:solidFill>
                <a:srgbClr val="084C97"/>
              </a:solidFill>
              <a:latin typeface="Century Gothic" pitchFamily="34" charset="0"/>
            </a:endParaRPr>
          </a:p>
          <a:p>
            <a:pPr marL="0" indent="0">
              <a:buNone/>
            </a:pPr>
            <a:r>
              <a:rPr lang="en-US" sz="1600" dirty="0" smtClean="0">
                <a:latin typeface="Century Gothic" panose="020B0502020202020204" pitchFamily="34" charset="0"/>
              </a:rPr>
              <a:t/>
            </a:r>
            <a:br>
              <a:rPr lang="en-US" sz="1600" dirty="0" smtClean="0">
                <a:latin typeface="Century Gothic" panose="020B0502020202020204" pitchFamily="34" charset="0"/>
              </a:rPr>
            </a:br>
            <a:r>
              <a:rPr lang="en-US" sz="1600" dirty="0" smtClean="0">
                <a:latin typeface="Century Gothic" panose="020B0502020202020204" pitchFamily="34" charset="0"/>
              </a:rPr>
              <a:t>The investigation will be made in general population (metropolitan France) with a representative sample of </a:t>
            </a:r>
            <a:r>
              <a:rPr lang="en-US" sz="1600" b="1" dirty="0" smtClean="0">
                <a:solidFill>
                  <a:srgbClr val="084C97"/>
                </a:solidFill>
                <a:latin typeface="Century Gothic" pitchFamily="34" charset="0"/>
              </a:rPr>
              <a:t>5 000 people </a:t>
            </a:r>
            <a:r>
              <a:rPr lang="en-US" sz="1600" dirty="0" smtClean="0">
                <a:latin typeface="Century Gothic" panose="020B0502020202020204" pitchFamily="34" charset="0"/>
              </a:rPr>
              <a:t>obtained by the </a:t>
            </a:r>
            <a:r>
              <a:rPr lang="en-US" sz="1600" b="1" dirty="0" smtClean="0">
                <a:solidFill>
                  <a:srgbClr val="084C97"/>
                </a:solidFill>
                <a:latin typeface="Century Gothic" pitchFamily="34" charset="0"/>
              </a:rPr>
              <a:t>random method. </a:t>
            </a:r>
            <a:r>
              <a:rPr lang="en-US" sz="1600" dirty="0" smtClean="0">
                <a:latin typeface="Century Gothic" panose="020B0502020202020204" pitchFamily="34" charset="0"/>
              </a:rPr>
              <a:t>A retort of this survey in French overseas departments is planned in 2017.</a:t>
            </a:r>
            <a:endParaRPr lang="fr-FR" sz="1600" b="1" dirty="0">
              <a:solidFill>
                <a:srgbClr val="002060"/>
              </a:solidFill>
              <a:latin typeface="Century Gothic" pitchFamily="34" charset="0"/>
            </a:endParaRPr>
          </a:p>
        </p:txBody>
      </p:sp>
    </p:spTree>
    <p:extLst>
      <p:ext uri="{BB962C8B-B14F-4D97-AF65-F5344CB8AC3E}">
        <p14:creationId xmlns:p14="http://schemas.microsoft.com/office/powerpoint/2010/main" val="36021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en-US" sz="2800" kern="1200" dirty="0">
                <a:solidFill>
                  <a:srgbClr val="FFFFFF"/>
                </a:solidFill>
                <a:latin typeface="Century Gothic" pitchFamily="34" charset="0"/>
              </a:rPr>
              <a:t>An indirect evaluation process : the Access to right </a:t>
            </a:r>
            <a:r>
              <a:rPr lang="en-US" sz="2800" kern="1200" dirty="0" smtClean="0">
                <a:solidFill>
                  <a:srgbClr val="FFFFFF"/>
                </a:solidFill>
                <a:latin typeface="Century Gothic" pitchFamily="34" charset="0"/>
              </a:rPr>
              <a:t>survey </a:t>
            </a:r>
            <a:r>
              <a:rPr lang="en-US" sz="2000" kern="1200" dirty="0">
                <a:solidFill>
                  <a:srgbClr val="FFFFFF"/>
                </a:solidFill>
                <a:latin typeface="Century Gothic" pitchFamily="34" charset="0"/>
              </a:rPr>
              <a:t>(2016)</a:t>
            </a:r>
          </a:p>
        </p:txBody>
      </p:sp>
      <p:sp>
        <p:nvSpPr>
          <p:cNvPr id="3" name="Espace réservé du contenu 2"/>
          <p:cNvSpPr>
            <a:spLocks noGrp="1"/>
          </p:cNvSpPr>
          <p:nvPr>
            <p:ph idx="1"/>
          </p:nvPr>
        </p:nvSpPr>
        <p:spPr>
          <a:xfrm>
            <a:off x="-16396" y="1700808"/>
            <a:ext cx="9144000" cy="4968552"/>
          </a:xfrm>
        </p:spPr>
        <p:txBody>
          <a:bodyPr>
            <a:noAutofit/>
          </a:bodyPr>
          <a:lstStyle/>
          <a:p>
            <a:pPr marL="0" indent="0">
              <a:buNone/>
            </a:pPr>
            <a:endParaRPr lang="en-US" sz="1600" dirty="0" smtClean="0"/>
          </a:p>
          <a:p>
            <a:pPr marL="0" indent="0">
              <a:buNone/>
            </a:pPr>
            <a:r>
              <a:rPr lang="en-US" sz="1700" b="1" dirty="0">
                <a:solidFill>
                  <a:srgbClr val="002060"/>
                </a:solidFill>
                <a:latin typeface="Century Gothic" pitchFamily="34" charset="0"/>
              </a:rPr>
              <a:t>A tool to prevent non-access to rights</a:t>
            </a:r>
          </a:p>
          <a:p>
            <a:pPr marL="0" indent="0">
              <a:buNone/>
            </a:pPr>
            <a:endParaRPr lang="en-US" sz="1600" dirty="0" smtClean="0"/>
          </a:p>
          <a:p>
            <a:pPr marL="0" indent="0">
              <a:buNone/>
            </a:pPr>
            <a:r>
              <a:rPr lang="en-US" sz="1600" dirty="0" smtClean="0">
                <a:latin typeface="Century Gothic" panose="020B0502020202020204" pitchFamily="34" charset="0"/>
              </a:rPr>
              <a:t>Besides addressing </a:t>
            </a:r>
            <a:r>
              <a:rPr lang="en-US" sz="1600" dirty="0">
                <a:latin typeface="Century Gothic" panose="020B0502020202020204" pitchFamily="34" charset="0"/>
              </a:rPr>
              <a:t>a first </a:t>
            </a:r>
            <a:r>
              <a:rPr lang="en-US" sz="1600" dirty="0" smtClean="0">
                <a:latin typeface="Century Gothic" panose="020B0502020202020204" pitchFamily="34" charset="0"/>
              </a:rPr>
              <a:t>benchmark </a:t>
            </a:r>
            <a:r>
              <a:rPr lang="en-US" sz="1600" dirty="0">
                <a:latin typeface="Century Gothic" panose="020B0502020202020204" pitchFamily="34" charset="0"/>
              </a:rPr>
              <a:t>on the current situation of discrimination in France, the results will supply precious information on the profile of the people susceptible to seize the Defender of the rights and on the motives for </a:t>
            </a:r>
            <a:r>
              <a:rPr lang="en-US" sz="1600" dirty="0" smtClean="0">
                <a:latin typeface="Century Gothic" panose="020B0502020202020204" pitchFamily="34" charset="0"/>
              </a:rPr>
              <a:t>resigning. </a:t>
            </a:r>
          </a:p>
          <a:p>
            <a:pPr marL="0" indent="0">
              <a:buNone/>
            </a:pPr>
            <a:endParaRPr lang="en-US" sz="1600" dirty="0" smtClean="0">
              <a:latin typeface="Century Gothic" panose="020B0502020202020204" pitchFamily="34" charset="0"/>
            </a:endParaRPr>
          </a:p>
          <a:p>
            <a:pPr marL="0" indent="0">
              <a:buNone/>
            </a:pPr>
            <a:r>
              <a:rPr lang="en-US" sz="1600" dirty="0" smtClean="0">
                <a:latin typeface="Century Gothic" panose="020B0502020202020204" pitchFamily="34" charset="0"/>
              </a:rPr>
              <a:t>The </a:t>
            </a:r>
            <a:r>
              <a:rPr lang="en-US" sz="1600" dirty="0">
                <a:latin typeface="Century Gothic" panose="020B0502020202020204" pitchFamily="34" charset="0"/>
              </a:rPr>
              <a:t>results of this survey will be representative </a:t>
            </a:r>
            <a:r>
              <a:rPr lang="en-US" sz="1600" dirty="0" smtClean="0">
                <a:latin typeface="Century Gothic" panose="020B0502020202020204" pitchFamily="34" charset="0"/>
              </a:rPr>
              <a:t>of </a:t>
            </a:r>
            <a:r>
              <a:rPr lang="en-US" sz="1600" dirty="0">
                <a:latin typeface="Century Gothic" panose="020B0502020202020204" pitchFamily="34" charset="0"/>
              </a:rPr>
              <a:t>the groups </a:t>
            </a:r>
            <a:r>
              <a:rPr lang="en-US" sz="1600" dirty="0" smtClean="0">
                <a:latin typeface="Century Gothic" panose="020B0502020202020204" pitchFamily="34" charset="0"/>
              </a:rPr>
              <a:t>surveyed</a:t>
            </a:r>
            <a:r>
              <a:rPr lang="en-US" sz="1600" dirty="0">
                <a:latin typeface="Century Gothic" panose="020B0502020202020204" pitchFamily="34" charset="0"/>
              </a:rPr>
              <a:t> </a:t>
            </a:r>
            <a:r>
              <a:rPr lang="en-US" sz="1600" dirty="0" smtClean="0">
                <a:latin typeface="Century Gothic" panose="020B0502020202020204" pitchFamily="34" charset="0"/>
              </a:rPr>
              <a:t>and will allow </a:t>
            </a:r>
            <a:r>
              <a:rPr lang="en-US" sz="1600" dirty="0">
                <a:latin typeface="Century Gothic" panose="020B0502020202020204" pitchFamily="34" charset="0"/>
              </a:rPr>
              <a:t>to </a:t>
            </a:r>
            <a:r>
              <a:rPr lang="en-US" sz="1600" b="1" dirty="0">
                <a:solidFill>
                  <a:srgbClr val="084C97"/>
                </a:solidFill>
                <a:latin typeface="Century Gothic" pitchFamily="34" charset="0"/>
              </a:rPr>
              <a:t>target better our strategic action </a:t>
            </a:r>
            <a:r>
              <a:rPr lang="en-US" sz="1600" dirty="0" smtClean="0">
                <a:latin typeface="Century Gothic" panose="020B0502020202020204" pitchFamily="34" charset="0"/>
              </a:rPr>
              <a:t>plan </a:t>
            </a:r>
            <a:r>
              <a:rPr lang="en-US" sz="1600" dirty="0">
                <a:latin typeface="Century Gothic" panose="020B0502020202020204" pitchFamily="34" charset="0"/>
              </a:rPr>
              <a:t>and to </a:t>
            </a:r>
            <a:r>
              <a:rPr lang="en-US" sz="1600" dirty="0" smtClean="0">
                <a:latin typeface="Century Gothic" panose="020B0502020202020204" pitchFamily="34" charset="0"/>
              </a:rPr>
              <a:t>support awareness programs, </a:t>
            </a:r>
            <a:r>
              <a:rPr lang="en-US" sz="1600" dirty="0">
                <a:latin typeface="Century Gothic" panose="020B0502020202020204" pitchFamily="34" charset="0"/>
              </a:rPr>
              <a:t>including reporting of complaints, designed for minorities.</a:t>
            </a:r>
          </a:p>
        </p:txBody>
      </p:sp>
    </p:spTree>
    <p:extLst>
      <p:ext uri="{BB962C8B-B14F-4D97-AF65-F5344CB8AC3E}">
        <p14:creationId xmlns:p14="http://schemas.microsoft.com/office/powerpoint/2010/main" val="1525720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56992"/>
            <a:ext cx="8229600" cy="1143000"/>
          </a:xfrm>
        </p:spPr>
        <p:txBody>
          <a:bodyPr/>
          <a:lstStyle/>
          <a:p>
            <a:r>
              <a:rPr lang="en-US" sz="3200" dirty="0" smtClean="0">
                <a:latin typeface="Berlin Sans FB Demi" pitchFamily="34" charset="0"/>
                <a:cs typeface="Calibri" pitchFamily="34" charset="0"/>
              </a:rPr>
              <a:t>Thank you for your attention</a:t>
            </a:r>
            <a:endParaRPr lang="en-US" sz="3200" dirty="0">
              <a:latin typeface="Calibri" pitchFamily="34" charset="0"/>
              <a:cs typeface="Calibri" pitchFamily="34" charset="0"/>
            </a:endParaRPr>
          </a:p>
        </p:txBody>
      </p:sp>
      <p:pic>
        <p:nvPicPr>
          <p:cNvPr id="4" name="Picture 8" descr="bandeau_ddd_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28384" y="5478396"/>
            <a:ext cx="1029840" cy="121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337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683568" y="-99392"/>
            <a:ext cx="792088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dirty="0" smtClean="0">
                <a:solidFill>
                  <a:schemeClr val="bg1"/>
                </a:solidFill>
              </a:rPr>
              <a:t> </a:t>
            </a:r>
            <a:r>
              <a:rPr lang="en-US" sz="2400" b="1" dirty="0" smtClean="0">
                <a:solidFill>
                  <a:schemeClr val="bg1"/>
                </a:solidFill>
              </a:rPr>
              <a:t>Equinet Evaluation Lab</a:t>
            </a:r>
          </a:p>
          <a:p>
            <a:pPr algn="ctr"/>
            <a:r>
              <a:rPr lang="en-US" sz="2400" b="1" dirty="0" smtClean="0">
                <a:solidFill>
                  <a:schemeClr val="bg1"/>
                </a:solidFill>
              </a:rPr>
              <a:t>Friday 29</a:t>
            </a:r>
            <a:r>
              <a:rPr lang="en-US" sz="2400" b="1" baseline="30000" dirty="0" smtClean="0">
                <a:solidFill>
                  <a:schemeClr val="bg1"/>
                </a:solidFill>
              </a:rPr>
              <a:t>th</a:t>
            </a:r>
            <a:r>
              <a:rPr lang="en-US" sz="2400" b="1" dirty="0" smtClean="0">
                <a:solidFill>
                  <a:schemeClr val="bg1"/>
                </a:solidFill>
              </a:rPr>
              <a:t> January 2016</a:t>
            </a:r>
          </a:p>
          <a:p>
            <a:pPr algn="ctr"/>
            <a:endParaRPr lang="en-US" sz="2400" b="1" dirty="0">
              <a:solidFill>
                <a:schemeClr val="bg1"/>
              </a:solidFill>
            </a:endParaRPr>
          </a:p>
          <a:p>
            <a:pPr algn="ctr"/>
            <a:r>
              <a:rPr lang="en-US" sz="2400" b="1" dirty="0" smtClean="0">
                <a:solidFill>
                  <a:schemeClr val="bg1"/>
                </a:solidFill>
              </a:rPr>
              <a:t>Brussels, Belgium </a:t>
            </a:r>
            <a:endParaRPr lang="en-US" sz="2400" b="1" dirty="0">
              <a:solidFill>
                <a:schemeClr val="bg1"/>
              </a:solidFill>
              <a:latin typeface="Calibri" pitchFamily="34" charset="0"/>
              <a:cs typeface="Calibri" pitchFamily="34" charset="0"/>
            </a:endParaRPr>
          </a:p>
        </p:txBody>
      </p:sp>
      <p:sp>
        <p:nvSpPr>
          <p:cNvPr id="31749" name="Text Box 5"/>
          <p:cNvSpPr txBox="1">
            <a:spLocks noChangeArrowheads="1"/>
          </p:cNvSpPr>
          <p:nvPr/>
        </p:nvSpPr>
        <p:spPr bwMode="auto">
          <a:xfrm>
            <a:off x="107950" y="2276872"/>
            <a:ext cx="892810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cs typeface="Arial" charset="0"/>
              </a:defRPr>
            </a:lvl1pPr>
            <a:lvl2pPr marL="914400" indent="-457200">
              <a:defRPr>
                <a:solidFill>
                  <a:schemeClr val="tx1"/>
                </a:solidFill>
                <a:latin typeface="Arial" charset="0"/>
                <a:cs typeface="Arial" charset="0"/>
              </a:defRPr>
            </a:lvl2pPr>
            <a:lvl3pPr marL="1371600" indent="-457200">
              <a:defRPr>
                <a:solidFill>
                  <a:schemeClr val="tx1"/>
                </a:solidFill>
                <a:latin typeface="Arial" charset="0"/>
                <a:cs typeface="Arial" charset="0"/>
              </a:defRPr>
            </a:lvl3pPr>
            <a:lvl4pPr marL="1828800" indent="-457200">
              <a:defRPr>
                <a:solidFill>
                  <a:schemeClr val="tx1"/>
                </a:solidFill>
                <a:latin typeface="Arial" charset="0"/>
                <a:cs typeface="Arial" charset="0"/>
              </a:defRPr>
            </a:lvl4pPr>
            <a:lvl5pPr marL="2286000" indent="-457200">
              <a:defRPr>
                <a:solidFill>
                  <a:schemeClr val="tx1"/>
                </a:solidFill>
                <a:latin typeface="Arial" charset="0"/>
                <a:cs typeface="Arial" charset="0"/>
              </a:defRPr>
            </a:lvl5pPr>
            <a:lvl6pPr marL="2743200" indent="-457200" fontAlgn="base">
              <a:spcBef>
                <a:spcPct val="0"/>
              </a:spcBef>
              <a:spcAft>
                <a:spcPct val="0"/>
              </a:spcAft>
              <a:defRPr>
                <a:solidFill>
                  <a:schemeClr val="tx1"/>
                </a:solidFill>
                <a:latin typeface="Arial" charset="0"/>
                <a:cs typeface="Arial" charset="0"/>
              </a:defRPr>
            </a:lvl6pPr>
            <a:lvl7pPr marL="3200400" indent="-457200" fontAlgn="base">
              <a:spcBef>
                <a:spcPct val="0"/>
              </a:spcBef>
              <a:spcAft>
                <a:spcPct val="0"/>
              </a:spcAft>
              <a:defRPr>
                <a:solidFill>
                  <a:schemeClr val="tx1"/>
                </a:solidFill>
                <a:latin typeface="Arial" charset="0"/>
                <a:cs typeface="Arial" charset="0"/>
              </a:defRPr>
            </a:lvl7pPr>
            <a:lvl8pPr marL="3657600" indent="-457200" fontAlgn="base">
              <a:spcBef>
                <a:spcPct val="0"/>
              </a:spcBef>
              <a:spcAft>
                <a:spcPct val="0"/>
              </a:spcAft>
              <a:defRPr>
                <a:solidFill>
                  <a:schemeClr val="tx1"/>
                </a:solidFill>
                <a:latin typeface="Arial" charset="0"/>
                <a:cs typeface="Arial" charset="0"/>
              </a:defRPr>
            </a:lvl8pPr>
            <a:lvl9pPr marL="4114800" indent="-457200" fontAlgn="base">
              <a:spcBef>
                <a:spcPct val="0"/>
              </a:spcBef>
              <a:spcAft>
                <a:spcPct val="0"/>
              </a:spcAft>
              <a:defRPr>
                <a:solidFill>
                  <a:schemeClr val="tx1"/>
                </a:solidFill>
                <a:latin typeface="Arial" charset="0"/>
                <a:cs typeface="Arial" charset="0"/>
              </a:defRPr>
            </a:lvl9pPr>
          </a:lstStyle>
          <a:p>
            <a:pPr algn="just">
              <a:lnSpc>
                <a:spcPct val="250000"/>
              </a:lnSpc>
              <a:buAutoNum type="romanUcPeriod"/>
            </a:pPr>
            <a:endParaRPr lang="en-US" sz="1700" dirty="0" smtClean="0">
              <a:latin typeface="Century Gothic" pitchFamily="34" charset="0"/>
            </a:endParaRPr>
          </a:p>
          <a:p>
            <a:pPr algn="just">
              <a:lnSpc>
                <a:spcPct val="250000"/>
              </a:lnSpc>
              <a:buAutoNum type="romanUcPeriod"/>
            </a:pPr>
            <a:r>
              <a:rPr lang="en-US" sz="1700" dirty="0" smtClean="0">
                <a:latin typeface="Century Gothic" pitchFamily="34" charset="0"/>
              </a:rPr>
              <a:t>The Defender of rights : short presentation and existing indicators</a:t>
            </a:r>
          </a:p>
          <a:p>
            <a:pPr algn="just">
              <a:lnSpc>
                <a:spcPct val="250000"/>
              </a:lnSpc>
              <a:buAutoNum type="romanUcPeriod"/>
            </a:pPr>
            <a:r>
              <a:rPr lang="en-US" sz="1700" dirty="0" smtClean="0">
                <a:latin typeface="Century Gothic" pitchFamily="34" charset="0"/>
              </a:rPr>
              <a:t>A drafted strategic plan but for promotion of rights and equality only</a:t>
            </a:r>
          </a:p>
          <a:p>
            <a:pPr algn="just">
              <a:lnSpc>
                <a:spcPct val="250000"/>
              </a:lnSpc>
              <a:buAutoNum type="romanUcPeriod"/>
            </a:pPr>
            <a:r>
              <a:rPr lang="en-US" sz="1700" dirty="0" smtClean="0">
                <a:latin typeface="Century Gothic" pitchFamily="34" charset="0"/>
              </a:rPr>
              <a:t>An indirect evaluation process : the Access to right survey</a:t>
            </a:r>
          </a:p>
          <a:p>
            <a:pPr algn="just">
              <a:lnSpc>
                <a:spcPct val="250000"/>
              </a:lnSpc>
              <a:buAutoNum type="romanUcPeriod"/>
            </a:pPr>
            <a:endParaRPr lang="en-US" sz="1700" dirty="0" smtClean="0">
              <a:latin typeface="Century Gothic" pitchFamily="34" charset="0"/>
            </a:endParaRPr>
          </a:p>
          <a:p>
            <a:pPr algn="just">
              <a:lnSpc>
                <a:spcPct val="250000"/>
              </a:lnSpc>
              <a:buAutoNum type="romanUcPeriod"/>
            </a:pPr>
            <a:endParaRPr lang="en-US" sz="1700" dirty="0">
              <a:latin typeface="Century Gothic" pitchFamily="34" charset="0"/>
            </a:endParaRPr>
          </a:p>
          <a:p>
            <a:pPr marL="0" indent="0" algn="r">
              <a:lnSpc>
                <a:spcPct val="250000"/>
              </a:lnSpc>
            </a:pPr>
            <a:r>
              <a:rPr lang="en-US" sz="1200" dirty="0" smtClean="0">
                <a:latin typeface="Century Gothic" pitchFamily="34" charset="0"/>
              </a:rPr>
              <a:t>Martin CLEMENT, survey and research office</a:t>
            </a:r>
          </a:p>
        </p:txBody>
      </p:sp>
    </p:spTree>
    <p:extLst>
      <p:ext uri="{BB962C8B-B14F-4D97-AF65-F5344CB8AC3E}">
        <p14:creationId xmlns:p14="http://schemas.microsoft.com/office/powerpoint/2010/main" val="399861430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fontAlgn="auto">
              <a:spcBef>
                <a:spcPts val="0"/>
              </a:spcBef>
              <a:spcAft>
                <a:spcPts val="0"/>
              </a:spcAft>
            </a:pPr>
            <a:r>
              <a:rPr lang="fr-FR" sz="2800" kern="1200" dirty="0" smtClean="0">
                <a:solidFill>
                  <a:srgbClr val="FFFFFF"/>
                </a:solidFill>
                <a:latin typeface="Century Gothic" pitchFamily="34" charset="0"/>
                <a:ea typeface="+mn-ea"/>
              </a:rPr>
              <a:t>Missions</a:t>
            </a:r>
            <a:endParaRPr lang="fr-FR" sz="4800" dirty="0"/>
          </a:p>
        </p:txBody>
      </p:sp>
      <p:sp>
        <p:nvSpPr>
          <p:cNvPr id="3" name="Espace réservé du contenu 2"/>
          <p:cNvSpPr>
            <a:spLocks noGrp="1"/>
          </p:cNvSpPr>
          <p:nvPr>
            <p:ph idx="1"/>
          </p:nvPr>
        </p:nvSpPr>
        <p:spPr>
          <a:xfrm>
            <a:off x="0" y="1772816"/>
            <a:ext cx="9144000" cy="4968552"/>
          </a:xfrm>
        </p:spPr>
        <p:txBody>
          <a:bodyPr>
            <a:noAutofit/>
          </a:bodyPr>
          <a:lstStyle/>
          <a:p>
            <a:pPr marL="457200" lvl="1" indent="0" algn="just">
              <a:buNone/>
            </a:pPr>
            <a:r>
              <a:rPr lang="en-US" sz="1700" b="1" dirty="0">
                <a:solidFill>
                  <a:srgbClr val="002060"/>
                </a:solidFill>
                <a:latin typeface="Century Gothic" pitchFamily="34" charset="0"/>
                <a:ea typeface="+mn-ea"/>
              </a:rPr>
              <a:t>The Defender of rights </a:t>
            </a:r>
            <a:r>
              <a:rPr lang="en-US" sz="1700" dirty="0">
                <a:latin typeface="Century Gothic" pitchFamily="34" charset="0"/>
                <a:ea typeface="+mn-ea"/>
              </a:rPr>
              <a:t>is an </a:t>
            </a:r>
            <a:r>
              <a:rPr lang="en-US" sz="1700" b="1" dirty="0">
                <a:solidFill>
                  <a:srgbClr val="002060"/>
                </a:solidFill>
                <a:latin typeface="Century Gothic" pitchFamily="34" charset="0"/>
                <a:ea typeface="+mn-ea"/>
              </a:rPr>
              <a:t>independent constitutional authority </a:t>
            </a:r>
            <a:r>
              <a:rPr lang="en-US" sz="1700" dirty="0">
                <a:latin typeface="Century Gothic" pitchFamily="34" charset="0"/>
                <a:ea typeface="+mn-ea"/>
              </a:rPr>
              <a:t>(art. 71-1 of the French Constitution</a:t>
            </a:r>
            <a:r>
              <a:rPr lang="en-US" sz="1700" dirty="0" smtClean="0">
                <a:latin typeface="Century Gothic" pitchFamily="34" charset="0"/>
                <a:ea typeface="+mn-ea"/>
              </a:rPr>
              <a:t>).</a:t>
            </a:r>
          </a:p>
          <a:p>
            <a:pPr marL="457200" lvl="1" indent="0" algn="just">
              <a:buNone/>
            </a:pPr>
            <a:endParaRPr lang="en-US" sz="1700" dirty="0" smtClean="0">
              <a:latin typeface="Century Gothic" pitchFamily="34" charset="0"/>
              <a:ea typeface="+mn-ea"/>
            </a:endParaRPr>
          </a:p>
          <a:p>
            <a:pPr marL="457200" lvl="1" indent="0" algn="just">
              <a:buNone/>
            </a:pPr>
            <a:r>
              <a:rPr lang="en-US" sz="1700" dirty="0" smtClean="0">
                <a:latin typeface="Century Gothic" pitchFamily="34" charset="0"/>
                <a:ea typeface="+mn-ea"/>
              </a:rPr>
              <a:t>Established </a:t>
            </a:r>
            <a:r>
              <a:rPr lang="en-US" sz="1700" dirty="0">
                <a:latin typeface="Century Gothic" pitchFamily="34" charset="0"/>
                <a:ea typeface="+mn-ea"/>
              </a:rPr>
              <a:t>by the </a:t>
            </a:r>
            <a:r>
              <a:rPr lang="en-US" sz="1700" b="1" dirty="0">
                <a:solidFill>
                  <a:srgbClr val="002060"/>
                </a:solidFill>
                <a:latin typeface="Century Gothic" pitchFamily="34" charset="0"/>
                <a:ea typeface="+mn-ea"/>
              </a:rPr>
              <a:t>organic law n°2011-333 </a:t>
            </a:r>
            <a:r>
              <a:rPr lang="en-US" sz="1700" dirty="0">
                <a:latin typeface="Century Gothic" pitchFamily="34" charset="0"/>
                <a:ea typeface="+mn-ea"/>
              </a:rPr>
              <a:t>passed on 29th March 2011, this newly-created institution succeed to 4 independent administrative authorities </a:t>
            </a:r>
            <a:r>
              <a:rPr lang="en-US" sz="1700" dirty="0" smtClean="0">
                <a:latin typeface="Century Gothic" pitchFamily="34" charset="0"/>
                <a:ea typeface="+mn-ea"/>
              </a:rPr>
              <a:t>:</a:t>
            </a:r>
          </a:p>
          <a:p>
            <a:pPr marL="457200" lvl="1" indent="0" algn="just">
              <a:buNone/>
            </a:pPr>
            <a:endParaRPr lang="en-US" sz="1000" dirty="0">
              <a:latin typeface="Century Gothic" pitchFamily="34" charset="0"/>
              <a:ea typeface="+mn-ea"/>
            </a:endParaRPr>
          </a:p>
          <a:p>
            <a:pPr lvl="1" algn="just">
              <a:buFontTx/>
              <a:buChar char="-"/>
            </a:pPr>
            <a:r>
              <a:rPr lang="en-US" sz="1700" b="1" dirty="0" smtClean="0">
                <a:solidFill>
                  <a:srgbClr val="084C97"/>
                </a:solidFill>
                <a:latin typeface="Century Gothic" pitchFamily="34" charset="0"/>
              </a:rPr>
              <a:t>National </a:t>
            </a:r>
            <a:r>
              <a:rPr lang="en-US" sz="1700" b="1" dirty="0" err="1" smtClean="0">
                <a:solidFill>
                  <a:srgbClr val="084C97"/>
                </a:solidFill>
                <a:latin typeface="Century Gothic" pitchFamily="34" charset="0"/>
              </a:rPr>
              <a:t>Ombud</a:t>
            </a:r>
            <a:endParaRPr lang="en-US" sz="1700" b="1" dirty="0" smtClean="0">
              <a:solidFill>
                <a:srgbClr val="084C97"/>
              </a:solidFill>
              <a:latin typeface="Century Gothic" pitchFamily="34" charset="0"/>
            </a:endParaRPr>
          </a:p>
          <a:p>
            <a:pPr lvl="1" algn="just">
              <a:buFontTx/>
              <a:buChar char="-"/>
            </a:pPr>
            <a:endParaRPr lang="en-US" sz="800" b="1" dirty="0">
              <a:solidFill>
                <a:srgbClr val="084C97"/>
              </a:solidFill>
              <a:latin typeface="Century Gothic" pitchFamily="34" charset="0"/>
            </a:endParaRPr>
          </a:p>
          <a:p>
            <a:pPr lvl="1" algn="just">
              <a:buFontTx/>
              <a:buChar char="-"/>
            </a:pPr>
            <a:r>
              <a:rPr lang="en-US" sz="1700" b="1" dirty="0" smtClean="0">
                <a:solidFill>
                  <a:srgbClr val="084C97"/>
                </a:solidFill>
                <a:latin typeface="Century Gothic" pitchFamily="34" charset="0"/>
              </a:rPr>
              <a:t>Defender </a:t>
            </a:r>
            <a:r>
              <a:rPr lang="en-US" sz="1700" b="1" dirty="0">
                <a:solidFill>
                  <a:srgbClr val="084C97"/>
                </a:solidFill>
                <a:latin typeface="Century Gothic" pitchFamily="34" charset="0"/>
              </a:rPr>
              <a:t>of </a:t>
            </a:r>
            <a:r>
              <a:rPr lang="en-US" sz="1700" b="1" dirty="0" err="1">
                <a:solidFill>
                  <a:srgbClr val="084C97"/>
                </a:solidFill>
                <a:latin typeface="Century Gothic" pitchFamily="34" charset="0"/>
              </a:rPr>
              <a:t>Chilrend’s</a:t>
            </a:r>
            <a:r>
              <a:rPr lang="en-US" sz="1700" b="1" dirty="0">
                <a:solidFill>
                  <a:srgbClr val="084C97"/>
                </a:solidFill>
                <a:latin typeface="Century Gothic" pitchFamily="34" charset="0"/>
              </a:rPr>
              <a:t> </a:t>
            </a:r>
            <a:r>
              <a:rPr lang="en-US" sz="1700" b="1" dirty="0" smtClean="0">
                <a:solidFill>
                  <a:srgbClr val="084C97"/>
                </a:solidFill>
                <a:latin typeface="Century Gothic" pitchFamily="34" charset="0"/>
              </a:rPr>
              <a:t>rights</a:t>
            </a:r>
          </a:p>
          <a:p>
            <a:pPr lvl="1" algn="just">
              <a:buFontTx/>
              <a:buChar char="-"/>
            </a:pPr>
            <a:endParaRPr lang="en-US" sz="800" b="1" dirty="0" smtClean="0">
              <a:solidFill>
                <a:srgbClr val="084C97"/>
              </a:solidFill>
              <a:latin typeface="Century Gothic" pitchFamily="34" charset="0"/>
            </a:endParaRPr>
          </a:p>
          <a:p>
            <a:pPr lvl="1" algn="just">
              <a:buFontTx/>
              <a:buChar char="-"/>
            </a:pPr>
            <a:r>
              <a:rPr lang="en-US" sz="1700" b="1" dirty="0" smtClean="0">
                <a:solidFill>
                  <a:srgbClr val="084C97"/>
                </a:solidFill>
                <a:latin typeface="Century Gothic" pitchFamily="34" charset="0"/>
              </a:rPr>
              <a:t>HALDE, High </a:t>
            </a:r>
            <a:r>
              <a:rPr lang="en-US" sz="1700" b="1" dirty="0">
                <a:solidFill>
                  <a:srgbClr val="084C97"/>
                </a:solidFill>
                <a:latin typeface="Century Gothic" pitchFamily="34" charset="0"/>
              </a:rPr>
              <a:t>Commission against Discrimination and for </a:t>
            </a:r>
            <a:r>
              <a:rPr lang="en-US" sz="1700" b="1" dirty="0" smtClean="0">
                <a:solidFill>
                  <a:srgbClr val="084C97"/>
                </a:solidFill>
                <a:latin typeface="Century Gothic" pitchFamily="34" charset="0"/>
              </a:rPr>
              <a:t>Equality</a:t>
            </a:r>
          </a:p>
          <a:p>
            <a:pPr lvl="1" algn="just">
              <a:buFontTx/>
              <a:buChar char="-"/>
            </a:pPr>
            <a:endParaRPr lang="en-US" sz="800" b="1" dirty="0" smtClean="0">
              <a:solidFill>
                <a:srgbClr val="084C97"/>
              </a:solidFill>
              <a:latin typeface="Century Gothic" pitchFamily="34" charset="0"/>
            </a:endParaRPr>
          </a:p>
          <a:p>
            <a:pPr lvl="1" algn="just">
              <a:buFontTx/>
              <a:buChar char="-"/>
            </a:pPr>
            <a:r>
              <a:rPr lang="en-US" sz="1700" b="1" dirty="0">
                <a:solidFill>
                  <a:srgbClr val="084C97"/>
                </a:solidFill>
                <a:latin typeface="Century Gothic" pitchFamily="34" charset="0"/>
              </a:rPr>
              <a:t>CNDS, National Commission on the Ethics of Security </a:t>
            </a:r>
          </a:p>
          <a:p>
            <a:pPr marL="457200" lvl="1" indent="0" algn="just">
              <a:buNone/>
            </a:pPr>
            <a:endParaRPr lang="fr-FR" sz="1700" dirty="0" smtClean="0">
              <a:latin typeface="Century Gothic" pitchFamily="34" charset="0"/>
              <a:ea typeface="+mn-ea"/>
            </a:endParaRPr>
          </a:p>
          <a:p>
            <a:pPr marL="457200" lvl="1" indent="0" algn="just">
              <a:buNone/>
            </a:pPr>
            <a:endParaRPr lang="fr-FR" sz="1700" dirty="0">
              <a:latin typeface="Century Gothic" pitchFamily="34" charset="0"/>
              <a:ea typeface="+mn-ea"/>
            </a:endParaRPr>
          </a:p>
          <a:p>
            <a:pPr marL="457200" lvl="1" indent="0" algn="just">
              <a:buNone/>
            </a:pPr>
            <a:endParaRPr lang="fr-FR" sz="1700" dirty="0">
              <a:latin typeface="Century Gothic" pitchFamily="34" charset="0"/>
              <a:ea typeface="+mn-ea"/>
            </a:endParaRPr>
          </a:p>
          <a:p>
            <a:pPr marL="0" indent="0">
              <a:spcBef>
                <a:spcPct val="50000"/>
              </a:spcBef>
              <a:buNone/>
            </a:pPr>
            <a:r>
              <a:rPr lang="fr-FR" sz="1400" dirty="0">
                <a:latin typeface="Century Gothic" pitchFamily="34" charset="0"/>
                <a:sym typeface="Wingdings" pitchFamily="2" charset="2"/>
              </a:rPr>
              <a:t> </a:t>
            </a:r>
            <a:r>
              <a:rPr lang="fr-FR" sz="1400" b="1" dirty="0">
                <a:latin typeface="Century Gothic" pitchFamily="34" charset="0"/>
              </a:rPr>
              <a:t>Dominique Baudis, </a:t>
            </a:r>
            <a:r>
              <a:rPr lang="fr-FR" sz="1400" dirty="0">
                <a:latin typeface="Century Gothic" pitchFamily="34" charset="0"/>
              </a:rPr>
              <a:t>has </a:t>
            </a:r>
            <a:r>
              <a:rPr lang="fr-FR" sz="1400" dirty="0" err="1">
                <a:latin typeface="Century Gothic" pitchFamily="34" charset="0"/>
              </a:rPr>
              <a:t>was</a:t>
            </a:r>
            <a:r>
              <a:rPr lang="fr-FR" sz="1400" dirty="0">
                <a:latin typeface="Century Gothic" pitchFamily="34" charset="0"/>
              </a:rPr>
              <a:t> </a:t>
            </a:r>
            <a:r>
              <a:rPr lang="fr-FR" sz="1400" dirty="0" err="1">
                <a:latin typeface="Century Gothic" pitchFamily="34" charset="0"/>
              </a:rPr>
              <a:t>appointed</a:t>
            </a:r>
            <a:r>
              <a:rPr lang="fr-FR" sz="1400" dirty="0">
                <a:latin typeface="Century Gothic" pitchFamily="34" charset="0"/>
              </a:rPr>
              <a:t> as first Defender of </a:t>
            </a:r>
            <a:r>
              <a:rPr lang="fr-FR" sz="1400" dirty="0" err="1">
                <a:latin typeface="Century Gothic" pitchFamily="34" charset="0"/>
              </a:rPr>
              <a:t>rights</a:t>
            </a:r>
            <a:r>
              <a:rPr lang="fr-FR" sz="1400" dirty="0">
                <a:latin typeface="Century Gothic" pitchFamily="34" charset="0"/>
              </a:rPr>
              <a:t> by the </a:t>
            </a:r>
            <a:r>
              <a:rPr lang="fr-FR" sz="1400" dirty="0" err="1">
                <a:latin typeface="Century Gothic" pitchFamily="34" charset="0"/>
              </a:rPr>
              <a:t>President</a:t>
            </a:r>
            <a:r>
              <a:rPr lang="fr-FR" sz="1400" dirty="0">
                <a:latin typeface="Century Gothic" pitchFamily="34" charset="0"/>
              </a:rPr>
              <a:t> of </a:t>
            </a:r>
            <a:r>
              <a:rPr lang="fr-FR" sz="1400" dirty="0" err="1">
                <a:latin typeface="Century Gothic" pitchFamily="34" charset="0"/>
              </a:rPr>
              <a:t>Republic</a:t>
            </a:r>
            <a:r>
              <a:rPr lang="fr-FR" sz="1400" dirty="0">
                <a:latin typeface="Century Gothic" pitchFamily="34" charset="0"/>
              </a:rPr>
              <a:t> in 2011. On 18th July 2014, </a:t>
            </a:r>
            <a:r>
              <a:rPr lang="fr-FR" sz="1400" b="1" dirty="0">
                <a:latin typeface="Century Gothic" pitchFamily="34" charset="0"/>
              </a:rPr>
              <a:t>Jacques Toubon </a:t>
            </a:r>
            <a:r>
              <a:rPr lang="fr-FR" sz="1400" dirty="0" err="1">
                <a:latin typeface="Century Gothic" pitchFamily="34" charset="0"/>
              </a:rPr>
              <a:t>was</a:t>
            </a:r>
            <a:r>
              <a:rPr lang="fr-FR" sz="1400" dirty="0">
                <a:latin typeface="Century Gothic" pitchFamily="34" charset="0"/>
              </a:rPr>
              <a:t> </a:t>
            </a:r>
            <a:r>
              <a:rPr lang="fr-FR" sz="1400" dirty="0" err="1">
                <a:latin typeface="Century Gothic" pitchFamily="34" charset="0"/>
              </a:rPr>
              <a:t>appointed</a:t>
            </a:r>
            <a:r>
              <a:rPr lang="fr-FR" sz="1400" dirty="0">
                <a:latin typeface="Century Gothic" pitchFamily="34" charset="0"/>
              </a:rPr>
              <a:t> to </a:t>
            </a:r>
            <a:r>
              <a:rPr lang="fr-FR" sz="1400" dirty="0" err="1">
                <a:latin typeface="Century Gothic" pitchFamily="34" charset="0"/>
              </a:rPr>
              <a:t>succeed</a:t>
            </a:r>
            <a:r>
              <a:rPr lang="fr-FR" sz="1400" dirty="0">
                <a:latin typeface="Century Gothic" pitchFamily="34" charset="0"/>
              </a:rPr>
              <a:t> </a:t>
            </a:r>
            <a:r>
              <a:rPr lang="fr-FR" sz="1400" dirty="0" err="1">
                <a:latin typeface="Century Gothic" pitchFamily="34" charset="0"/>
              </a:rPr>
              <a:t>him</a:t>
            </a:r>
            <a:endParaRPr lang="fr-FR" sz="1400" dirty="0">
              <a:latin typeface="Century Gothic" pitchFamily="34" charset="0"/>
            </a:endParaRPr>
          </a:p>
        </p:txBody>
      </p:sp>
    </p:spTree>
    <p:extLst>
      <p:ext uri="{BB962C8B-B14F-4D97-AF65-F5344CB8AC3E}">
        <p14:creationId xmlns:p14="http://schemas.microsoft.com/office/powerpoint/2010/main" val="95965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fontAlgn="auto">
              <a:spcBef>
                <a:spcPts val="0"/>
              </a:spcBef>
              <a:spcAft>
                <a:spcPts val="0"/>
              </a:spcAft>
            </a:pPr>
            <a:r>
              <a:rPr lang="fr-FR" sz="2800" kern="1200" dirty="0" smtClean="0">
                <a:solidFill>
                  <a:srgbClr val="FFFFFF"/>
                </a:solidFill>
                <a:latin typeface="Century Gothic" pitchFamily="34" charset="0"/>
                <a:ea typeface="+mn-ea"/>
              </a:rPr>
              <a:t>Missions</a:t>
            </a:r>
            <a:endParaRPr lang="fr-FR" sz="4800" dirty="0"/>
          </a:p>
        </p:txBody>
      </p:sp>
      <p:sp>
        <p:nvSpPr>
          <p:cNvPr id="3" name="Espace réservé du contenu 2"/>
          <p:cNvSpPr>
            <a:spLocks noGrp="1"/>
          </p:cNvSpPr>
          <p:nvPr>
            <p:ph idx="1"/>
          </p:nvPr>
        </p:nvSpPr>
        <p:spPr>
          <a:xfrm>
            <a:off x="0" y="1772816"/>
            <a:ext cx="9144000" cy="4968552"/>
          </a:xfrm>
        </p:spPr>
        <p:txBody>
          <a:bodyPr>
            <a:noAutofit/>
          </a:bodyPr>
          <a:lstStyle/>
          <a:p>
            <a:pPr algn="just"/>
            <a:endParaRPr lang="fr-FR" sz="1700" dirty="0" smtClean="0">
              <a:latin typeface="Century Gothic" pitchFamily="34" charset="0"/>
            </a:endParaRPr>
          </a:p>
          <a:p>
            <a:pPr marL="0" indent="0" algn="just">
              <a:buNone/>
            </a:pPr>
            <a:r>
              <a:rPr lang="en-US" sz="1700" dirty="0" smtClean="0">
                <a:latin typeface="Century Gothic" pitchFamily="34" charset="0"/>
              </a:rPr>
              <a:t>The Defender of rights is entrusted with the following tasks :</a:t>
            </a:r>
          </a:p>
          <a:p>
            <a:pPr marL="0" indent="0" algn="just">
              <a:buNone/>
            </a:pPr>
            <a:endParaRPr lang="en-US" sz="1700" dirty="0" smtClean="0">
              <a:latin typeface="Century Gothic" pitchFamily="34" charset="0"/>
            </a:endParaRPr>
          </a:p>
          <a:p>
            <a:pPr lvl="1" algn="just">
              <a:buFontTx/>
              <a:buChar char="•"/>
            </a:pPr>
            <a:r>
              <a:rPr lang="en-US" sz="1700" dirty="0" smtClean="0">
                <a:latin typeface="Century Gothic" pitchFamily="34" charset="0"/>
              </a:rPr>
              <a:t> to defend </a:t>
            </a:r>
            <a:r>
              <a:rPr lang="en-US" sz="1700" b="1" dirty="0" smtClean="0">
                <a:solidFill>
                  <a:srgbClr val="084C97"/>
                </a:solidFill>
                <a:latin typeface="Century Gothic" pitchFamily="34" charset="0"/>
              </a:rPr>
              <a:t>rights and freedoms </a:t>
            </a:r>
            <a:r>
              <a:rPr lang="en-US" sz="1700" dirty="0" smtClean="0">
                <a:latin typeface="Century Gothic" pitchFamily="34" charset="0"/>
              </a:rPr>
              <a:t>of citizens in the framework of relations with </a:t>
            </a:r>
            <a:r>
              <a:rPr lang="en-US" sz="1700" b="1" dirty="0" smtClean="0">
                <a:solidFill>
                  <a:srgbClr val="002060"/>
                </a:solidFill>
                <a:latin typeface="Century Gothic" pitchFamily="34" charset="0"/>
              </a:rPr>
              <a:t>State administrative bodies, local and regional authorities, public institutions and public services bodies</a:t>
            </a:r>
            <a:r>
              <a:rPr lang="en-US" sz="1700" dirty="0" smtClean="0">
                <a:latin typeface="Century Gothic" pitchFamily="34" charset="0"/>
              </a:rPr>
              <a:t>;</a:t>
            </a:r>
          </a:p>
          <a:p>
            <a:pPr lvl="1" algn="just">
              <a:buFontTx/>
              <a:buChar char="•"/>
            </a:pPr>
            <a:endParaRPr lang="en-US" sz="800" dirty="0" smtClean="0">
              <a:latin typeface="Century Gothic" pitchFamily="34" charset="0"/>
            </a:endParaRPr>
          </a:p>
          <a:p>
            <a:pPr lvl="1" algn="just">
              <a:buFontTx/>
              <a:buChar char="•"/>
            </a:pPr>
            <a:r>
              <a:rPr lang="en-US" sz="1700" dirty="0" smtClean="0">
                <a:latin typeface="Century Gothic" pitchFamily="34" charset="0"/>
              </a:rPr>
              <a:t> to defend and to promote </a:t>
            </a:r>
            <a:r>
              <a:rPr lang="en-US" sz="1700" b="1" dirty="0" smtClean="0">
                <a:solidFill>
                  <a:srgbClr val="084C97"/>
                </a:solidFill>
                <a:latin typeface="Century Gothic" pitchFamily="34" charset="0"/>
              </a:rPr>
              <a:t>the best interests and the rights of the child</a:t>
            </a:r>
            <a:r>
              <a:rPr lang="en-US" sz="1700" dirty="0" smtClean="0">
                <a:latin typeface="Century Gothic" pitchFamily="34" charset="0"/>
              </a:rPr>
              <a:t>;</a:t>
            </a:r>
          </a:p>
          <a:p>
            <a:pPr lvl="1" algn="just">
              <a:buFontTx/>
              <a:buChar char="•"/>
            </a:pPr>
            <a:endParaRPr lang="en-US" sz="800" dirty="0" smtClean="0">
              <a:latin typeface="Century Gothic" pitchFamily="34" charset="0"/>
            </a:endParaRPr>
          </a:p>
          <a:p>
            <a:pPr lvl="1" algn="just">
              <a:buFontTx/>
              <a:buChar char="•"/>
            </a:pPr>
            <a:r>
              <a:rPr lang="en-US" sz="1700" b="1" dirty="0" smtClean="0">
                <a:latin typeface="Century Gothic" pitchFamily="34" charset="0"/>
              </a:rPr>
              <a:t> to </a:t>
            </a:r>
            <a:r>
              <a:rPr lang="en-US" sz="1700" b="1" dirty="0" smtClean="0">
                <a:solidFill>
                  <a:srgbClr val="002060"/>
                </a:solidFill>
                <a:latin typeface="Century Gothic" pitchFamily="34" charset="0"/>
              </a:rPr>
              <a:t>combat all forms of both direct and indirect discrimination </a:t>
            </a:r>
            <a:r>
              <a:rPr lang="en-US" sz="1700" dirty="0" smtClean="0">
                <a:latin typeface="Century Gothic" pitchFamily="34" charset="0"/>
              </a:rPr>
              <a:t>prohibited by law and to promote equality;</a:t>
            </a:r>
          </a:p>
          <a:p>
            <a:pPr lvl="1" algn="just">
              <a:buFontTx/>
              <a:buChar char="•"/>
            </a:pPr>
            <a:endParaRPr lang="en-US" sz="800" dirty="0" smtClean="0">
              <a:latin typeface="Century Gothic" pitchFamily="34" charset="0"/>
            </a:endParaRPr>
          </a:p>
          <a:p>
            <a:pPr lvl="1" algn="just">
              <a:buFontTx/>
              <a:buChar char="•"/>
            </a:pPr>
            <a:r>
              <a:rPr lang="en-US" sz="1700" dirty="0" smtClean="0">
                <a:latin typeface="Century Gothic" pitchFamily="34" charset="0"/>
              </a:rPr>
              <a:t>to ensure </a:t>
            </a:r>
            <a:r>
              <a:rPr lang="en-US" sz="1700" b="1" dirty="0" smtClean="0">
                <a:solidFill>
                  <a:srgbClr val="084C97"/>
                </a:solidFill>
                <a:latin typeface="Century Gothic" pitchFamily="34" charset="0"/>
              </a:rPr>
              <a:t>adherence to the code of ethics by all persons engaged in security activities across the country.</a:t>
            </a:r>
            <a:endParaRPr lang="en-US" sz="1700" dirty="0" smtClean="0">
              <a:latin typeface="Century Gothic" pitchFamily="34" charset="0"/>
            </a:endParaRPr>
          </a:p>
          <a:p>
            <a:pPr marL="457200" lvl="1" indent="0" algn="just">
              <a:buNone/>
            </a:pPr>
            <a:endParaRPr lang="fr-FR" sz="2000" dirty="0" smtClean="0">
              <a:latin typeface="Century Gothic" pitchFamily="34" charset="0"/>
            </a:endParaRPr>
          </a:p>
          <a:p>
            <a:pPr>
              <a:spcBef>
                <a:spcPct val="50000"/>
              </a:spcBef>
            </a:pPr>
            <a:endParaRPr lang="fr-FR" sz="2000" dirty="0" smtClean="0">
              <a:latin typeface="Century Gothic" pitchFamily="34" charset="0"/>
            </a:endParaRPr>
          </a:p>
        </p:txBody>
      </p:sp>
    </p:spTree>
    <p:extLst>
      <p:ext uri="{BB962C8B-B14F-4D97-AF65-F5344CB8AC3E}">
        <p14:creationId xmlns:p14="http://schemas.microsoft.com/office/powerpoint/2010/main" val="231083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fontAlgn="auto">
              <a:spcBef>
                <a:spcPts val="0"/>
              </a:spcBef>
              <a:spcAft>
                <a:spcPts val="0"/>
              </a:spcAft>
            </a:pPr>
            <a:r>
              <a:rPr lang="en-US" sz="2800" kern="1200" dirty="0" smtClean="0">
                <a:solidFill>
                  <a:srgbClr val="FFFFFF"/>
                </a:solidFill>
                <a:latin typeface="Century Gothic" pitchFamily="34" charset="0"/>
                <a:ea typeface="+mn-ea"/>
              </a:rPr>
              <a:t>Indicators : the defender of rights in figures </a:t>
            </a:r>
            <a:r>
              <a:rPr lang="en-US" sz="2000" kern="1200" dirty="0" smtClean="0">
                <a:solidFill>
                  <a:srgbClr val="FFFFFF"/>
                </a:solidFill>
                <a:latin typeface="Century Gothic" pitchFamily="34" charset="0"/>
                <a:ea typeface="+mn-ea"/>
              </a:rPr>
              <a:t>(2014)</a:t>
            </a:r>
            <a:endParaRPr lang="en-US" sz="4000" dirty="0"/>
          </a:p>
        </p:txBody>
      </p:sp>
      <p:sp>
        <p:nvSpPr>
          <p:cNvPr id="3" name="Espace réservé du contenu 2"/>
          <p:cNvSpPr>
            <a:spLocks noGrp="1"/>
          </p:cNvSpPr>
          <p:nvPr>
            <p:ph idx="1"/>
          </p:nvPr>
        </p:nvSpPr>
        <p:spPr>
          <a:xfrm>
            <a:off x="0" y="1772816"/>
            <a:ext cx="9144000" cy="4968552"/>
          </a:xfrm>
        </p:spPr>
        <p:txBody>
          <a:bodyPr>
            <a:noAutofit/>
          </a:bodyPr>
          <a:lstStyle/>
          <a:p>
            <a:pPr marL="0" indent="0" algn="just">
              <a:buNone/>
            </a:pPr>
            <a:r>
              <a:rPr lang="en-US" sz="1700" b="1" dirty="0" smtClean="0">
                <a:latin typeface="Century Gothic" pitchFamily="34" charset="0"/>
              </a:rPr>
              <a:t>More than </a:t>
            </a:r>
            <a:r>
              <a:rPr lang="en-US" sz="1700" b="1" dirty="0" smtClean="0">
                <a:solidFill>
                  <a:srgbClr val="002060"/>
                </a:solidFill>
                <a:latin typeface="Century Gothic" pitchFamily="34" charset="0"/>
              </a:rPr>
              <a:t>100.000 request  </a:t>
            </a:r>
            <a:r>
              <a:rPr lang="en-US" sz="1700" b="1" dirty="0">
                <a:latin typeface="Century Gothic" pitchFamily="34" charset="0"/>
              </a:rPr>
              <a:t>for intervention or advice, </a:t>
            </a:r>
            <a:r>
              <a:rPr lang="en-US" sz="1700" dirty="0">
                <a:latin typeface="Century Gothic" pitchFamily="34" charset="0"/>
              </a:rPr>
              <a:t>among </a:t>
            </a:r>
            <a:r>
              <a:rPr lang="en-US" sz="1700" dirty="0" smtClean="0">
                <a:latin typeface="Century Gothic" pitchFamily="34" charset="0"/>
              </a:rPr>
              <a:t>which: </a:t>
            </a:r>
          </a:p>
          <a:p>
            <a:pPr marL="0" indent="0" algn="just">
              <a:buNone/>
            </a:pPr>
            <a:endParaRPr lang="en-US" sz="1700" dirty="0">
              <a:latin typeface="Century Gothic" pitchFamily="34" charset="0"/>
            </a:endParaRPr>
          </a:p>
          <a:p>
            <a:pPr algn="just">
              <a:buFontTx/>
              <a:buChar char="-"/>
            </a:pPr>
            <a:r>
              <a:rPr lang="en-US" sz="1700" b="1" dirty="0">
                <a:solidFill>
                  <a:srgbClr val="084C97"/>
                </a:solidFill>
                <a:latin typeface="Century Gothic" pitchFamily="34" charset="0"/>
              </a:rPr>
              <a:t>73,463 complaint cases </a:t>
            </a:r>
            <a:r>
              <a:rPr lang="en-US" sz="1700" dirty="0">
                <a:latin typeface="Century Gothic" pitchFamily="34" charset="0"/>
              </a:rPr>
              <a:t>representing nearly 85,000 </a:t>
            </a:r>
            <a:r>
              <a:rPr lang="en-US" sz="1700" dirty="0" smtClean="0">
                <a:latin typeface="Century Gothic" pitchFamily="34" charset="0"/>
              </a:rPr>
              <a:t>complainants</a:t>
            </a:r>
          </a:p>
          <a:p>
            <a:pPr algn="just">
              <a:buFontTx/>
              <a:buChar char="-"/>
            </a:pPr>
            <a:r>
              <a:rPr lang="en-US" sz="1700" b="1" dirty="0">
                <a:solidFill>
                  <a:srgbClr val="084C97"/>
                </a:solidFill>
                <a:latin typeface="Century Gothic" pitchFamily="34" charset="0"/>
              </a:rPr>
              <a:t>42 443 calls </a:t>
            </a:r>
            <a:r>
              <a:rPr lang="en-US" sz="1700" dirty="0">
                <a:latin typeface="Century Gothic" pitchFamily="34" charset="0"/>
              </a:rPr>
              <a:t>to the phone platforms of the Institution</a:t>
            </a:r>
            <a:r>
              <a:rPr lang="en-US" sz="1700" dirty="0" smtClean="0">
                <a:latin typeface="Century Gothic" pitchFamily="34" charset="0"/>
              </a:rPr>
              <a:t>.</a:t>
            </a:r>
          </a:p>
          <a:p>
            <a:pPr marL="0" indent="0" algn="just">
              <a:buNone/>
            </a:pPr>
            <a:endParaRPr lang="en-US" sz="1700" dirty="0" smtClean="0">
              <a:latin typeface="Century Gothic" pitchFamily="34" charset="0"/>
            </a:endParaRPr>
          </a:p>
          <a:p>
            <a:pPr marL="0" indent="0" algn="just">
              <a:buNone/>
            </a:pPr>
            <a:r>
              <a:rPr lang="en-US" sz="1700" b="1" dirty="0" smtClean="0">
                <a:latin typeface="Century Gothic" pitchFamily="34" charset="0"/>
              </a:rPr>
              <a:t>A permanent </a:t>
            </a:r>
            <a:r>
              <a:rPr lang="en-US" sz="1700" b="1" dirty="0">
                <a:latin typeface="Century Gothic" pitchFamily="34" charset="0"/>
              </a:rPr>
              <a:t>dialogue  with </a:t>
            </a:r>
            <a:r>
              <a:rPr lang="en-US" sz="1700" b="1" dirty="0" smtClean="0">
                <a:latin typeface="Century Gothic" pitchFamily="34" charset="0"/>
              </a:rPr>
              <a:t>the public and </a:t>
            </a:r>
            <a:r>
              <a:rPr lang="fr-FR" sz="1700" b="1" dirty="0" smtClean="0">
                <a:latin typeface="Century Gothic" pitchFamily="34" charset="0"/>
              </a:rPr>
              <a:t>civil society</a:t>
            </a:r>
          </a:p>
          <a:p>
            <a:pPr marL="0" indent="0" algn="just">
              <a:buNone/>
            </a:pPr>
            <a:endParaRPr lang="fr-FR" sz="1700" b="1" dirty="0">
              <a:latin typeface="Century Gothic" pitchFamily="34" charset="0"/>
            </a:endParaRPr>
          </a:p>
          <a:p>
            <a:pPr algn="just">
              <a:buFontTx/>
              <a:buChar char="-"/>
            </a:pPr>
            <a:r>
              <a:rPr lang="en-US" sz="1700" b="1" dirty="0">
                <a:solidFill>
                  <a:srgbClr val="084C97"/>
                </a:solidFill>
                <a:latin typeface="Century Gothic" pitchFamily="34" charset="0"/>
              </a:rPr>
              <a:t>860,377 Internet visitors </a:t>
            </a:r>
            <a:r>
              <a:rPr lang="en-US" sz="1700" dirty="0">
                <a:latin typeface="Century Gothic" pitchFamily="34" charset="0"/>
              </a:rPr>
              <a:t>(a 30% increase compared with 2013) with 4.2 million pages consulted (a 45% increase compared with 2013)</a:t>
            </a:r>
          </a:p>
          <a:p>
            <a:pPr algn="just">
              <a:buFontTx/>
              <a:buChar char="-"/>
            </a:pPr>
            <a:r>
              <a:rPr lang="en-US" sz="1700" b="1" dirty="0" smtClean="0">
                <a:solidFill>
                  <a:srgbClr val="084C97"/>
                </a:solidFill>
                <a:latin typeface="Century Gothic" pitchFamily="34" charset="0"/>
              </a:rPr>
              <a:t>A </a:t>
            </a:r>
            <a:r>
              <a:rPr lang="en-US" sz="1700" dirty="0">
                <a:latin typeface="Century Gothic" pitchFamily="34" charset="0"/>
              </a:rPr>
              <a:t>monthly </a:t>
            </a:r>
            <a:r>
              <a:rPr lang="en-US" sz="1700" b="1" dirty="0">
                <a:solidFill>
                  <a:srgbClr val="084C97"/>
                </a:solidFill>
                <a:latin typeface="Century Gothic" pitchFamily="34" charset="0"/>
              </a:rPr>
              <a:t>newsletter </a:t>
            </a:r>
            <a:r>
              <a:rPr lang="en-US" sz="1700" dirty="0">
                <a:latin typeface="Century Gothic" pitchFamily="34" charset="0"/>
              </a:rPr>
              <a:t>sent out </a:t>
            </a:r>
            <a:r>
              <a:rPr lang="en-US" sz="1700" b="1" dirty="0">
                <a:solidFill>
                  <a:srgbClr val="084C97"/>
                </a:solidFill>
                <a:latin typeface="Century Gothic" pitchFamily="34" charset="0"/>
              </a:rPr>
              <a:t>to 20,000 subscribers</a:t>
            </a:r>
          </a:p>
          <a:p>
            <a:pPr algn="just">
              <a:buFontTx/>
              <a:buChar char="-"/>
            </a:pPr>
            <a:r>
              <a:rPr lang="en-US" sz="1700" b="1" dirty="0" smtClean="0">
                <a:solidFill>
                  <a:srgbClr val="084C97"/>
                </a:solidFill>
                <a:latin typeface="Century Gothic" pitchFamily="34" charset="0"/>
              </a:rPr>
              <a:t>3 </a:t>
            </a:r>
            <a:r>
              <a:rPr lang="en-US" sz="1700" b="1" dirty="0">
                <a:solidFill>
                  <a:srgbClr val="084C97"/>
                </a:solidFill>
                <a:latin typeface="Century Gothic" pitchFamily="34" charset="0"/>
              </a:rPr>
              <a:t>consultative committees </a:t>
            </a:r>
            <a:r>
              <a:rPr lang="en-US" sz="1700" dirty="0">
                <a:latin typeface="Century Gothic" pitchFamily="34" charset="0"/>
              </a:rPr>
              <a:t>made up of 22 qualified public figures</a:t>
            </a:r>
          </a:p>
          <a:p>
            <a:pPr algn="just">
              <a:buFontTx/>
              <a:buChar char="-"/>
            </a:pPr>
            <a:r>
              <a:rPr lang="en-US" sz="1700" b="1" dirty="0" smtClean="0">
                <a:solidFill>
                  <a:srgbClr val="084C97"/>
                </a:solidFill>
                <a:latin typeface="Century Gothic" pitchFamily="34" charset="0"/>
              </a:rPr>
              <a:t>7 </a:t>
            </a:r>
            <a:r>
              <a:rPr lang="en-US" sz="1700" b="1" dirty="0">
                <a:solidFill>
                  <a:srgbClr val="084C97"/>
                </a:solidFill>
                <a:latin typeface="Century Gothic" pitchFamily="34" charset="0"/>
              </a:rPr>
              <a:t>committees </a:t>
            </a:r>
            <a:r>
              <a:rPr lang="en-US" sz="1700" dirty="0">
                <a:latin typeface="Century Gothic" pitchFamily="34" charset="0"/>
              </a:rPr>
              <a:t>for ongoing </a:t>
            </a:r>
            <a:r>
              <a:rPr lang="en-US" sz="1700" b="1" dirty="0">
                <a:solidFill>
                  <a:srgbClr val="084C97"/>
                </a:solidFill>
                <a:latin typeface="Century Gothic" pitchFamily="34" charset="0"/>
              </a:rPr>
              <a:t>dialogue with civil society</a:t>
            </a:r>
            <a:r>
              <a:rPr lang="en-US" sz="1700" dirty="0">
                <a:latin typeface="Century Gothic" pitchFamily="34" charset="0"/>
              </a:rPr>
              <a:t>, that met 13 times</a:t>
            </a:r>
          </a:p>
          <a:p>
            <a:pPr algn="just">
              <a:buFontTx/>
              <a:buChar char="-"/>
            </a:pPr>
            <a:r>
              <a:rPr lang="en-US" sz="1700" b="1" dirty="0" smtClean="0">
                <a:solidFill>
                  <a:srgbClr val="084C97"/>
                </a:solidFill>
                <a:latin typeface="Century Gothic" pitchFamily="34" charset="0"/>
              </a:rPr>
              <a:t>17 </a:t>
            </a:r>
            <a:r>
              <a:rPr lang="en-US" sz="1700" i="1" dirty="0" smtClean="0">
                <a:latin typeface="Century Gothic" pitchFamily="34" charset="0"/>
              </a:rPr>
              <a:t>ad </a:t>
            </a:r>
            <a:r>
              <a:rPr lang="en-US" sz="1700" i="1" dirty="0">
                <a:latin typeface="Century Gothic" pitchFamily="34" charset="0"/>
              </a:rPr>
              <a:t>hoc </a:t>
            </a:r>
            <a:r>
              <a:rPr lang="en-US" sz="1700" b="1" dirty="0">
                <a:solidFill>
                  <a:srgbClr val="084C97"/>
                </a:solidFill>
                <a:latin typeface="Century Gothic" pitchFamily="34" charset="0"/>
              </a:rPr>
              <a:t>working groups </a:t>
            </a:r>
            <a:r>
              <a:rPr lang="en-US" sz="1700" dirty="0">
                <a:latin typeface="Century Gothic" pitchFamily="34" charset="0"/>
              </a:rPr>
              <a:t>conducting </a:t>
            </a:r>
            <a:r>
              <a:rPr lang="en-US" sz="1700" b="1" dirty="0">
                <a:solidFill>
                  <a:srgbClr val="084C97"/>
                </a:solidFill>
                <a:latin typeface="Century Gothic" pitchFamily="34" charset="0"/>
              </a:rPr>
              <a:t>87 thematic </a:t>
            </a:r>
            <a:r>
              <a:rPr lang="en-US" sz="1700" b="1" dirty="0" smtClean="0">
                <a:solidFill>
                  <a:srgbClr val="084C97"/>
                </a:solidFill>
                <a:latin typeface="Century Gothic" pitchFamily="34" charset="0"/>
              </a:rPr>
              <a:t>meetings</a:t>
            </a:r>
          </a:p>
        </p:txBody>
      </p:sp>
    </p:spTree>
    <p:extLst>
      <p:ext uri="{BB962C8B-B14F-4D97-AF65-F5344CB8AC3E}">
        <p14:creationId xmlns:p14="http://schemas.microsoft.com/office/powerpoint/2010/main" val="382467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fontAlgn="auto">
              <a:spcBef>
                <a:spcPts val="0"/>
              </a:spcBef>
              <a:spcAft>
                <a:spcPts val="0"/>
              </a:spcAft>
            </a:pPr>
            <a:r>
              <a:rPr lang="en-US" sz="2800" kern="1200" dirty="0" smtClean="0">
                <a:solidFill>
                  <a:srgbClr val="FFFFFF"/>
                </a:solidFill>
                <a:latin typeface="Century Gothic" pitchFamily="34" charset="0"/>
                <a:ea typeface="+mn-ea"/>
              </a:rPr>
              <a:t>Indicators : the defender of rights in figures </a:t>
            </a:r>
            <a:r>
              <a:rPr lang="en-US" sz="2000" kern="1200" dirty="0" smtClean="0">
                <a:solidFill>
                  <a:srgbClr val="FFFFFF"/>
                </a:solidFill>
                <a:latin typeface="Century Gothic" pitchFamily="34" charset="0"/>
                <a:ea typeface="+mn-ea"/>
              </a:rPr>
              <a:t>(2014)</a:t>
            </a:r>
            <a:endParaRPr lang="en-US" sz="4000" dirty="0"/>
          </a:p>
        </p:txBody>
      </p:sp>
      <p:sp>
        <p:nvSpPr>
          <p:cNvPr id="3" name="Espace réservé du contenu 2"/>
          <p:cNvSpPr>
            <a:spLocks noGrp="1"/>
          </p:cNvSpPr>
          <p:nvPr>
            <p:ph idx="1"/>
          </p:nvPr>
        </p:nvSpPr>
        <p:spPr>
          <a:xfrm>
            <a:off x="0" y="1772816"/>
            <a:ext cx="9144000" cy="5085184"/>
          </a:xfrm>
        </p:spPr>
        <p:txBody>
          <a:bodyPr>
            <a:noAutofit/>
          </a:bodyPr>
          <a:lstStyle/>
          <a:p>
            <a:pPr marL="0" indent="0" algn="just">
              <a:buNone/>
            </a:pPr>
            <a:r>
              <a:rPr lang="en-US" sz="1700" b="1" dirty="0" smtClean="0">
                <a:latin typeface="Century Gothic" pitchFamily="34" charset="0"/>
              </a:rPr>
              <a:t>A </a:t>
            </a:r>
            <a:r>
              <a:rPr lang="en-US" sz="1700" b="1" dirty="0">
                <a:latin typeface="Century Gothic" pitchFamily="34" charset="0"/>
              </a:rPr>
              <a:t>recognized legal </a:t>
            </a:r>
            <a:r>
              <a:rPr lang="en-US" sz="1700" b="1" dirty="0" smtClean="0">
                <a:latin typeface="Century Gothic" pitchFamily="34" charset="0"/>
              </a:rPr>
              <a:t>expertise</a:t>
            </a:r>
          </a:p>
          <a:p>
            <a:pPr marL="0" indent="0" algn="just">
              <a:buNone/>
            </a:pPr>
            <a:endParaRPr lang="en-US" sz="1700" dirty="0" smtClean="0">
              <a:latin typeface="Century Gothic" pitchFamily="34" charset="0"/>
            </a:endParaRPr>
          </a:p>
          <a:p>
            <a:pPr algn="just">
              <a:buFontTx/>
              <a:buChar char="-"/>
            </a:pPr>
            <a:r>
              <a:rPr lang="en-US" sz="1700" b="1" dirty="0" smtClean="0">
                <a:solidFill>
                  <a:srgbClr val="084C97"/>
                </a:solidFill>
                <a:latin typeface="Century Gothic" pitchFamily="34" charset="0"/>
              </a:rPr>
              <a:t>71,624 </a:t>
            </a:r>
            <a:r>
              <a:rPr lang="en-US" sz="1700" b="1" dirty="0">
                <a:solidFill>
                  <a:srgbClr val="084C97"/>
                </a:solidFill>
                <a:latin typeface="Century Gothic" pitchFamily="34" charset="0"/>
              </a:rPr>
              <a:t>cases </a:t>
            </a:r>
            <a:r>
              <a:rPr lang="en-US" sz="1700" dirty="0">
                <a:latin typeface="Century Gothic" pitchFamily="34" charset="0"/>
              </a:rPr>
              <a:t>processed</a:t>
            </a:r>
          </a:p>
          <a:p>
            <a:pPr>
              <a:buFontTx/>
              <a:buChar char="-"/>
            </a:pPr>
            <a:r>
              <a:rPr lang="en-US" sz="1700" b="1" dirty="0" smtClean="0">
                <a:solidFill>
                  <a:srgbClr val="084C97"/>
                </a:solidFill>
                <a:latin typeface="Century Gothic" pitchFamily="34" charset="0"/>
              </a:rPr>
              <a:t>490 significant </a:t>
            </a:r>
            <a:r>
              <a:rPr lang="en-US" sz="1700" b="1" dirty="0">
                <a:solidFill>
                  <a:srgbClr val="084C97"/>
                </a:solidFill>
                <a:latin typeface="Century Gothic" pitchFamily="34" charset="0"/>
              </a:rPr>
              <a:t>measures </a:t>
            </a:r>
            <a:r>
              <a:rPr lang="en-US" sz="1700" b="1" dirty="0" smtClean="0">
                <a:solidFill>
                  <a:srgbClr val="084C97"/>
                </a:solidFill>
                <a:latin typeface="Century Gothic" pitchFamily="34" charset="0"/>
              </a:rPr>
              <a:t>undertaken </a:t>
            </a:r>
            <a:r>
              <a:rPr lang="en-US" sz="1600" dirty="0" smtClean="0">
                <a:latin typeface="Century Gothic" pitchFamily="34" charset="0"/>
              </a:rPr>
              <a:t>(general </a:t>
            </a:r>
            <a:r>
              <a:rPr lang="en-US" sz="1600" dirty="0">
                <a:latin typeface="Century Gothic" pitchFamily="34" charset="0"/>
              </a:rPr>
              <a:t>and individually tailored recommendations, observations submitted to courts, reform proposals, opinions submitted to prosecutors, referrals submitted to prosecutors, civil transactions own-initiative referrals for serious situations, etc.)</a:t>
            </a:r>
          </a:p>
          <a:p>
            <a:pPr algn="just">
              <a:buFontTx/>
              <a:buChar char="-"/>
            </a:pPr>
            <a:r>
              <a:rPr lang="en-US" sz="1700" dirty="0">
                <a:latin typeface="Century Gothic" pitchFamily="34" charset="0"/>
              </a:rPr>
              <a:t>Almost </a:t>
            </a:r>
            <a:r>
              <a:rPr lang="en-US" sz="1700" b="1" dirty="0">
                <a:solidFill>
                  <a:srgbClr val="084C97"/>
                </a:solidFill>
                <a:latin typeface="Century Gothic" pitchFamily="34" charset="0"/>
              </a:rPr>
              <a:t>80% of amicable settlements </a:t>
            </a:r>
            <a:r>
              <a:rPr lang="en-US" sz="1700" dirty="0">
                <a:latin typeface="Century Gothic" pitchFamily="34" charset="0"/>
              </a:rPr>
              <a:t>initiated by the Institution were successful</a:t>
            </a:r>
          </a:p>
          <a:p>
            <a:pPr algn="just">
              <a:buFontTx/>
              <a:buChar char="-"/>
            </a:pPr>
            <a:r>
              <a:rPr lang="en-US" sz="1700" b="1" dirty="0" smtClean="0">
                <a:solidFill>
                  <a:srgbClr val="084C97"/>
                </a:solidFill>
                <a:latin typeface="Century Gothic" pitchFamily="34" charset="0"/>
              </a:rPr>
              <a:t>78 </a:t>
            </a:r>
            <a:r>
              <a:rPr lang="en-US" sz="1700" dirty="0">
                <a:latin typeface="Century Gothic" pitchFamily="34" charset="0"/>
              </a:rPr>
              <a:t>submissions of </a:t>
            </a:r>
            <a:r>
              <a:rPr lang="en-US" sz="1700" b="1" dirty="0">
                <a:solidFill>
                  <a:srgbClr val="084C97"/>
                </a:solidFill>
                <a:latin typeface="Century Gothic" pitchFamily="34" charset="0"/>
              </a:rPr>
              <a:t>observations to courts</a:t>
            </a:r>
            <a:endParaRPr lang="en-US" sz="1700" dirty="0">
              <a:latin typeface="Century Gothic" pitchFamily="34" charset="0"/>
            </a:endParaRPr>
          </a:p>
          <a:p>
            <a:pPr algn="just">
              <a:buFontTx/>
              <a:buChar char="-"/>
            </a:pPr>
            <a:r>
              <a:rPr lang="en-US" sz="1700" dirty="0">
                <a:latin typeface="Century Gothic" pitchFamily="34" charset="0"/>
              </a:rPr>
              <a:t>In </a:t>
            </a:r>
            <a:r>
              <a:rPr lang="en-US" sz="1700" b="1" dirty="0">
                <a:solidFill>
                  <a:srgbClr val="084C97"/>
                </a:solidFill>
                <a:latin typeface="Century Gothic" pitchFamily="34" charset="0"/>
              </a:rPr>
              <a:t>72% of cases</a:t>
            </a:r>
            <a:r>
              <a:rPr lang="en-US" sz="1700" dirty="0">
                <a:latin typeface="Century Gothic" pitchFamily="34" charset="0"/>
              </a:rPr>
              <a:t>, the courts' rulings </a:t>
            </a:r>
            <a:r>
              <a:rPr lang="en-US" sz="1700" b="1" dirty="0">
                <a:solidFill>
                  <a:srgbClr val="084C97"/>
                </a:solidFill>
                <a:latin typeface="Century Gothic" pitchFamily="34" charset="0"/>
              </a:rPr>
              <a:t>confirmed the Institution's observations</a:t>
            </a:r>
            <a:endParaRPr lang="en-US" sz="1700" dirty="0">
              <a:latin typeface="Century Gothic" pitchFamily="34" charset="0"/>
            </a:endParaRPr>
          </a:p>
          <a:p>
            <a:pPr algn="just">
              <a:buFontTx/>
              <a:buChar char="-"/>
            </a:pPr>
            <a:r>
              <a:rPr lang="en-US" sz="1700" b="1" dirty="0" smtClean="0">
                <a:solidFill>
                  <a:srgbClr val="084C97"/>
                </a:solidFill>
                <a:latin typeface="Century Gothic" pitchFamily="34" charset="0"/>
              </a:rPr>
              <a:t>26 </a:t>
            </a:r>
            <a:r>
              <a:rPr lang="en-US" sz="1700" b="1" dirty="0">
                <a:solidFill>
                  <a:srgbClr val="084C97"/>
                </a:solidFill>
                <a:latin typeface="Century Gothic" pitchFamily="34" charset="0"/>
              </a:rPr>
              <a:t>reform proposals </a:t>
            </a:r>
            <a:r>
              <a:rPr lang="en-US" sz="1700" dirty="0">
                <a:latin typeface="Century Gothic" pitchFamily="34" charset="0"/>
              </a:rPr>
              <a:t>submitted to the public authorities and 11 reform proposals </a:t>
            </a:r>
            <a:r>
              <a:rPr lang="en-US" sz="1700" dirty="0" smtClean="0">
                <a:latin typeface="Century Gothic" pitchFamily="34" charset="0"/>
              </a:rPr>
              <a:t>granted</a:t>
            </a:r>
          </a:p>
          <a:p>
            <a:pPr marL="0" indent="0" algn="just">
              <a:buNone/>
            </a:pPr>
            <a:endParaRPr lang="en-US" sz="600" dirty="0">
              <a:latin typeface="Century Gothic" pitchFamily="34" charset="0"/>
            </a:endParaRPr>
          </a:p>
        </p:txBody>
      </p:sp>
    </p:spTree>
    <p:extLst>
      <p:ext uri="{BB962C8B-B14F-4D97-AF65-F5344CB8AC3E}">
        <p14:creationId xmlns:p14="http://schemas.microsoft.com/office/powerpoint/2010/main" val="312975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fontAlgn="auto">
              <a:spcBef>
                <a:spcPts val="0"/>
              </a:spcBef>
              <a:spcAft>
                <a:spcPts val="0"/>
              </a:spcAft>
            </a:pPr>
            <a:r>
              <a:rPr lang="en-US" sz="2800" kern="1200" dirty="0" smtClean="0">
                <a:solidFill>
                  <a:srgbClr val="FFFFFF"/>
                </a:solidFill>
                <a:latin typeface="Century Gothic" pitchFamily="34" charset="0"/>
                <a:ea typeface="+mn-ea"/>
              </a:rPr>
              <a:t>Indicators : the defender of rights in figures </a:t>
            </a:r>
            <a:r>
              <a:rPr lang="en-US" sz="2000" kern="1200" dirty="0" smtClean="0">
                <a:solidFill>
                  <a:srgbClr val="FFFFFF"/>
                </a:solidFill>
                <a:latin typeface="Century Gothic" pitchFamily="34" charset="0"/>
                <a:ea typeface="+mn-ea"/>
              </a:rPr>
              <a:t>(2014)</a:t>
            </a:r>
            <a:endParaRPr lang="en-US" sz="4000" dirty="0"/>
          </a:p>
        </p:txBody>
      </p:sp>
      <p:sp>
        <p:nvSpPr>
          <p:cNvPr id="3" name="Espace réservé du contenu 2"/>
          <p:cNvSpPr>
            <a:spLocks noGrp="1"/>
          </p:cNvSpPr>
          <p:nvPr>
            <p:ph idx="1"/>
          </p:nvPr>
        </p:nvSpPr>
        <p:spPr>
          <a:xfrm>
            <a:off x="0" y="1772816"/>
            <a:ext cx="9144000" cy="4968552"/>
          </a:xfrm>
        </p:spPr>
        <p:txBody>
          <a:bodyPr>
            <a:noAutofit/>
          </a:bodyPr>
          <a:lstStyle/>
          <a:p>
            <a:pPr marL="0" indent="0" algn="just">
              <a:buNone/>
            </a:pPr>
            <a:r>
              <a:rPr lang="en-US" sz="1700" b="1" dirty="0" smtClean="0">
                <a:latin typeface="Century Gothic" pitchFamily="34" charset="0"/>
              </a:rPr>
              <a:t>A </a:t>
            </a:r>
            <a:r>
              <a:rPr lang="en-US" sz="1700" b="1" dirty="0">
                <a:latin typeface="Century Gothic" pitchFamily="34" charset="0"/>
              </a:rPr>
              <a:t>successful insertion into the institutional </a:t>
            </a:r>
            <a:r>
              <a:rPr lang="en-US" sz="1700" b="1" dirty="0" smtClean="0">
                <a:latin typeface="Century Gothic" pitchFamily="34" charset="0"/>
              </a:rPr>
              <a:t>landscape</a:t>
            </a:r>
          </a:p>
          <a:p>
            <a:pPr marL="0" indent="0" algn="just">
              <a:buNone/>
            </a:pPr>
            <a:endParaRPr lang="en-US" sz="1700" b="1" dirty="0">
              <a:latin typeface="Century Gothic" pitchFamily="34" charset="0"/>
            </a:endParaRPr>
          </a:p>
          <a:p>
            <a:pPr algn="just">
              <a:buFontTx/>
              <a:buChar char="-"/>
            </a:pPr>
            <a:r>
              <a:rPr lang="en-US" sz="1700" b="1" dirty="0">
                <a:solidFill>
                  <a:srgbClr val="084C97"/>
                </a:solidFill>
                <a:latin typeface="Century Gothic" pitchFamily="34" charset="0"/>
              </a:rPr>
              <a:t>16 hearings before Parliament</a:t>
            </a:r>
            <a:r>
              <a:rPr lang="en-US" sz="1700" dirty="0">
                <a:latin typeface="Century Gothic" pitchFamily="34" charset="0"/>
              </a:rPr>
              <a:t>, at its request, in the most varied of fields</a:t>
            </a:r>
          </a:p>
          <a:p>
            <a:pPr algn="just">
              <a:buFontTx/>
              <a:buChar char="-"/>
            </a:pPr>
            <a:r>
              <a:rPr lang="en-US" sz="1700" b="1" dirty="0">
                <a:solidFill>
                  <a:srgbClr val="084C97"/>
                </a:solidFill>
                <a:latin typeface="Century Gothic" pitchFamily="34" charset="0"/>
              </a:rPr>
              <a:t>Memoranda of Understanding concluded with 13 Prosecutors-General </a:t>
            </a:r>
            <a:r>
              <a:rPr lang="en-US" sz="1700" dirty="0">
                <a:latin typeface="Century Gothic" pitchFamily="34" charset="0"/>
              </a:rPr>
              <a:t>encompassing 71 courts</a:t>
            </a:r>
          </a:p>
          <a:p>
            <a:pPr algn="just">
              <a:buFontTx/>
              <a:buChar char="-"/>
            </a:pPr>
            <a:r>
              <a:rPr lang="en-US" sz="1700" b="1" dirty="0">
                <a:solidFill>
                  <a:srgbClr val="084C97"/>
                </a:solidFill>
                <a:latin typeface="Century Gothic" pitchFamily="34" charset="0"/>
              </a:rPr>
              <a:t>27 partnership agreements </a:t>
            </a:r>
            <a:r>
              <a:rPr lang="en-US" sz="1700" dirty="0">
                <a:latin typeface="Century Gothic" pitchFamily="34" charset="0"/>
              </a:rPr>
              <a:t>concluded </a:t>
            </a:r>
            <a:r>
              <a:rPr lang="en-US" sz="1700" b="1" dirty="0">
                <a:solidFill>
                  <a:srgbClr val="084C97"/>
                </a:solidFill>
                <a:latin typeface="Century Gothic" pitchFamily="34" charset="0"/>
              </a:rPr>
              <a:t>to facilitate complaints handling </a:t>
            </a:r>
            <a:r>
              <a:rPr lang="en-US" sz="1700" dirty="0">
                <a:latin typeface="Century Gothic" pitchFamily="34" charset="0"/>
              </a:rPr>
              <a:t>and carry out rights promoting </a:t>
            </a:r>
            <a:r>
              <a:rPr lang="en-US" sz="1700" dirty="0" smtClean="0">
                <a:latin typeface="Century Gothic" pitchFamily="34" charset="0"/>
              </a:rPr>
              <a:t>actions</a:t>
            </a:r>
            <a:endParaRPr lang="en-US" sz="1700" dirty="0">
              <a:latin typeface="Century Gothic" pitchFamily="34" charset="0"/>
            </a:endParaRPr>
          </a:p>
          <a:p>
            <a:pPr algn="just">
              <a:buFontTx/>
              <a:buChar char="-"/>
            </a:pPr>
            <a:endParaRPr lang="en-US" sz="1700" dirty="0" smtClean="0">
              <a:latin typeface="Century Gothic" pitchFamily="34" charset="0"/>
            </a:endParaRPr>
          </a:p>
          <a:p>
            <a:pPr marL="0" indent="0" algn="just">
              <a:buNone/>
            </a:pPr>
            <a:r>
              <a:rPr lang="en-US" sz="1700" b="1" dirty="0">
                <a:latin typeface="Century Gothic" pitchFamily="34" charset="0"/>
              </a:rPr>
              <a:t>A team serving rights and freedoms</a:t>
            </a:r>
          </a:p>
          <a:p>
            <a:pPr marL="0" indent="0" algn="just">
              <a:buNone/>
            </a:pPr>
            <a:endParaRPr lang="en-US" sz="1700" b="1" dirty="0">
              <a:latin typeface="Century Gothic" pitchFamily="34" charset="0"/>
            </a:endParaRPr>
          </a:p>
          <a:p>
            <a:pPr algn="just">
              <a:buFontTx/>
              <a:buChar char="-"/>
            </a:pPr>
            <a:r>
              <a:rPr lang="en-US" sz="1700" dirty="0">
                <a:latin typeface="Century Gothic" pitchFamily="34" charset="0"/>
              </a:rPr>
              <a:t>Almost </a:t>
            </a:r>
            <a:r>
              <a:rPr lang="en-US" sz="1700" b="1" dirty="0">
                <a:solidFill>
                  <a:srgbClr val="084C97"/>
                </a:solidFill>
                <a:latin typeface="Century Gothic" pitchFamily="34" charset="0"/>
              </a:rPr>
              <a:t>250 employees at head office</a:t>
            </a:r>
          </a:p>
          <a:p>
            <a:pPr algn="just">
              <a:buFontTx/>
              <a:buChar char="-"/>
            </a:pPr>
            <a:r>
              <a:rPr lang="en-US" sz="1700" dirty="0">
                <a:latin typeface="Century Gothic" pitchFamily="34" charset="0"/>
              </a:rPr>
              <a:t>Almost 400</a:t>
            </a:r>
            <a:r>
              <a:rPr lang="en-US" sz="1700" b="1" dirty="0">
                <a:solidFill>
                  <a:srgbClr val="084C97"/>
                </a:solidFill>
                <a:latin typeface="Century Gothic" pitchFamily="34" charset="0"/>
              </a:rPr>
              <a:t> delegates in 542 reception </a:t>
            </a:r>
            <a:r>
              <a:rPr lang="en-US" sz="1700" dirty="0">
                <a:latin typeface="Century Gothic" pitchFamily="34" charset="0"/>
              </a:rPr>
              <a:t>offices nation-wide</a:t>
            </a:r>
          </a:p>
          <a:p>
            <a:pPr marL="0" indent="0" algn="just">
              <a:buNone/>
            </a:pPr>
            <a:endParaRPr lang="en-US" sz="1700" b="1" dirty="0">
              <a:solidFill>
                <a:srgbClr val="084C97"/>
              </a:solidFill>
              <a:latin typeface="Century Gothic" pitchFamily="34" charset="0"/>
            </a:endParaRPr>
          </a:p>
          <a:p>
            <a:pPr algn="just">
              <a:buFontTx/>
              <a:buChar char="-"/>
            </a:pPr>
            <a:endParaRPr lang="en-US" sz="1700" dirty="0">
              <a:latin typeface="Century Gothic" pitchFamily="34" charset="0"/>
            </a:endParaRPr>
          </a:p>
          <a:p>
            <a:pPr algn="just">
              <a:buFontTx/>
              <a:buChar char="-"/>
            </a:pPr>
            <a:endParaRPr lang="en-US" sz="1700" dirty="0" smtClean="0">
              <a:latin typeface="Century Gothic" pitchFamily="34" charset="0"/>
            </a:endParaRPr>
          </a:p>
          <a:p>
            <a:pPr algn="just">
              <a:buFontTx/>
              <a:buChar char="-"/>
            </a:pPr>
            <a:endParaRPr lang="en-US" sz="1700" dirty="0">
              <a:latin typeface="Century Gothic" pitchFamily="34" charset="0"/>
            </a:endParaRPr>
          </a:p>
          <a:p>
            <a:pPr algn="just">
              <a:buFontTx/>
              <a:buChar char="-"/>
            </a:pPr>
            <a:endParaRPr lang="en-US" sz="1700" dirty="0">
              <a:latin typeface="Century Gothic" pitchFamily="34" charset="0"/>
            </a:endParaRPr>
          </a:p>
          <a:p>
            <a:pPr marL="0" indent="0">
              <a:buNone/>
            </a:pPr>
            <a:endParaRPr lang="en-US" sz="1700" dirty="0">
              <a:latin typeface="Century Gothic" pitchFamily="34" charset="0"/>
            </a:endParaRPr>
          </a:p>
        </p:txBody>
      </p:sp>
    </p:spTree>
    <p:extLst>
      <p:ext uri="{BB962C8B-B14F-4D97-AF65-F5344CB8AC3E}">
        <p14:creationId xmlns:p14="http://schemas.microsoft.com/office/powerpoint/2010/main" val="135171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fontAlgn="auto">
              <a:spcBef>
                <a:spcPts val="0"/>
              </a:spcBef>
              <a:spcAft>
                <a:spcPts val="0"/>
              </a:spcAft>
            </a:pPr>
            <a:r>
              <a:rPr lang="en-US" sz="2800" kern="1200" dirty="0" smtClean="0">
                <a:solidFill>
                  <a:srgbClr val="FFFFFF"/>
                </a:solidFill>
                <a:latin typeface="Century Gothic" pitchFamily="34" charset="0"/>
                <a:ea typeface="+mn-ea"/>
              </a:rPr>
              <a:t>Indicators : the defender of rights in figures </a:t>
            </a:r>
            <a:r>
              <a:rPr lang="en-US" sz="2000" kern="1200" dirty="0" smtClean="0">
                <a:solidFill>
                  <a:srgbClr val="FFFFFF"/>
                </a:solidFill>
                <a:latin typeface="Century Gothic" pitchFamily="34" charset="0"/>
                <a:ea typeface="+mn-ea"/>
              </a:rPr>
              <a:t>(2014)</a:t>
            </a:r>
            <a:endParaRPr lang="en-US" sz="4000" dirty="0"/>
          </a:p>
        </p:txBody>
      </p:sp>
      <p:sp>
        <p:nvSpPr>
          <p:cNvPr id="3" name="Espace réservé du contenu 2"/>
          <p:cNvSpPr>
            <a:spLocks noGrp="1"/>
          </p:cNvSpPr>
          <p:nvPr>
            <p:ph idx="1"/>
          </p:nvPr>
        </p:nvSpPr>
        <p:spPr>
          <a:xfrm>
            <a:off x="0" y="1772816"/>
            <a:ext cx="9144000" cy="4968552"/>
          </a:xfrm>
        </p:spPr>
        <p:txBody>
          <a:bodyPr>
            <a:noAutofit/>
          </a:bodyPr>
          <a:lstStyle/>
          <a:p>
            <a:pPr marL="0" indent="0" algn="just">
              <a:buNone/>
            </a:pPr>
            <a:r>
              <a:rPr lang="en-US" sz="1700" dirty="0" smtClean="0">
                <a:latin typeface="Century Gothic" pitchFamily="34" charset="0"/>
              </a:rPr>
              <a:t>Some  of those </a:t>
            </a:r>
            <a:r>
              <a:rPr lang="en-US" sz="1600" b="1" dirty="0">
                <a:solidFill>
                  <a:srgbClr val="084C97"/>
                </a:solidFill>
                <a:latin typeface="Century Gothic" pitchFamily="34" charset="0"/>
              </a:rPr>
              <a:t>performance indicators </a:t>
            </a:r>
            <a:r>
              <a:rPr lang="en-US" sz="1700" dirty="0" smtClean="0">
                <a:latin typeface="Century Gothic" pitchFamily="34" charset="0"/>
              </a:rPr>
              <a:t>are </a:t>
            </a:r>
            <a:r>
              <a:rPr lang="en-US" sz="1700" b="1" dirty="0">
                <a:solidFill>
                  <a:srgbClr val="002060"/>
                </a:solidFill>
                <a:latin typeface="Century Gothic" pitchFamily="34" charset="0"/>
              </a:rPr>
              <a:t>a legal mandate obligation </a:t>
            </a:r>
            <a:r>
              <a:rPr lang="en-US" sz="1700" dirty="0" smtClean="0">
                <a:latin typeface="Century Gothic" pitchFamily="34" charset="0"/>
              </a:rPr>
              <a:t>:</a:t>
            </a:r>
          </a:p>
          <a:p>
            <a:pPr marL="0" indent="0" algn="just">
              <a:buNone/>
            </a:pPr>
            <a:endParaRPr lang="en-US" sz="900" i="1" dirty="0" smtClean="0">
              <a:latin typeface="Century Gothic" pitchFamily="34" charset="0"/>
            </a:endParaRPr>
          </a:p>
          <a:p>
            <a:pPr marL="0" indent="0" algn="just">
              <a:buNone/>
            </a:pPr>
            <a:r>
              <a:rPr lang="en-US" sz="1700" b="1" dirty="0" smtClean="0">
                <a:solidFill>
                  <a:srgbClr val="002060"/>
                </a:solidFill>
                <a:latin typeface="Century Gothic" pitchFamily="34" charset="0"/>
              </a:rPr>
              <a:t>- </a:t>
            </a:r>
            <a:r>
              <a:rPr lang="en-US" sz="1600" b="1" dirty="0" smtClean="0">
                <a:solidFill>
                  <a:srgbClr val="002060"/>
                </a:solidFill>
                <a:latin typeface="Century Gothic" pitchFamily="34" charset="0"/>
              </a:rPr>
              <a:t>Art.36-II-1 law n°2011-333</a:t>
            </a:r>
            <a:r>
              <a:rPr lang="en-US" sz="1600" dirty="0" smtClean="0">
                <a:latin typeface="Century Gothic" pitchFamily="34" charset="0"/>
              </a:rPr>
              <a:t> : The Defender of rights </a:t>
            </a:r>
            <a:r>
              <a:rPr lang="en-US" sz="1400" b="1" i="1" dirty="0">
                <a:solidFill>
                  <a:srgbClr val="084C97"/>
                </a:solidFill>
                <a:latin typeface="Century Gothic" pitchFamily="34" charset="0"/>
              </a:rPr>
              <a:t>“presents every year to the President of the Republic, to the president of the National Assembly and to the president of the Senate a report which reports its general </a:t>
            </a:r>
            <a:r>
              <a:rPr lang="en-US" sz="1400" b="1" i="1" dirty="0" smtClean="0">
                <a:solidFill>
                  <a:srgbClr val="084C97"/>
                </a:solidFill>
                <a:latin typeface="Century Gothic" pitchFamily="34" charset="0"/>
              </a:rPr>
              <a:t>activity”. This report also includes </a:t>
            </a:r>
            <a:r>
              <a:rPr lang="en-US" sz="1400" b="1" i="1" dirty="0">
                <a:solidFill>
                  <a:srgbClr val="084C97"/>
                </a:solidFill>
                <a:latin typeface="Century Gothic" pitchFamily="34" charset="0"/>
              </a:rPr>
              <a:t>a thematic appendix relative to each of its fields of expertise”.</a:t>
            </a:r>
          </a:p>
          <a:p>
            <a:pPr algn="just">
              <a:buFontTx/>
              <a:buChar char="-"/>
            </a:pPr>
            <a:endParaRPr lang="en-US" sz="700" i="1" dirty="0" smtClean="0">
              <a:latin typeface="Century Gothic" pitchFamily="34" charset="0"/>
            </a:endParaRPr>
          </a:p>
          <a:p>
            <a:pPr marL="0" indent="0" algn="just">
              <a:buNone/>
            </a:pPr>
            <a:r>
              <a:rPr lang="en-US" sz="1600" dirty="0" smtClean="0">
                <a:latin typeface="Century Gothic" pitchFamily="34" charset="0"/>
              </a:rPr>
              <a:t>- The </a:t>
            </a:r>
            <a:r>
              <a:rPr lang="en-US" sz="1600" b="1" dirty="0">
                <a:solidFill>
                  <a:srgbClr val="002060"/>
                </a:solidFill>
                <a:latin typeface="Century Gothic" pitchFamily="34" charset="0"/>
              </a:rPr>
              <a:t>annual projects of performances </a:t>
            </a:r>
            <a:r>
              <a:rPr lang="en-US" sz="1600" dirty="0" smtClean="0">
                <a:latin typeface="Century Gothic" pitchFamily="34" charset="0"/>
              </a:rPr>
              <a:t>(PAP) of the </a:t>
            </a:r>
            <a:r>
              <a:rPr lang="en-US" sz="1600" b="1" dirty="0" smtClean="0">
                <a:solidFill>
                  <a:srgbClr val="002060"/>
                </a:solidFill>
                <a:latin typeface="Century Gothic" pitchFamily="34" charset="0"/>
              </a:rPr>
              <a:t>308 program (Rights and Freedom) </a:t>
            </a:r>
            <a:r>
              <a:rPr lang="en-US" sz="1600" dirty="0" smtClean="0">
                <a:latin typeface="Century Gothic" pitchFamily="34" charset="0"/>
              </a:rPr>
              <a:t>annexed to the finance bill (PLF), by virtue of the article 51 of the organic law relative to the finance laws (LOLF) request specific indicators, such as :</a:t>
            </a:r>
          </a:p>
          <a:p>
            <a:pPr marL="0" indent="0" algn="just">
              <a:buNone/>
            </a:pPr>
            <a:endParaRPr lang="en-US" sz="900" dirty="0" smtClean="0">
              <a:latin typeface="Century Gothic" pitchFamily="34" charset="0"/>
            </a:endParaRPr>
          </a:p>
          <a:p>
            <a:r>
              <a:rPr lang="en-US" sz="1600" dirty="0" smtClean="0">
                <a:solidFill>
                  <a:srgbClr val="084C97"/>
                </a:solidFill>
                <a:latin typeface="Century Gothic" pitchFamily="34" charset="0"/>
              </a:rPr>
              <a:t>Indicator 1.1: </a:t>
            </a:r>
            <a:r>
              <a:rPr lang="en-US" sz="1600" b="1" dirty="0" smtClean="0">
                <a:solidFill>
                  <a:srgbClr val="084C97"/>
                </a:solidFill>
                <a:latin typeface="Century Gothic" pitchFamily="34" charset="0"/>
              </a:rPr>
              <a:t>Number of inquiries/complaints lodged and cases handled per year</a:t>
            </a:r>
          </a:p>
          <a:p>
            <a:r>
              <a:rPr lang="en-US" sz="1600" dirty="0" smtClean="0">
                <a:solidFill>
                  <a:srgbClr val="084C97"/>
                </a:solidFill>
                <a:latin typeface="Century Gothic" pitchFamily="34" charset="0"/>
              </a:rPr>
              <a:t>Indicator 1.2: </a:t>
            </a:r>
            <a:r>
              <a:rPr lang="en-US" sz="1600" b="1" dirty="0" smtClean="0">
                <a:solidFill>
                  <a:srgbClr val="084C97"/>
                </a:solidFill>
                <a:latin typeface="Century Gothic" pitchFamily="34" charset="0"/>
              </a:rPr>
              <a:t>Average delay of processing claims</a:t>
            </a:r>
          </a:p>
          <a:p>
            <a:r>
              <a:rPr lang="en-US" sz="1600" dirty="0" smtClean="0">
                <a:solidFill>
                  <a:srgbClr val="084C97"/>
                </a:solidFill>
                <a:latin typeface="Century Gothic" pitchFamily="34" charset="0"/>
              </a:rPr>
              <a:t>Indicator 1.4: </a:t>
            </a:r>
            <a:r>
              <a:rPr lang="en-US" sz="1600" b="1" dirty="0" smtClean="0">
                <a:solidFill>
                  <a:srgbClr val="084C97"/>
                </a:solidFill>
                <a:latin typeface="Century Gothic" pitchFamily="34" charset="0"/>
              </a:rPr>
              <a:t>% of reform proposal granted</a:t>
            </a:r>
          </a:p>
          <a:p>
            <a:pPr marL="0" indent="0">
              <a:buNone/>
            </a:pPr>
            <a:endParaRPr lang="en-US" sz="1700" b="1" dirty="0" smtClean="0">
              <a:solidFill>
                <a:srgbClr val="084C97"/>
              </a:solidFill>
              <a:latin typeface="Century Gothic" pitchFamily="34" charset="0"/>
            </a:endParaRPr>
          </a:p>
          <a:p>
            <a:pPr marL="0" indent="0">
              <a:buNone/>
            </a:pPr>
            <a:r>
              <a:rPr lang="en-US" sz="1700" dirty="0" smtClean="0">
                <a:latin typeface="Century Gothic" pitchFamily="34" charset="0"/>
              </a:rPr>
              <a:t>Most of those indicators  refer to ” Predominantly tribunal type equality bodies”.  They are not explicitly linked with a strategic plan that would have established goals and targets. </a:t>
            </a:r>
            <a:endParaRPr lang="en-US" sz="1700" dirty="0">
              <a:latin typeface="Century Gothic" pitchFamily="34" charset="0"/>
            </a:endParaRPr>
          </a:p>
          <a:p>
            <a:pPr algn="just">
              <a:buFontTx/>
              <a:buChar char="-"/>
            </a:pPr>
            <a:endParaRPr lang="en-US" sz="1700" dirty="0" smtClean="0">
              <a:latin typeface="Century Gothic" pitchFamily="34" charset="0"/>
            </a:endParaRPr>
          </a:p>
          <a:p>
            <a:pPr algn="just">
              <a:buFontTx/>
              <a:buChar char="-"/>
            </a:pPr>
            <a:endParaRPr lang="en-US" sz="1700" dirty="0">
              <a:latin typeface="Century Gothic" pitchFamily="34" charset="0"/>
            </a:endParaRPr>
          </a:p>
          <a:p>
            <a:pPr algn="just">
              <a:buFontTx/>
              <a:buChar char="-"/>
            </a:pPr>
            <a:endParaRPr lang="en-US" sz="1700" dirty="0">
              <a:latin typeface="Century Gothic" pitchFamily="34" charset="0"/>
            </a:endParaRPr>
          </a:p>
          <a:p>
            <a:pPr marL="0" indent="0">
              <a:buNone/>
            </a:pPr>
            <a:endParaRPr lang="en-US" sz="1700" dirty="0">
              <a:latin typeface="Century Gothic" pitchFamily="34" charset="0"/>
            </a:endParaRPr>
          </a:p>
        </p:txBody>
      </p:sp>
    </p:spTree>
    <p:extLst>
      <p:ext uri="{BB962C8B-B14F-4D97-AF65-F5344CB8AC3E}">
        <p14:creationId xmlns:p14="http://schemas.microsoft.com/office/powerpoint/2010/main" val="89228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fontAlgn="auto">
              <a:spcBef>
                <a:spcPts val="0"/>
              </a:spcBef>
              <a:spcAft>
                <a:spcPts val="0"/>
              </a:spcAft>
            </a:pPr>
            <a:r>
              <a:rPr lang="en-US" sz="2800" kern="1200" dirty="0">
                <a:solidFill>
                  <a:srgbClr val="FFFFFF"/>
                </a:solidFill>
                <a:latin typeface="Century Gothic" pitchFamily="34" charset="0"/>
              </a:rPr>
              <a:t>Promotion of rights and equality </a:t>
            </a:r>
            <a:r>
              <a:rPr lang="en-US" sz="2800" kern="1200" dirty="0" smtClean="0">
                <a:solidFill>
                  <a:srgbClr val="FFFFFF"/>
                </a:solidFill>
                <a:latin typeface="Century Gothic" pitchFamily="34" charset="0"/>
                <a:ea typeface="+mn-ea"/>
              </a:rPr>
              <a:t>strategic plan a first draft </a:t>
            </a:r>
            <a:r>
              <a:rPr lang="en-US" sz="2000" kern="1200" dirty="0" smtClean="0">
                <a:solidFill>
                  <a:srgbClr val="FFFFFF"/>
                </a:solidFill>
                <a:latin typeface="Century Gothic" pitchFamily="34" charset="0"/>
                <a:ea typeface="+mn-ea"/>
              </a:rPr>
              <a:t>(2016)</a:t>
            </a:r>
            <a:endParaRPr lang="en-US" sz="4000" dirty="0"/>
          </a:p>
        </p:txBody>
      </p:sp>
      <p:sp>
        <p:nvSpPr>
          <p:cNvPr id="3" name="Espace réservé du contenu 2"/>
          <p:cNvSpPr>
            <a:spLocks noGrp="1"/>
          </p:cNvSpPr>
          <p:nvPr>
            <p:ph idx="1"/>
          </p:nvPr>
        </p:nvSpPr>
        <p:spPr>
          <a:xfrm>
            <a:off x="0" y="1772816"/>
            <a:ext cx="9144000" cy="4968552"/>
          </a:xfrm>
        </p:spPr>
        <p:txBody>
          <a:bodyPr>
            <a:noAutofit/>
          </a:bodyPr>
          <a:lstStyle/>
          <a:p>
            <a:pPr marL="0" indent="0">
              <a:buNone/>
            </a:pPr>
            <a:endParaRPr lang="en-US" sz="1700" dirty="0" smtClean="0">
              <a:latin typeface="Century Gothic" pitchFamily="34" charset="0"/>
            </a:endParaRPr>
          </a:p>
          <a:p>
            <a:pPr marL="0" indent="0">
              <a:buNone/>
            </a:pPr>
            <a:endParaRPr lang="en-US" sz="1700" dirty="0">
              <a:latin typeface="Century Gothic" pitchFamily="34" charset="0"/>
            </a:endParaRPr>
          </a:p>
          <a:p>
            <a:pPr marL="0" indent="0">
              <a:buNone/>
            </a:pPr>
            <a:r>
              <a:rPr lang="en-US" sz="1700" dirty="0" smtClean="0">
                <a:latin typeface="Century Gothic" pitchFamily="34" charset="0"/>
              </a:rPr>
              <a:t>Referring to Niall Crowley  2013 paper’s </a:t>
            </a:r>
            <a:r>
              <a:rPr lang="en-US" sz="1700" i="1" dirty="0" smtClean="0">
                <a:latin typeface="Century Gothic" pitchFamily="34" charset="0"/>
              </a:rPr>
              <a:t>“Processes and indicators for measuring the impact of equality bodies” </a:t>
            </a:r>
            <a:r>
              <a:rPr lang="en-US" sz="1700" dirty="0" smtClean="0">
                <a:latin typeface="Century Gothic" pitchFamily="34" charset="0"/>
              </a:rPr>
              <a:t>those figures partly illustrate how the Defender of rights can </a:t>
            </a:r>
            <a:r>
              <a:rPr lang="en-US" sz="1700" i="1" dirty="0" smtClean="0">
                <a:latin typeface="Century Gothic" pitchFamily="34" charset="0"/>
              </a:rPr>
              <a:t>“make change” </a:t>
            </a:r>
            <a:r>
              <a:rPr lang="en-US" sz="1700" dirty="0" smtClean="0">
                <a:latin typeface="Century Gothic" pitchFamily="34" charset="0"/>
              </a:rPr>
              <a:t>at an individual, </a:t>
            </a:r>
            <a:r>
              <a:rPr lang="en-US" sz="1700" smtClean="0">
                <a:latin typeface="Century Gothic" pitchFamily="34" charset="0"/>
              </a:rPr>
              <a:t>institutional or societal </a:t>
            </a:r>
            <a:r>
              <a:rPr lang="en-US" sz="1700" dirty="0" smtClean="0">
                <a:latin typeface="Century Gothic" pitchFamily="34" charset="0"/>
              </a:rPr>
              <a:t>level.</a:t>
            </a:r>
          </a:p>
          <a:p>
            <a:pPr marL="0" indent="0">
              <a:buNone/>
            </a:pPr>
            <a:endParaRPr lang="en-US" sz="1700" dirty="0" smtClean="0">
              <a:latin typeface="Century Gothic" pitchFamily="34" charset="0"/>
            </a:endParaRPr>
          </a:p>
          <a:p>
            <a:pPr marL="0" indent="0">
              <a:buNone/>
            </a:pPr>
            <a:r>
              <a:rPr lang="en-US" sz="1700" dirty="0" smtClean="0">
                <a:latin typeface="Century Gothic" pitchFamily="34" charset="0"/>
              </a:rPr>
              <a:t>However, if </a:t>
            </a:r>
            <a:r>
              <a:rPr lang="en-US" sz="1700" dirty="0">
                <a:latin typeface="Century Gothic" pitchFamily="34" charset="0"/>
              </a:rPr>
              <a:t>a proper strategic plan is an plan that </a:t>
            </a:r>
            <a:r>
              <a:rPr lang="en-US" sz="1700" dirty="0" smtClean="0">
                <a:latin typeface="Century Gothic" pitchFamily="34" charset="0"/>
              </a:rPr>
              <a:t>:</a:t>
            </a:r>
          </a:p>
          <a:p>
            <a:pPr>
              <a:buFontTx/>
              <a:buChar char="-"/>
            </a:pPr>
            <a:endParaRPr lang="en-US" sz="1700" dirty="0" smtClean="0">
              <a:latin typeface="Century Gothic" pitchFamily="34" charset="0"/>
            </a:endParaRPr>
          </a:p>
          <a:p>
            <a:pPr>
              <a:buFontTx/>
              <a:buChar char="-"/>
            </a:pPr>
            <a:r>
              <a:rPr lang="en-US" sz="1700" dirty="0" smtClean="0">
                <a:latin typeface="Century Gothic" pitchFamily="34" charset="0"/>
              </a:rPr>
              <a:t>establishes </a:t>
            </a:r>
            <a:r>
              <a:rPr lang="en-US" sz="1600" b="1" dirty="0">
                <a:solidFill>
                  <a:srgbClr val="084C97"/>
                </a:solidFill>
                <a:latin typeface="Century Gothic" pitchFamily="34" charset="0"/>
              </a:rPr>
              <a:t>the goals </a:t>
            </a:r>
            <a:r>
              <a:rPr lang="en-US" sz="1700" dirty="0">
                <a:latin typeface="Century Gothic" pitchFamily="34" charset="0"/>
              </a:rPr>
              <a:t>of the equality </a:t>
            </a:r>
            <a:r>
              <a:rPr lang="en-US" sz="1700" dirty="0" smtClean="0">
                <a:latin typeface="Century Gothic" pitchFamily="34" charset="0"/>
              </a:rPr>
              <a:t>body ;</a:t>
            </a:r>
          </a:p>
          <a:p>
            <a:pPr>
              <a:buFontTx/>
              <a:buChar char="-"/>
            </a:pPr>
            <a:r>
              <a:rPr lang="en-US" sz="1700" dirty="0" smtClean="0">
                <a:latin typeface="Century Gothic" pitchFamily="34" charset="0"/>
              </a:rPr>
              <a:t>sets </a:t>
            </a:r>
            <a:r>
              <a:rPr lang="en-US" sz="1700" dirty="0">
                <a:latin typeface="Century Gothic" pitchFamily="34" charset="0"/>
              </a:rPr>
              <a:t>out what </a:t>
            </a:r>
            <a:r>
              <a:rPr lang="en-US" sz="1600" b="1" dirty="0">
                <a:solidFill>
                  <a:srgbClr val="084C97"/>
                </a:solidFill>
                <a:latin typeface="Century Gothic" pitchFamily="34" charset="0"/>
              </a:rPr>
              <a:t>actions </a:t>
            </a:r>
            <a:r>
              <a:rPr lang="en-US" sz="1700" dirty="0">
                <a:latin typeface="Century Gothic" pitchFamily="34" charset="0"/>
              </a:rPr>
              <a:t>it will</a:t>
            </a:r>
            <a:r>
              <a:rPr lang="fr-FR" sz="1700" dirty="0">
                <a:latin typeface="Century Gothic" pitchFamily="34" charset="0"/>
              </a:rPr>
              <a:t> </a:t>
            </a:r>
            <a:r>
              <a:rPr lang="en-US" sz="1700" dirty="0">
                <a:latin typeface="Century Gothic" pitchFamily="34" charset="0"/>
              </a:rPr>
              <a:t>take to achieve these </a:t>
            </a:r>
            <a:r>
              <a:rPr lang="en-US" sz="1700" dirty="0" smtClean="0">
                <a:latin typeface="Century Gothic" pitchFamily="34" charset="0"/>
              </a:rPr>
              <a:t>goals; </a:t>
            </a:r>
          </a:p>
          <a:p>
            <a:pPr>
              <a:buFontTx/>
              <a:buChar char="-"/>
            </a:pPr>
            <a:r>
              <a:rPr lang="en-US" sz="1700" dirty="0" smtClean="0">
                <a:latin typeface="Century Gothic" pitchFamily="34" charset="0"/>
              </a:rPr>
              <a:t>and </a:t>
            </a:r>
            <a:r>
              <a:rPr lang="en-US" sz="1700" dirty="0">
                <a:latin typeface="Century Gothic" pitchFamily="34" charset="0"/>
              </a:rPr>
              <a:t>identifies the </a:t>
            </a:r>
            <a:r>
              <a:rPr lang="en-US" sz="1600" b="1" dirty="0">
                <a:solidFill>
                  <a:srgbClr val="084C97"/>
                </a:solidFill>
                <a:latin typeface="Century Gothic" pitchFamily="34" charset="0"/>
              </a:rPr>
              <a:t>performance indicators </a:t>
            </a:r>
            <a:r>
              <a:rPr lang="en-US" sz="1700" dirty="0">
                <a:latin typeface="Century Gothic" pitchFamily="34" charset="0"/>
              </a:rPr>
              <a:t>and </a:t>
            </a:r>
            <a:r>
              <a:rPr lang="en-US" sz="1600" b="1" dirty="0">
                <a:solidFill>
                  <a:srgbClr val="084C97"/>
                </a:solidFill>
                <a:latin typeface="Century Gothic" pitchFamily="34" charset="0"/>
              </a:rPr>
              <a:t>targets</a:t>
            </a:r>
            <a:r>
              <a:rPr lang="en-US" sz="1700" dirty="0">
                <a:latin typeface="Century Gothic" pitchFamily="34" charset="0"/>
              </a:rPr>
              <a:t> used to</a:t>
            </a:r>
            <a:r>
              <a:rPr lang="fr-FR" sz="1700" dirty="0">
                <a:latin typeface="Century Gothic" pitchFamily="34" charset="0"/>
              </a:rPr>
              <a:t> </a:t>
            </a:r>
            <a:r>
              <a:rPr lang="en-US" sz="1700" dirty="0">
                <a:latin typeface="Century Gothic" pitchFamily="34" charset="0"/>
              </a:rPr>
              <a:t>assess achievement of these </a:t>
            </a:r>
            <a:r>
              <a:rPr lang="en-US" sz="1700" dirty="0" smtClean="0">
                <a:latin typeface="Century Gothic" pitchFamily="34" charset="0"/>
              </a:rPr>
              <a:t>goals</a:t>
            </a:r>
          </a:p>
          <a:p>
            <a:pPr marL="0" indent="0">
              <a:buNone/>
            </a:pPr>
            <a:endParaRPr lang="en-US" sz="1700" dirty="0" smtClean="0">
              <a:latin typeface="Century Gothic" pitchFamily="34" charset="0"/>
            </a:endParaRPr>
          </a:p>
          <a:p>
            <a:pPr marL="0" indent="0">
              <a:buNone/>
            </a:pPr>
            <a:r>
              <a:rPr lang="en-US" sz="1700" dirty="0" smtClean="0">
                <a:latin typeface="Century Gothic" pitchFamily="34" charset="0"/>
              </a:rPr>
              <a:t>…we </a:t>
            </a:r>
            <a:r>
              <a:rPr lang="en-US" sz="1700" dirty="0">
                <a:latin typeface="Century Gothic" pitchFamily="34" charset="0"/>
              </a:rPr>
              <a:t>are not there yet</a:t>
            </a:r>
            <a:r>
              <a:rPr lang="en-US" sz="1700" dirty="0" smtClean="0">
                <a:latin typeface="Century Gothic" pitchFamily="34" charset="0"/>
              </a:rPr>
              <a:t>.</a:t>
            </a:r>
          </a:p>
          <a:p>
            <a:pPr marL="0" indent="0">
              <a:buNone/>
            </a:pPr>
            <a:endParaRPr lang="en-US" sz="1700" dirty="0">
              <a:latin typeface="Century Gothic" pitchFamily="34" charset="0"/>
            </a:endParaRPr>
          </a:p>
          <a:p>
            <a:pPr>
              <a:buFontTx/>
              <a:buChar char="-"/>
            </a:pPr>
            <a:endParaRPr lang="en-US" sz="1700" dirty="0" smtClean="0">
              <a:latin typeface="Century Gothic" pitchFamily="34" charset="0"/>
            </a:endParaRPr>
          </a:p>
          <a:p>
            <a:pPr marL="0" indent="0">
              <a:buNone/>
            </a:pPr>
            <a:endParaRPr lang="fr-FR" sz="1700" dirty="0">
              <a:latin typeface="Century Gothic" pitchFamily="34" charset="0"/>
            </a:endParaRPr>
          </a:p>
          <a:p>
            <a:pPr marL="0" indent="0">
              <a:buNone/>
            </a:pPr>
            <a:endParaRPr lang="en-US" sz="1700" dirty="0">
              <a:latin typeface="Century Gothic" pitchFamily="34" charset="0"/>
            </a:endParaRPr>
          </a:p>
          <a:p>
            <a:pPr marL="0" indent="0">
              <a:buNone/>
            </a:pPr>
            <a:endParaRPr lang="en-US" sz="1700" dirty="0" smtClean="0">
              <a:latin typeface="Century Gothic" pitchFamily="34" charset="0"/>
            </a:endParaRPr>
          </a:p>
          <a:p>
            <a:pPr marL="0" indent="0">
              <a:buNone/>
            </a:pPr>
            <a:endParaRPr lang="en-US" sz="1700" i="1" dirty="0" smtClean="0">
              <a:latin typeface="Century Gothic" pitchFamily="34" charset="0"/>
            </a:endParaRPr>
          </a:p>
        </p:txBody>
      </p:sp>
    </p:spTree>
    <p:extLst>
      <p:ext uri="{BB962C8B-B14F-4D97-AF65-F5344CB8AC3E}">
        <p14:creationId xmlns:p14="http://schemas.microsoft.com/office/powerpoint/2010/main" val="420863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ésentation DDD">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DDD</Template>
  <TotalTime>2767</TotalTime>
  <Words>1553</Words>
  <Application>Microsoft Office PowerPoint</Application>
  <PresentationFormat>On-screen Show (4:3)</PresentationFormat>
  <Paragraphs>184</Paragraphs>
  <Slides>17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Berlin Sans FB Demi</vt:lpstr>
      <vt:lpstr>Calibri</vt:lpstr>
      <vt:lpstr>Century Gothic</vt:lpstr>
      <vt:lpstr>Wingdings</vt:lpstr>
      <vt:lpstr>Présentation DDD</vt:lpstr>
      <vt:lpstr>Conception personnalisée</vt:lpstr>
      <vt:lpstr>PowerPoint Presentation</vt:lpstr>
      <vt:lpstr>PowerPoint Presentation</vt:lpstr>
      <vt:lpstr>Missions</vt:lpstr>
      <vt:lpstr>Missions</vt:lpstr>
      <vt:lpstr>Indicators : the defender of rights in figures (2014)</vt:lpstr>
      <vt:lpstr>Indicators : the defender of rights in figures (2014)</vt:lpstr>
      <vt:lpstr>Indicators : the defender of rights in figures (2014)</vt:lpstr>
      <vt:lpstr>Indicators : the defender of rights in figures (2014)</vt:lpstr>
      <vt:lpstr>Promotion of rights and equality strategic plan a first draft (2016)</vt:lpstr>
      <vt:lpstr>Promotion of rights and equality strategic plan a first draft (2016)</vt:lpstr>
      <vt:lpstr>Promotion of rights and equality strategic plan a first draft (2016)</vt:lpstr>
      <vt:lpstr>Promotion of rights and equality strategic plan a first draft (2016)</vt:lpstr>
      <vt:lpstr>Promotion of rights and equality strategic plan a first draft (2016)</vt:lpstr>
      <vt:lpstr>An indirect evaluation process : the Access to right survey (2016)</vt:lpstr>
      <vt:lpstr>An indirect evaluation process : the Access to right survey (2016)</vt:lpstr>
      <vt:lpstr>An indirect evaluation process : the Access to right survey (2016)</vt:lpstr>
      <vt:lpstr>Thank you for your attention</vt:lpstr>
    </vt:vector>
  </TitlesOfParts>
  <Company>Défenseur Des Droits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Malbrand Tamsin</dc:creator>
  <cp:lastModifiedBy>Jessica Machacova</cp:lastModifiedBy>
  <cp:revision>289</cp:revision>
  <dcterms:created xsi:type="dcterms:W3CDTF">2014-02-21T10:47:13Z</dcterms:created>
  <dcterms:modified xsi:type="dcterms:W3CDTF">2016-01-29T07:43:22Z</dcterms:modified>
</cp:coreProperties>
</file>