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1" r:id="rId3"/>
    <p:sldId id="256" r:id="rId4"/>
    <p:sldId id="262" r:id="rId5"/>
    <p:sldId id="258" r:id="rId6"/>
    <p:sldId id="263" r:id="rId7"/>
    <p:sldId id="259" r:id="rId8"/>
    <p:sldId id="264"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5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E9A893-437B-4B3B-97E0-1F1942AA5FF3}" type="datetimeFigureOut">
              <a:rPr lang="en-US" smtClean="0"/>
              <a:pPr/>
              <a:t>10/30/2015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5251D-9C78-43B8-9355-3ACA459146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Reactive work with the Media. </a:t>
            </a:r>
          </a:p>
          <a:p>
            <a:r>
              <a:rPr lang="en-GB" dirty="0" smtClean="0"/>
              <a:t>Big recent news story – Lee v Ashers Baking company.</a:t>
            </a:r>
          </a:p>
          <a:p>
            <a:r>
              <a:rPr lang="en-GB" sz="1200" kern="1200" dirty="0" smtClean="0">
                <a:solidFill>
                  <a:schemeClr val="tx1"/>
                </a:solidFill>
                <a:latin typeface="+mn-lt"/>
                <a:ea typeface="+mn-ea"/>
                <a:cs typeface="+mn-cs"/>
              </a:rPr>
              <a:t>A bakery owned by a family of very strong and fixed religious</a:t>
            </a:r>
            <a:r>
              <a:rPr lang="en-GB" sz="1200" kern="1200" baseline="0" dirty="0" smtClean="0">
                <a:solidFill>
                  <a:schemeClr val="tx1"/>
                </a:solidFill>
                <a:latin typeface="+mn-lt"/>
                <a:ea typeface="+mn-ea"/>
                <a:cs typeface="+mn-cs"/>
              </a:rPr>
              <a:t> beliefs refused</a:t>
            </a:r>
            <a:r>
              <a:rPr lang="en-GB" sz="1200" kern="1200" dirty="0" smtClean="0">
                <a:solidFill>
                  <a:schemeClr val="tx1"/>
                </a:solidFill>
                <a:latin typeface="+mn-lt"/>
                <a:ea typeface="+mn-ea"/>
                <a:cs typeface="+mn-cs"/>
              </a:rPr>
              <a:t> to fulfil an order for a cake with a “Support Gay Marriage” slogan. We supported the man who ordered the cake in</a:t>
            </a:r>
            <a:r>
              <a:rPr lang="en-GB" sz="1200" kern="1200" baseline="0" dirty="0" smtClean="0">
                <a:solidFill>
                  <a:schemeClr val="tx1"/>
                </a:solidFill>
                <a:latin typeface="+mn-lt"/>
                <a:ea typeface="+mn-ea"/>
                <a:cs typeface="+mn-cs"/>
              </a:rPr>
              <a:t> his discrimination case against the bakery.  The SO Regulations 2006 govern the supply of GFS to LGB people. FETO covers discrimination on the grounds of religious or political belief.</a:t>
            </a:r>
            <a:r>
              <a:rPr lang="en-GB" sz="1200" kern="1200" dirty="0" smtClean="0">
                <a:solidFill>
                  <a:schemeClr val="tx1"/>
                </a:solidFill>
                <a:latin typeface="+mn-lt"/>
                <a:ea typeface="+mn-ea"/>
                <a:cs typeface="+mn-cs"/>
              </a:rPr>
              <a:t> The hearing</a:t>
            </a:r>
            <a:r>
              <a:rPr lang="en-GB" sz="1200" kern="1200" baseline="0" dirty="0" smtClean="0">
                <a:solidFill>
                  <a:schemeClr val="tx1"/>
                </a:solidFill>
                <a:latin typeface="+mn-lt"/>
                <a:ea typeface="+mn-ea"/>
                <a:cs typeface="+mn-cs"/>
              </a:rPr>
              <a:t> was at the end of March and the decision in May.</a:t>
            </a:r>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issues in the “cake” case involved the grounds of sexual orientation and religious belief and political opinion. The judge was satisfied from the evidence that the order for the cake was refused because the bakers took the view that the message on it conflicted with their views on sexual orientation and their religious and political views on a campaign to change the law on marriage. Accordingly she found that their decision was discriminatory under the laws covering these grounds.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decision has not changed or expanded the law. The court’s judgement confirmed the legal position which the Equality Commission has always held and which it has always used as the basis for our advice to service providers and employers.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Businesses operating in the commercial sphere, providing services to the public, cannot discriminate against people on any of the grounds covered by anti-discrimination law in Northern Ireland governing the provision of goods, facilities and services to the public. Those grounds are disability, gender, race, religious belief and political opinion, and sexual orientation. Age</a:t>
            </a:r>
            <a:r>
              <a:rPr lang="en-GB" sz="1200" kern="1200" baseline="0" dirty="0" smtClean="0">
                <a:solidFill>
                  <a:schemeClr val="tx1"/>
                </a:solidFill>
                <a:latin typeface="+mn-lt"/>
                <a:ea typeface="+mn-ea"/>
                <a:cs typeface="+mn-cs"/>
              </a:rPr>
              <a:t> will be added to this list, consultation this summer.</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It is important to remember that the judgement spelt out clearly the limits of what the law requires. The judge found the bakery’s refusal to be unlawful, because they were contracted on a commercial basis to bake and ice a cake with entirely lawful graphics, and to be paid for it. She was clear that what the bakery was asked to do did not require them or their bakery company to support, promote or endorse any viewpoint.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For any business it will be a help for them to be clear and open about what goods facilities or services they offer to the public, just as they should have clear policies and procedures in employment matters. All business people make decisions on what they do or do not supply, usually on straightforward commercial grounds, but for example can choose</a:t>
            </a:r>
            <a:r>
              <a:rPr lang="en-GB" sz="1200" kern="1200" baseline="0" dirty="0" smtClean="0">
                <a:solidFill>
                  <a:schemeClr val="tx1"/>
                </a:solidFill>
                <a:latin typeface="+mn-lt"/>
                <a:ea typeface="+mn-ea"/>
                <a:cs typeface="+mn-cs"/>
              </a:rPr>
              <a:t> not to open on a Sunday, which is not discriminatory</a:t>
            </a:r>
            <a:r>
              <a:rPr lang="en-GB" sz="1200" kern="1200" dirty="0" smtClean="0">
                <a:solidFill>
                  <a:schemeClr val="tx1"/>
                </a:solidFill>
                <a:latin typeface="+mn-lt"/>
                <a:ea typeface="+mn-ea"/>
                <a:cs typeface="+mn-cs"/>
              </a:rPr>
              <a:t>. Their policy can make it clear if there are services or goods they do not supply, but these should not be defined in such a way as to be discriminatory on any of the protected grounds. </a:t>
            </a:r>
            <a:endParaRPr lang="en-U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Commission is happy to give guidance to any businesses concerned by the discussions and misleading interpretations which have arisen around this particular judgement. It has been appealed and we await</a:t>
            </a:r>
            <a:r>
              <a:rPr lang="en-GB" sz="1200" kern="1200" baseline="0" dirty="0" smtClean="0">
                <a:solidFill>
                  <a:schemeClr val="tx1"/>
                </a:solidFill>
                <a:latin typeface="+mn-lt"/>
                <a:ea typeface="+mn-ea"/>
                <a:cs typeface="+mn-cs"/>
              </a:rPr>
              <a:t> developments.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89F221-6E0A-4A0D-8BD7-A06FFE79D14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Christian Institute</a:t>
            </a:r>
            <a:r>
              <a:rPr lang="en-GB" baseline="0" dirty="0" smtClean="0"/>
              <a:t> undertook a massive publicity campaign. </a:t>
            </a:r>
          </a:p>
          <a:p>
            <a:r>
              <a:rPr lang="en-GB" baseline="0" dirty="0" smtClean="0"/>
              <a:t>They appealed for funds to fight the case.</a:t>
            </a:r>
          </a:p>
          <a:p>
            <a:r>
              <a:rPr lang="en-GB" baseline="0" dirty="0" smtClean="0"/>
              <a:t>They filled the Waterfront Hall in Belfast with pro-Ashers Christians.</a:t>
            </a:r>
          </a:p>
          <a:p>
            <a:r>
              <a:rPr lang="en-GB" baseline="0" dirty="0" smtClean="0"/>
              <a:t>They pushed the image of the ‘normal’ happy family with babies and children.</a:t>
            </a:r>
          </a:p>
          <a:p>
            <a:r>
              <a:rPr lang="en-GB" baseline="0" dirty="0" smtClean="0"/>
              <a:t>They introduced and used a </a:t>
            </a:r>
            <a:r>
              <a:rPr lang="en-GB" baseline="0" dirty="0" err="1" smtClean="0"/>
              <a:t>hashtage</a:t>
            </a:r>
            <a:r>
              <a:rPr lang="en-GB" baseline="0" dirty="0" smtClean="0"/>
              <a:t> for Twitter and made their campaign easy to share on social media.</a:t>
            </a:r>
            <a:endParaRPr lang="en-US" dirty="0"/>
          </a:p>
        </p:txBody>
      </p:sp>
      <p:sp>
        <p:nvSpPr>
          <p:cNvPr id="4" name="Slide Number Placeholder 3"/>
          <p:cNvSpPr>
            <a:spLocks noGrp="1"/>
          </p:cNvSpPr>
          <p:nvPr>
            <p:ph type="sldNum" sz="quarter" idx="10"/>
          </p:nvPr>
        </p:nvSpPr>
        <p:spPr/>
        <p:txBody>
          <a:bodyPr/>
          <a:lstStyle/>
          <a:p>
            <a:fld id="{E825251D-9C78-43B8-9355-3ACA4591468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a:t>
            </a:r>
            <a:r>
              <a:rPr lang="en-GB" baseline="0" dirty="0" smtClean="0"/>
              <a:t> worldwide issue – not just Northern Ireland.</a:t>
            </a:r>
          </a:p>
          <a:p>
            <a:r>
              <a:rPr lang="en-GB" dirty="0" smtClean="0"/>
              <a:t>Bakers and florists</a:t>
            </a:r>
            <a:r>
              <a:rPr lang="en-GB" baseline="0" dirty="0" smtClean="0"/>
              <a:t> across the US have fought for the right to refuse service to LGB people.</a:t>
            </a:r>
          </a:p>
          <a:p>
            <a:r>
              <a:rPr lang="en-GB" baseline="0" dirty="0" smtClean="0"/>
              <a:t>Kim Davis, the Kentucky clerk who refused to hand out marriage licences to LGB people was jailed for contempt of court.</a:t>
            </a:r>
          </a:p>
          <a:p>
            <a:r>
              <a:rPr lang="en-GB" baseline="0" dirty="0" smtClean="0"/>
              <a:t>Beulah Print in Co Louth, Ireland, refused to print gay wedding invitations.</a:t>
            </a:r>
          </a:p>
          <a:p>
            <a:endParaRPr lang="en-GB" baseline="0" dirty="0" smtClean="0"/>
          </a:p>
          <a:p>
            <a:endParaRPr lang="en-GB" baseline="0" dirty="0" smtClean="0"/>
          </a:p>
          <a:p>
            <a:endParaRPr lang="en-US" dirty="0"/>
          </a:p>
        </p:txBody>
      </p:sp>
      <p:sp>
        <p:nvSpPr>
          <p:cNvPr id="4" name="Slide Number Placeholder 3"/>
          <p:cNvSpPr>
            <a:spLocks noGrp="1"/>
          </p:cNvSpPr>
          <p:nvPr>
            <p:ph type="sldNum" sz="quarter" idx="10"/>
          </p:nvPr>
        </p:nvSpPr>
        <p:spPr/>
        <p:txBody>
          <a:bodyPr/>
          <a:lstStyle/>
          <a:p>
            <a:fld id="{E825251D-9C78-43B8-9355-3ACA4591468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B519F9-DB6F-4067-ABAF-E62C24B8C701}"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E59A8-2671-443B-8466-0CCFAA5D60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519F9-DB6F-4067-ABAF-E62C24B8C701}"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E59A8-2671-443B-8466-0CCFAA5D60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519F9-DB6F-4067-ABAF-E62C24B8C701}"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E59A8-2671-443B-8466-0CCFAA5D60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519F9-DB6F-4067-ABAF-E62C24B8C701}"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E59A8-2671-443B-8466-0CCFAA5D60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B519F9-DB6F-4067-ABAF-E62C24B8C701}" type="datetimeFigureOut">
              <a:rPr lang="en-US" smtClean="0"/>
              <a:pPr/>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E59A8-2671-443B-8466-0CCFAA5D60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B519F9-DB6F-4067-ABAF-E62C24B8C701}" type="datetimeFigureOut">
              <a:rPr lang="en-US" smtClean="0"/>
              <a:pPr/>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E59A8-2671-443B-8466-0CCFAA5D60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B519F9-DB6F-4067-ABAF-E62C24B8C701}" type="datetimeFigureOut">
              <a:rPr lang="en-US" smtClean="0"/>
              <a:pPr/>
              <a:t>10/30/2015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E59A8-2671-443B-8466-0CCFAA5D60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B519F9-DB6F-4067-ABAF-E62C24B8C701}" type="datetimeFigureOut">
              <a:rPr lang="en-US" smtClean="0"/>
              <a:pPr/>
              <a:t>10/30/2015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E59A8-2671-443B-8466-0CCFAA5D60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519F9-DB6F-4067-ABAF-E62C24B8C701}" type="datetimeFigureOut">
              <a:rPr lang="en-US" smtClean="0"/>
              <a:pPr/>
              <a:t>10/30/2015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E59A8-2671-443B-8466-0CCFAA5D60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519F9-DB6F-4067-ABAF-E62C24B8C701}" type="datetimeFigureOut">
              <a:rPr lang="en-US" smtClean="0"/>
              <a:pPr/>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E59A8-2671-443B-8466-0CCFAA5D60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B519F9-DB6F-4067-ABAF-E62C24B8C701}" type="datetimeFigureOut">
              <a:rPr lang="en-US" smtClean="0"/>
              <a:pPr/>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E59A8-2671-443B-8466-0CCFAA5D60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519F9-DB6F-4067-ABAF-E62C24B8C701}" type="datetimeFigureOut">
              <a:rPr lang="en-US" smtClean="0"/>
              <a:pPr/>
              <a:t>10/30/2015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E59A8-2671-443B-8466-0CCFAA5D60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ke 3.jpg"/>
          <p:cNvPicPr>
            <a:picLocks noChangeAspect="1"/>
          </p:cNvPicPr>
          <p:nvPr/>
        </p:nvPicPr>
        <p:blipFill>
          <a:blip r:embed="rId3" cstate="print"/>
          <a:stretch>
            <a:fillRect/>
          </a:stretch>
        </p:blipFill>
        <p:spPr>
          <a:xfrm>
            <a:off x="395536" y="1484784"/>
            <a:ext cx="3750711" cy="4949308"/>
          </a:xfrm>
          <a:prstGeom prst="rect">
            <a:avLst/>
          </a:prstGeom>
        </p:spPr>
      </p:pic>
      <p:pic>
        <p:nvPicPr>
          <p:cNvPr id="3" name="Picture 2" descr="cake2.jpg"/>
          <p:cNvPicPr>
            <a:picLocks noChangeAspect="1"/>
          </p:cNvPicPr>
          <p:nvPr/>
        </p:nvPicPr>
        <p:blipFill>
          <a:blip r:embed="rId4" cstate="print"/>
          <a:stretch>
            <a:fillRect/>
          </a:stretch>
        </p:blipFill>
        <p:spPr>
          <a:xfrm>
            <a:off x="4139952" y="1501092"/>
            <a:ext cx="4614109" cy="4088148"/>
          </a:xfrm>
          <a:prstGeom prst="rect">
            <a:avLst/>
          </a:prstGeom>
        </p:spPr>
      </p:pic>
      <p:sp>
        <p:nvSpPr>
          <p:cNvPr id="4" name="TextBox 3"/>
          <p:cNvSpPr txBox="1"/>
          <p:nvPr/>
        </p:nvSpPr>
        <p:spPr>
          <a:xfrm>
            <a:off x="2483768" y="476672"/>
            <a:ext cx="3816424" cy="830997"/>
          </a:xfrm>
          <a:prstGeom prst="rect">
            <a:avLst/>
          </a:prstGeom>
          <a:noFill/>
        </p:spPr>
        <p:txBody>
          <a:bodyPr wrap="square" rtlCol="0">
            <a:spAutoFit/>
          </a:bodyPr>
          <a:lstStyle/>
          <a:p>
            <a:pPr algn="ctr"/>
            <a:r>
              <a:rPr lang="en-GB" sz="2400" b="1" dirty="0" smtClean="0"/>
              <a:t>Lee v Ashers Baking Company </a:t>
            </a:r>
            <a:endParaRPr lang="en-US" sz="2400" b="1" dirty="0">
              <a:solidFill>
                <a:schemeClr val="bg1"/>
              </a:solidFill>
            </a:endParaRPr>
          </a:p>
        </p:txBody>
      </p:sp>
    </p:spTree>
  </p:cSld>
  <p:clrMapOvr>
    <a:masterClrMapping/>
  </p:clrMapOvr>
  <p:transition advClick="0" advTm="6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4681513" cy="247617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123728" y="2132856"/>
            <a:ext cx="6219825" cy="1514475"/>
          </a:xfrm>
          <a:prstGeom prst="rect">
            <a:avLst/>
          </a:prstGeom>
          <a:noFill/>
          <a:ln w="9525">
            <a:noFill/>
            <a:miter lim="800000"/>
            <a:headEnd/>
            <a:tailEnd/>
          </a:ln>
        </p:spPr>
      </p:pic>
      <p:pic>
        <p:nvPicPr>
          <p:cNvPr id="6" name="Picture 5" descr="ashers mtg.png"/>
          <p:cNvPicPr>
            <a:picLocks noChangeAspect="1"/>
          </p:cNvPicPr>
          <p:nvPr/>
        </p:nvPicPr>
        <p:blipFill>
          <a:blip r:embed="rId5" cstate="print"/>
          <a:stretch>
            <a:fillRect/>
          </a:stretch>
        </p:blipFill>
        <p:spPr>
          <a:xfrm>
            <a:off x="0" y="3356992"/>
            <a:ext cx="3332084" cy="1872208"/>
          </a:xfrm>
          <a:prstGeom prst="rect">
            <a:avLst/>
          </a:prstGeom>
        </p:spPr>
      </p:pic>
      <p:pic>
        <p:nvPicPr>
          <p:cNvPr id="7" name="Picture 6" descr="happy family.png"/>
          <p:cNvPicPr>
            <a:picLocks noChangeAspect="1"/>
          </p:cNvPicPr>
          <p:nvPr/>
        </p:nvPicPr>
        <p:blipFill>
          <a:blip r:embed="rId6" cstate="print"/>
          <a:stretch>
            <a:fillRect/>
          </a:stretch>
        </p:blipFill>
        <p:spPr>
          <a:xfrm>
            <a:off x="5375176" y="0"/>
            <a:ext cx="3768824" cy="2348880"/>
          </a:xfrm>
          <a:prstGeom prst="rect">
            <a:avLst/>
          </a:prstGeom>
        </p:spPr>
      </p:pic>
      <p:pic>
        <p:nvPicPr>
          <p:cNvPr id="8" name="Picture 7" descr="ashers social media share.png"/>
          <p:cNvPicPr>
            <a:picLocks noChangeAspect="1"/>
          </p:cNvPicPr>
          <p:nvPr/>
        </p:nvPicPr>
        <p:blipFill>
          <a:blip r:embed="rId7" cstate="print"/>
          <a:stretch>
            <a:fillRect/>
          </a:stretch>
        </p:blipFill>
        <p:spPr>
          <a:xfrm>
            <a:off x="5292080" y="3789040"/>
            <a:ext cx="3221774" cy="2708920"/>
          </a:xfrm>
          <a:prstGeom prst="rect">
            <a:avLst/>
          </a:prstGeom>
        </p:spPr>
      </p:pic>
      <p:pic>
        <p:nvPicPr>
          <p:cNvPr id="9" name="Picture 8" descr="Ashers social media hashtag.png"/>
          <p:cNvPicPr>
            <a:picLocks noChangeAspect="1"/>
          </p:cNvPicPr>
          <p:nvPr/>
        </p:nvPicPr>
        <p:blipFill>
          <a:blip r:embed="rId8" cstate="print"/>
          <a:stretch>
            <a:fillRect/>
          </a:stretch>
        </p:blipFill>
        <p:spPr>
          <a:xfrm>
            <a:off x="1907704" y="5013175"/>
            <a:ext cx="3289548" cy="18421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hers 1.JPG"/>
          <p:cNvPicPr>
            <a:picLocks noGrp="1" noChangeAspect="1"/>
          </p:cNvPicPr>
          <p:nvPr>
            <p:ph idx="1"/>
          </p:nvPr>
        </p:nvPicPr>
        <p:blipFill>
          <a:blip r:embed="rId2" cstate="print"/>
          <a:stretch>
            <a:fillRect/>
          </a:stretch>
        </p:blipFill>
        <p:spPr>
          <a:xfrm>
            <a:off x="683568" y="3573016"/>
            <a:ext cx="3456384" cy="2167767"/>
          </a:xfrm>
        </p:spPr>
      </p:pic>
      <p:pic>
        <p:nvPicPr>
          <p:cNvPr id="5" name="Picture 4" descr="Ashers 2.JPG"/>
          <p:cNvPicPr>
            <a:picLocks noChangeAspect="1"/>
          </p:cNvPicPr>
          <p:nvPr/>
        </p:nvPicPr>
        <p:blipFill>
          <a:blip r:embed="rId3" cstate="print"/>
          <a:stretch>
            <a:fillRect/>
          </a:stretch>
        </p:blipFill>
        <p:spPr>
          <a:xfrm>
            <a:off x="4857750" y="1124744"/>
            <a:ext cx="4286250" cy="4819650"/>
          </a:xfrm>
          <a:prstGeom prst="rect">
            <a:avLst/>
          </a:prstGeom>
        </p:spPr>
      </p:pic>
      <p:pic>
        <p:nvPicPr>
          <p:cNvPr id="6" name="Picture 5" descr="Ashers 3.JPG"/>
          <p:cNvPicPr>
            <a:picLocks noChangeAspect="1"/>
          </p:cNvPicPr>
          <p:nvPr/>
        </p:nvPicPr>
        <p:blipFill>
          <a:blip r:embed="rId4" cstate="print"/>
          <a:stretch>
            <a:fillRect/>
          </a:stretch>
        </p:blipFill>
        <p:spPr>
          <a:xfrm>
            <a:off x="467544" y="1844824"/>
            <a:ext cx="4162425" cy="981075"/>
          </a:xfrm>
          <a:prstGeom prst="rect">
            <a:avLst/>
          </a:prstGeom>
        </p:spPr>
      </p:pic>
      <p:pic>
        <p:nvPicPr>
          <p:cNvPr id="8" name="Picture 7" descr="Ashers 4.JPG"/>
          <p:cNvPicPr>
            <a:picLocks noChangeAspect="1"/>
          </p:cNvPicPr>
          <p:nvPr/>
        </p:nvPicPr>
        <p:blipFill>
          <a:blip r:embed="rId5" cstate="print"/>
          <a:stretch>
            <a:fillRect/>
          </a:stretch>
        </p:blipFill>
        <p:spPr>
          <a:xfrm>
            <a:off x="0" y="404664"/>
            <a:ext cx="5076056" cy="9117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0" y="5068743"/>
            <a:ext cx="5508104" cy="178925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0" y="0"/>
            <a:ext cx="5243115" cy="3833150"/>
          </a:xfrm>
          <a:prstGeom prst="rect">
            <a:avLst/>
          </a:prstGeom>
          <a:noFill/>
          <a:ln w="9525">
            <a:noFill/>
            <a:miter lim="800000"/>
            <a:headEnd/>
            <a:tailEnd/>
          </a:ln>
        </p:spPr>
      </p:pic>
      <p:pic>
        <p:nvPicPr>
          <p:cNvPr id="6" name="Picture 5" descr="Kim Davis.png"/>
          <p:cNvPicPr>
            <a:picLocks noChangeAspect="1"/>
          </p:cNvPicPr>
          <p:nvPr/>
        </p:nvPicPr>
        <p:blipFill>
          <a:blip r:embed="rId5" cstate="print"/>
          <a:stretch>
            <a:fillRect/>
          </a:stretch>
        </p:blipFill>
        <p:spPr>
          <a:xfrm>
            <a:off x="5652120" y="188640"/>
            <a:ext cx="2552700" cy="1790700"/>
          </a:xfrm>
          <a:prstGeom prst="rect">
            <a:avLst/>
          </a:prstGeom>
        </p:spPr>
      </p:pic>
      <p:pic>
        <p:nvPicPr>
          <p:cNvPr id="2052" name="Picture 4"/>
          <p:cNvPicPr>
            <a:picLocks noChangeAspect="1" noChangeArrowheads="1"/>
          </p:cNvPicPr>
          <p:nvPr/>
        </p:nvPicPr>
        <p:blipFill>
          <a:blip r:embed="rId6" cstate="print"/>
          <a:srcRect/>
          <a:stretch>
            <a:fillRect/>
          </a:stretch>
        </p:blipFill>
        <p:spPr bwMode="auto">
          <a:xfrm>
            <a:off x="3851921" y="2060848"/>
            <a:ext cx="5544616" cy="1576255"/>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5499513" y="4509120"/>
            <a:ext cx="3644487" cy="2016224"/>
          </a:xfrm>
          <a:prstGeom prst="rect">
            <a:avLst/>
          </a:prstGeom>
          <a:noFill/>
          <a:ln w="9525">
            <a:noFill/>
            <a:miter lim="800000"/>
            <a:headEnd/>
            <a:tailEnd/>
          </a:ln>
        </p:spPr>
      </p:pic>
      <p:pic>
        <p:nvPicPr>
          <p:cNvPr id="2054" name="Picture 6"/>
          <p:cNvPicPr>
            <a:picLocks noChangeAspect="1" noChangeArrowheads="1"/>
          </p:cNvPicPr>
          <p:nvPr/>
        </p:nvPicPr>
        <p:blipFill>
          <a:blip r:embed="rId8" cstate="print"/>
          <a:srcRect/>
          <a:stretch>
            <a:fillRect/>
          </a:stretch>
        </p:blipFill>
        <p:spPr bwMode="auto">
          <a:xfrm>
            <a:off x="539552" y="4365104"/>
            <a:ext cx="6067425" cy="885825"/>
          </a:xfrm>
          <a:prstGeom prst="rect">
            <a:avLst/>
          </a:prstGeom>
          <a:noFill/>
          <a:ln w="9525">
            <a:noFill/>
            <a:miter lim="800000"/>
            <a:headEnd/>
            <a:tailEnd/>
          </a:ln>
        </p:spPr>
      </p:pic>
      <p:pic>
        <p:nvPicPr>
          <p:cNvPr id="2055" name="Picture 7"/>
          <p:cNvPicPr>
            <a:picLocks noChangeAspect="1" noChangeArrowheads="1"/>
          </p:cNvPicPr>
          <p:nvPr/>
        </p:nvPicPr>
        <p:blipFill>
          <a:blip r:embed="rId9" cstate="print"/>
          <a:srcRect/>
          <a:stretch>
            <a:fillRect/>
          </a:stretch>
        </p:blipFill>
        <p:spPr bwMode="auto">
          <a:xfrm>
            <a:off x="0" y="3212976"/>
            <a:ext cx="5762625" cy="10763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After the judge’s decision</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0" y="1196753"/>
            <a:ext cx="6876765" cy="266429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333968" y="2027709"/>
            <a:ext cx="3810032" cy="4830291"/>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403648" y="5753100"/>
            <a:ext cx="4305300" cy="110490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1043608" y="3501008"/>
            <a:ext cx="2880320" cy="24999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675</Words>
  <Application>Microsoft Office PowerPoint</Application>
  <PresentationFormat>On-screen Show (4:3)</PresentationFormat>
  <Paragraphs>26</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After the judge’s decision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cmartin</dc:creator>
  <cp:lastModifiedBy>cmartin</cp:lastModifiedBy>
  <cp:revision>22</cp:revision>
  <dcterms:created xsi:type="dcterms:W3CDTF">2015-10-26T11:06:22Z</dcterms:created>
  <dcterms:modified xsi:type="dcterms:W3CDTF">2015-10-30T13:59:28Z</dcterms:modified>
</cp:coreProperties>
</file>