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9" r:id="rId1"/>
  </p:sldMasterIdLst>
  <p:notesMasterIdLst>
    <p:notesMasterId r:id="rId18"/>
  </p:notesMasterIdLst>
  <p:handoutMasterIdLst>
    <p:handoutMasterId r:id="rId19"/>
  </p:handoutMasterIdLst>
  <p:sldIdLst>
    <p:sldId id="318" r:id="rId2"/>
    <p:sldId id="276" r:id="rId3"/>
    <p:sldId id="313" r:id="rId4"/>
    <p:sldId id="319" r:id="rId5"/>
    <p:sldId id="310" r:id="rId6"/>
    <p:sldId id="320" r:id="rId7"/>
    <p:sldId id="330" r:id="rId8"/>
    <p:sldId id="331" r:id="rId9"/>
    <p:sldId id="354" r:id="rId10"/>
    <p:sldId id="342" r:id="rId11"/>
    <p:sldId id="346" r:id="rId12"/>
    <p:sldId id="352" r:id="rId13"/>
    <p:sldId id="348" r:id="rId14"/>
    <p:sldId id="349" r:id="rId15"/>
    <p:sldId id="353" r:id="rId16"/>
    <p:sldId id="350" r:id="rId17"/>
  </p:sldIdLst>
  <p:sldSz cx="9144000" cy="6858000" type="screen4x3"/>
  <p:notesSz cx="6858000" cy="9485313"/>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88">
          <p15:clr>
            <a:srgbClr val="A4A3A4"/>
          </p15:clr>
        </p15:guide>
        <p15:guide id="2" pos="216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5597"/>
    <a:srgbClr val="4343FF"/>
    <a:srgbClr val="3366FF"/>
    <a:srgbClr val="F0F4FA"/>
    <a:srgbClr val="0D55B5"/>
    <a:srgbClr val="0D55CC"/>
    <a:srgbClr val="3366CC"/>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639" autoAdjust="0"/>
    <p:restoredTop sz="42729" autoAdjust="0"/>
  </p:normalViewPr>
  <p:slideViewPr>
    <p:cSldViewPr>
      <p:cViewPr varScale="1">
        <p:scale>
          <a:sx n="33" d="100"/>
          <a:sy n="33" d="100"/>
        </p:scale>
        <p:origin x="1860" y="60"/>
      </p:cViewPr>
      <p:guideLst>
        <p:guide orient="horz" pos="2160"/>
        <p:guide pos="2880"/>
      </p:guideLst>
    </p:cSldViewPr>
  </p:slideViewPr>
  <p:outlineViewPr>
    <p:cViewPr>
      <p:scale>
        <a:sx n="33" d="100"/>
        <a:sy n="33" d="100"/>
      </p:scale>
      <p:origin x="42" y="1267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908" y="-96"/>
      </p:cViewPr>
      <p:guideLst>
        <p:guide orient="horz" pos="2988"/>
        <p:guide pos="216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2725" cy="474497"/>
          </a:xfrm>
          <a:prstGeom prst="rect">
            <a:avLst/>
          </a:prstGeom>
          <a:noFill/>
          <a:ln w="9525">
            <a:noFill/>
            <a:miter lim="800000"/>
            <a:headEnd/>
            <a:tailEnd/>
          </a:ln>
        </p:spPr>
        <p:txBody>
          <a:bodyPr vert="horz" wrap="square" lIns="89854" tIns="44927" rIns="89854" bIns="44927" numCol="1" anchor="t" anchorCtr="0" compatLnSpc="1">
            <a:prstTxWarp prst="textNoShape">
              <a:avLst/>
            </a:prstTxWarp>
          </a:bodyPr>
          <a:lstStyle>
            <a:lvl1pPr algn="l" defTabSz="898277" eaLnBrk="0" hangingPunct="0">
              <a:defRPr sz="1200"/>
            </a:lvl1pPr>
          </a:lstStyle>
          <a:p>
            <a:pPr>
              <a:defRPr/>
            </a:pPr>
            <a:endParaRPr lang="en-US"/>
          </a:p>
        </p:txBody>
      </p:sp>
      <p:sp>
        <p:nvSpPr>
          <p:cNvPr id="38915" name="Rectangle 3"/>
          <p:cNvSpPr>
            <a:spLocks noGrp="1" noChangeArrowheads="1"/>
          </p:cNvSpPr>
          <p:nvPr>
            <p:ph type="dt" sz="quarter" idx="1"/>
          </p:nvPr>
        </p:nvSpPr>
        <p:spPr bwMode="auto">
          <a:xfrm>
            <a:off x="3883644" y="0"/>
            <a:ext cx="2972724" cy="474497"/>
          </a:xfrm>
          <a:prstGeom prst="rect">
            <a:avLst/>
          </a:prstGeom>
          <a:noFill/>
          <a:ln w="9525">
            <a:noFill/>
            <a:miter lim="800000"/>
            <a:headEnd/>
            <a:tailEnd/>
          </a:ln>
        </p:spPr>
        <p:txBody>
          <a:bodyPr vert="horz" wrap="square" lIns="89854" tIns="44927" rIns="89854" bIns="44927" numCol="1" anchor="t" anchorCtr="0" compatLnSpc="1">
            <a:prstTxWarp prst="textNoShape">
              <a:avLst/>
            </a:prstTxWarp>
          </a:bodyPr>
          <a:lstStyle>
            <a:lvl1pPr algn="r" defTabSz="898277" eaLnBrk="0" hangingPunct="0">
              <a:defRPr sz="1200"/>
            </a:lvl1pPr>
          </a:lstStyle>
          <a:p>
            <a:pPr>
              <a:defRPr/>
            </a:pPr>
            <a:fld id="{7FEB9D5F-7DF0-4754-AF2E-A7D27E633C59}" type="datetimeFigureOut">
              <a:rPr lang="en-US"/>
              <a:pPr>
                <a:defRPr/>
              </a:pPr>
              <a:t>11/10/2015</a:t>
            </a:fld>
            <a:endParaRPr lang="en-US"/>
          </a:p>
        </p:txBody>
      </p:sp>
      <p:sp>
        <p:nvSpPr>
          <p:cNvPr id="38916" name="Rectangle 4"/>
          <p:cNvSpPr>
            <a:spLocks noGrp="1" noChangeArrowheads="1"/>
          </p:cNvSpPr>
          <p:nvPr>
            <p:ph type="ftr" sz="quarter" idx="2"/>
          </p:nvPr>
        </p:nvSpPr>
        <p:spPr bwMode="auto">
          <a:xfrm>
            <a:off x="0" y="9009275"/>
            <a:ext cx="2972725" cy="474497"/>
          </a:xfrm>
          <a:prstGeom prst="rect">
            <a:avLst/>
          </a:prstGeom>
          <a:noFill/>
          <a:ln w="9525">
            <a:noFill/>
            <a:miter lim="800000"/>
            <a:headEnd/>
            <a:tailEnd/>
          </a:ln>
        </p:spPr>
        <p:txBody>
          <a:bodyPr vert="horz" wrap="square" lIns="89854" tIns="44927" rIns="89854" bIns="44927" numCol="1" anchor="b" anchorCtr="0" compatLnSpc="1">
            <a:prstTxWarp prst="textNoShape">
              <a:avLst/>
            </a:prstTxWarp>
          </a:bodyPr>
          <a:lstStyle>
            <a:lvl1pPr algn="l" defTabSz="898277" eaLnBrk="0" hangingPunct="0">
              <a:defRPr sz="1200"/>
            </a:lvl1pPr>
          </a:lstStyle>
          <a:p>
            <a:pPr>
              <a:defRPr/>
            </a:pPr>
            <a:endParaRPr lang="en-US"/>
          </a:p>
        </p:txBody>
      </p:sp>
      <p:sp>
        <p:nvSpPr>
          <p:cNvPr id="38917" name="Rectangle 5"/>
          <p:cNvSpPr>
            <a:spLocks noGrp="1" noChangeArrowheads="1"/>
          </p:cNvSpPr>
          <p:nvPr>
            <p:ph type="sldNum" sz="quarter" idx="3"/>
          </p:nvPr>
        </p:nvSpPr>
        <p:spPr bwMode="auto">
          <a:xfrm>
            <a:off x="3883644" y="9009275"/>
            <a:ext cx="2972724" cy="474497"/>
          </a:xfrm>
          <a:prstGeom prst="rect">
            <a:avLst/>
          </a:prstGeom>
          <a:noFill/>
          <a:ln w="9525">
            <a:noFill/>
            <a:miter lim="800000"/>
            <a:headEnd/>
            <a:tailEnd/>
          </a:ln>
        </p:spPr>
        <p:txBody>
          <a:bodyPr vert="horz" wrap="square" lIns="89854" tIns="44927" rIns="89854" bIns="44927" numCol="1" anchor="b" anchorCtr="0" compatLnSpc="1">
            <a:prstTxWarp prst="textNoShape">
              <a:avLst/>
            </a:prstTxWarp>
          </a:bodyPr>
          <a:lstStyle>
            <a:lvl1pPr algn="r" defTabSz="898277" eaLnBrk="0" hangingPunct="0">
              <a:defRPr sz="1200"/>
            </a:lvl1pPr>
          </a:lstStyle>
          <a:p>
            <a:pPr>
              <a:defRPr/>
            </a:pPr>
            <a:fld id="{0513104D-A1E4-4A8D-92F7-BF93E8904290}" type="slidenum">
              <a:rPr lang="en-US"/>
              <a:pPr>
                <a:defRPr/>
              </a:pPr>
              <a:t>‹#›</a:t>
            </a:fld>
            <a:endParaRPr lang="en-US"/>
          </a:p>
        </p:txBody>
      </p:sp>
    </p:spTree>
    <p:extLst>
      <p:ext uri="{BB962C8B-B14F-4D97-AF65-F5344CB8AC3E}">
        <p14:creationId xmlns:p14="http://schemas.microsoft.com/office/powerpoint/2010/main" val="21954627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72725" cy="474497"/>
          </a:xfrm>
          <a:prstGeom prst="rect">
            <a:avLst/>
          </a:prstGeom>
          <a:noFill/>
          <a:ln w="9525">
            <a:noFill/>
            <a:miter lim="800000"/>
            <a:headEnd/>
            <a:tailEnd/>
          </a:ln>
        </p:spPr>
        <p:txBody>
          <a:bodyPr vert="horz" wrap="square" lIns="89854" tIns="44927" rIns="89854" bIns="44927" numCol="1" anchor="t" anchorCtr="0" compatLnSpc="1">
            <a:prstTxWarp prst="textNoShape">
              <a:avLst/>
            </a:prstTxWarp>
          </a:bodyPr>
          <a:lstStyle>
            <a:lvl1pPr algn="l" defTabSz="898277">
              <a:defRPr sz="1200"/>
            </a:lvl1pPr>
          </a:lstStyle>
          <a:p>
            <a:pPr>
              <a:defRPr/>
            </a:pPr>
            <a:endParaRPr lang="en-US"/>
          </a:p>
        </p:txBody>
      </p:sp>
      <p:sp>
        <p:nvSpPr>
          <p:cNvPr id="3" name="Date Placeholder 2"/>
          <p:cNvSpPr>
            <a:spLocks noGrp="1"/>
          </p:cNvSpPr>
          <p:nvPr>
            <p:ph type="dt" idx="1"/>
          </p:nvPr>
        </p:nvSpPr>
        <p:spPr bwMode="auto">
          <a:xfrm>
            <a:off x="3883644" y="0"/>
            <a:ext cx="2972724" cy="474497"/>
          </a:xfrm>
          <a:prstGeom prst="rect">
            <a:avLst/>
          </a:prstGeom>
          <a:noFill/>
          <a:ln w="9525">
            <a:noFill/>
            <a:miter lim="800000"/>
            <a:headEnd/>
            <a:tailEnd/>
          </a:ln>
        </p:spPr>
        <p:txBody>
          <a:bodyPr vert="horz" wrap="square" lIns="89854" tIns="44927" rIns="89854" bIns="44927" numCol="1" anchor="t" anchorCtr="0" compatLnSpc="1">
            <a:prstTxWarp prst="textNoShape">
              <a:avLst/>
            </a:prstTxWarp>
          </a:bodyPr>
          <a:lstStyle>
            <a:lvl1pPr algn="r" defTabSz="898277">
              <a:defRPr sz="1200"/>
            </a:lvl1pPr>
          </a:lstStyle>
          <a:p>
            <a:pPr>
              <a:defRPr/>
            </a:pPr>
            <a:fld id="{E3BA99CB-1FCA-4FEF-9201-0B48A53296E6}" type="datetimeFigureOut">
              <a:rPr lang="en-US"/>
              <a:pPr>
                <a:defRPr/>
              </a:pPr>
              <a:t>11/10/2015</a:t>
            </a:fld>
            <a:endParaRPr lang="en-US"/>
          </a:p>
        </p:txBody>
      </p:sp>
      <p:sp>
        <p:nvSpPr>
          <p:cNvPr id="4" name="Slide Image Placeholder 3"/>
          <p:cNvSpPr>
            <a:spLocks noGrp="1" noRot="1" noChangeAspect="1"/>
          </p:cNvSpPr>
          <p:nvPr>
            <p:ph type="sldImg" idx="2"/>
          </p:nvPr>
        </p:nvSpPr>
        <p:spPr>
          <a:xfrm>
            <a:off x="2017713" y="74613"/>
            <a:ext cx="2392362" cy="1793875"/>
          </a:xfrm>
          <a:prstGeom prst="rect">
            <a:avLst/>
          </a:prstGeom>
          <a:noFill/>
          <a:ln w="12700">
            <a:solidFill>
              <a:prstClr val="black"/>
            </a:solidFill>
          </a:ln>
        </p:spPr>
        <p:txBody>
          <a:bodyPr vert="horz" lIns="90162" tIns="45082" rIns="90162" bIns="45082" rtlCol="0" anchor="ctr"/>
          <a:lstStyle/>
          <a:p>
            <a:pPr lvl="0"/>
            <a:endParaRPr lang="en-US" noProof="0" smtClean="0"/>
          </a:p>
        </p:txBody>
      </p:sp>
      <p:sp>
        <p:nvSpPr>
          <p:cNvPr id="5" name="Notes Placeholder 4"/>
          <p:cNvSpPr>
            <a:spLocks noGrp="1"/>
          </p:cNvSpPr>
          <p:nvPr>
            <p:ph type="body" sz="quarter" idx="3"/>
          </p:nvPr>
        </p:nvSpPr>
        <p:spPr bwMode="auto">
          <a:xfrm>
            <a:off x="685637" y="2276969"/>
            <a:ext cx="5486727" cy="8502427"/>
          </a:xfrm>
          <a:prstGeom prst="rect">
            <a:avLst/>
          </a:prstGeom>
          <a:noFill/>
          <a:ln w="9525">
            <a:noFill/>
            <a:miter lim="800000"/>
            <a:headEnd/>
            <a:tailEnd/>
          </a:ln>
        </p:spPr>
        <p:txBody>
          <a:bodyPr vert="horz" wrap="square" lIns="89854" tIns="44927" rIns="89854" bIns="4492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bwMode="auto">
          <a:xfrm>
            <a:off x="0" y="9009275"/>
            <a:ext cx="2972725" cy="474497"/>
          </a:xfrm>
          <a:prstGeom prst="rect">
            <a:avLst/>
          </a:prstGeom>
          <a:noFill/>
          <a:ln w="9525">
            <a:noFill/>
            <a:miter lim="800000"/>
            <a:headEnd/>
            <a:tailEnd/>
          </a:ln>
        </p:spPr>
        <p:txBody>
          <a:bodyPr vert="horz" wrap="square" lIns="89854" tIns="44927" rIns="89854" bIns="44927" numCol="1" anchor="b" anchorCtr="0" compatLnSpc="1">
            <a:prstTxWarp prst="textNoShape">
              <a:avLst/>
            </a:prstTxWarp>
          </a:bodyPr>
          <a:lstStyle>
            <a:lvl1pPr algn="l" defTabSz="898277">
              <a:defRPr sz="1200"/>
            </a:lvl1pPr>
          </a:lstStyle>
          <a:p>
            <a:pPr>
              <a:defRPr/>
            </a:pPr>
            <a:endParaRPr lang="en-US"/>
          </a:p>
        </p:txBody>
      </p:sp>
      <p:sp>
        <p:nvSpPr>
          <p:cNvPr id="7" name="Slide Number Placeholder 6"/>
          <p:cNvSpPr>
            <a:spLocks noGrp="1"/>
          </p:cNvSpPr>
          <p:nvPr>
            <p:ph type="sldNum" sz="quarter" idx="5"/>
          </p:nvPr>
        </p:nvSpPr>
        <p:spPr bwMode="auto">
          <a:xfrm>
            <a:off x="3883644" y="9009275"/>
            <a:ext cx="2972724" cy="474497"/>
          </a:xfrm>
          <a:prstGeom prst="rect">
            <a:avLst/>
          </a:prstGeom>
          <a:noFill/>
          <a:ln w="9525">
            <a:noFill/>
            <a:miter lim="800000"/>
            <a:headEnd/>
            <a:tailEnd/>
          </a:ln>
        </p:spPr>
        <p:txBody>
          <a:bodyPr vert="horz" wrap="square" lIns="89854" tIns="44927" rIns="89854" bIns="44927" numCol="1" anchor="b" anchorCtr="0" compatLnSpc="1">
            <a:prstTxWarp prst="textNoShape">
              <a:avLst/>
            </a:prstTxWarp>
          </a:bodyPr>
          <a:lstStyle>
            <a:lvl1pPr algn="r" defTabSz="898277">
              <a:defRPr sz="1200"/>
            </a:lvl1pPr>
          </a:lstStyle>
          <a:p>
            <a:pPr>
              <a:defRPr/>
            </a:pPr>
            <a:fld id="{F81C9250-5C1A-440C-B5D3-EF5C21502BCE}" type="slidenum">
              <a:rPr lang="en-US"/>
              <a:pPr>
                <a:defRPr/>
              </a:pPr>
              <a:t>‹#›</a:t>
            </a:fld>
            <a:endParaRPr lang="en-US"/>
          </a:p>
        </p:txBody>
      </p:sp>
    </p:spTree>
    <p:extLst>
      <p:ext uri="{BB962C8B-B14F-4D97-AF65-F5344CB8AC3E}">
        <p14:creationId xmlns:p14="http://schemas.microsoft.com/office/powerpoint/2010/main" val="3932127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TextEdit="1"/>
          </p:cNvSpPr>
          <p:nvPr>
            <p:ph type="sldImg"/>
          </p:nvPr>
        </p:nvSpPr>
        <p:spPr bwMode="auto">
          <a:noFill/>
          <a:ln>
            <a:solidFill>
              <a:srgbClr val="000000"/>
            </a:solidFill>
            <a:miter lim="800000"/>
            <a:headEnd/>
            <a:tailEnd/>
          </a:ln>
        </p:spPr>
      </p:sp>
      <p:sp>
        <p:nvSpPr>
          <p:cNvPr id="35843" name="Rectangle 3"/>
          <p:cNvSpPr>
            <a:spLocks noGrp="1"/>
          </p:cNvSpPr>
          <p:nvPr>
            <p:ph type="body" idx="1"/>
          </p:nvPr>
        </p:nvSpPr>
        <p:spPr>
          <a:noFill/>
          <a:ln/>
        </p:spPr>
        <p:txBody>
          <a:bodyPr/>
          <a:lstStyle/>
          <a:p>
            <a:pPr marL="223796" indent="-223796">
              <a:spcBef>
                <a:spcPct val="0"/>
              </a:spcBef>
            </a:pPr>
            <a:r>
              <a:rPr lang="nl-NL" sz="1400" dirty="0" smtClean="0">
                <a:latin typeface="Arial" charset="0"/>
              </a:rPr>
              <a:t>Acknowledge</a:t>
            </a:r>
            <a:r>
              <a:rPr lang="nl-NL" sz="1400" baseline="0" dirty="0" smtClean="0">
                <a:latin typeface="Arial" charset="0"/>
              </a:rPr>
              <a:t> contributions to the report by Imane (ch 4), Nanna (ch 1) , Frederique (chs 6 and 7) and Tamas.</a:t>
            </a:r>
            <a:endParaRPr lang="nl-NL" sz="1400" dirty="0" smtClean="0">
              <a:latin typeface="Arial" charset="0"/>
            </a:endParaRPr>
          </a:p>
        </p:txBody>
      </p:sp>
    </p:spTree>
    <p:extLst>
      <p:ext uri="{BB962C8B-B14F-4D97-AF65-F5344CB8AC3E}">
        <p14:creationId xmlns:p14="http://schemas.microsoft.com/office/powerpoint/2010/main" val="1370069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TextEdit="1"/>
          </p:cNvSpPr>
          <p:nvPr>
            <p:ph type="sldImg"/>
          </p:nvPr>
        </p:nvSpPr>
        <p:spPr bwMode="auto">
          <a:noFill/>
          <a:ln>
            <a:solidFill>
              <a:srgbClr val="000000"/>
            </a:solidFill>
            <a:miter lim="800000"/>
            <a:headEnd/>
            <a:tailEnd/>
          </a:ln>
        </p:spPr>
      </p:sp>
      <p:sp>
        <p:nvSpPr>
          <p:cNvPr id="63491" name="Rectangle 3"/>
          <p:cNvSpPr>
            <a:spLocks noGrp="1"/>
          </p:cNvSpPr>
          <p:nvPr>
            <p:ph type="body" idx="1"/>
          </p:nvPr>
        </p:nvSpPr>
        <p:spPr>
          <a:noFill/>
          <a:ln/>
        </p:spPr>
        <p:txBody>
          <a:bodyPr/>
          <a:lstStyle/>
          <a:p>
            <a:pPr algn="just" eaLnBrk="1" hangingPunct="1">
              <a:lnSpc>
                <a:spcPct val="80000"/>
              </a:lnSpc>
            </a:pPr>
            <a:r>
              <a:rPr lang="en-US" sz="1400" b="1" dirty="0" err="1" smtClean="0"/>
              <a:t>Halde</a:t>
            </a:r>
            <a:r>
              <a:rPr lang="en-US" sz="1400" b="1" baseline="0" dirty="0" smtClean="0"/>
              <a:t> 2006:242:</a:t>
            </a:r>
          </a:p>
          <a:p>
            <a:pPr algn="just" eaLnBrk="1" hangingPunct="1">
              <a:lnSpc>
                <a:spcPct val="80000"/>
              </a:lnSpc>
            </a:pPr>
            <a:endParaRPr lang="en-US" sz="1400" baseline="0" dirty="0" smtClean="0"/>
          </a:p>
          <a:p>
            <a:pPr algn="just" eaLnBrk="1" hangingPunct="1">
              <a:lnSpc>
                <a:spcPct val="80000"/>
              </a:lnSpc>
            </a:pPr>
            <a:r>
              <a:rPr lang="en-US" sz="1400" dirty="0" smtClean="0"/>
              <a:t>Claimant hired by defendant as youth leader to assist at sports and leisure activities for autistic children</a:t>
            </a:r>
          </a:p>
          <a:p>
            <a:pPr algn="just" eaLnBrk="1" hangingPunct="1">
              <a:lnSpc>
                <a:spcPct val="80000"/>
              </a:lnSpc>
            </a:pPr>
            <a:r>
              <a:rPr lang="en-US" sz="1400" dirty="0" smtClean="0"/>
              <a:t> At preparatory meetings she arrived in a headscarf and indicated her refusal to go swimming with the children</a:t>
            </a:r>
          </a:p>
          <a:p>
            <a:pPr algn="just" eaLnBrk="1" hangingPunct="1">
              <a:lnSpc>
                <a:spcPct val="80000"/>
              </a:lnSpc>
            </a:pPr>
            <a:endParaRPr lang="en-US" sz="1400" dirty="0" smtClean="0"/>
          </a:p>
          <a:p>
            <a:pPr algn="just" eaLnBrk="1" hangingPunct="1">
              <a:lnSpc>
                <a:spcPct val="80000"/>
              </a:lnSpc>
            </a:pPr>
            <a:r>
              <a:rPr lang="en-US" sz="1400" dirty="0" err="1" smtClean="0"/>
              <a:t>Organisation</a:t>
            </a:r>
            <a:r>
              <a:rPr lang="en-US" sz="1400" baseline="0" dirty="0" smtClean="0"/>
              <a:t> terminated her contract on the basis of health and safety of children</a:t>
            </a:r>
          </a:p>
          <a:p>
            <a:pPr algn="just" eaLnBrk="1" hangingPunct="1">
              <a:lnSpc>
                <a:spcPct val="80000"/>
              </a:lnSpc>
            </a:pPr>
            <a:endParaRPr lang="en-US" sz="1400" baseline="0" dirty="0" smtClean="0"/>
          </a:p>
          <a:p>
            <a:pPr algn="just" eaLnBrk="1" hangingPunct="1">
              <a:lnSpc>
                <a:spcPct val="80000"/>
              </a:lnSpc>
            </a:pPr>
            <a:r>
              <a:rPr lang="en-US" sz="1400" baseline="0" dirty="0" err="1" smtClean="0"/>
              <a:t>Halde</a:t>
            </a:r>
            <a:r>
              <a:rPr lang="en-US" sz="1400" baseline="0" dirty="0" smtClean="0"/>
              <a:t> concluded that the specific requirements of swimming pool safety concerning autistic children could legitimately justify termination. c/f Azad case from France’s highest judicial court: held there was no discrimination in requesting Muslim butcher to handle pork – no breach where employer asked employee to perform a task for which he was hired.</a:t>
            </a:r>
            <a:endParaRPr lang="en-US" sz="1400" dirty="0" smtClean="0"/>
          </a:p>
          <a:p>
            <a:pPr algn="just" eaLnBrk="1" hangingPunct="1">
              <a:lnSpc>
                <a:spcPct val="80000"/>
              </a:lnSpc>
            </a:pPr>
            <a:endParaRPr lang="en-US" sz="1400" dirty="0" smtClean="0"/>
          </a:p>
          <a:p>
            <a:r>
              <a:rPr lang="nl-NL" sz="1400" b="1" dirty="0" smtClean="0">
                <a:latin typeface="Arial" charset="0"/>
                <a:ea typeface="굴림" charset="-127"/>
                <a:cs typeface="Arial" charset="0"/>
              </a:rPr>
              <a:t>Williamson </a:t>
            </a:r>
          </a:p>
          <a:p>
            <a:endParaRPr lang="nl-NL" sz="1400" b="1" dirty="0" smtClean="0">
              <a:latin typeface="Arial" charset="0"/>
              <a:ea typeface="굴림" charset="-127"/>
              <a:cs typeface="Arial" charset="0"/>
            </a:endParaRPr>
          </a:p>
          <a:p>
            <a:r>
              <a:rPr lang="nl-NL" sz="1400" b="0" dirty="0" smtClean="0">
                <a:latin typeface="Arial" charset="0"/>
                <a:ea typeface="굴림" charset="-127"/>
                <a:cs typeface="Arial" charset="0"/>
              </a:rPr>
              <a:t>Williamson</a:t>
            </a:r>
            <a:r>
              <a:rPr lang="nl-NL" sz="1400" b="0" baseline="0" dirty="0" smtClean="0">
                <a:latin typeface="Arial" charset="0"/>
                <a:ea typeface="굴림" charset="-127"/>
                <a:cs typeface="Arial" charset="0"/>
              </a:rPr>
              <a:t> challenged statutory ban on corporal punishment given by school teachers on basis that teachers should be able to administer physical punishment as part of their duty in a Christian context.</a:t>
            </a:r>
          </a:p>
          <a:p>
            <a:endParaRPr lang="nl-NL" sz="1400" b="0" baseline="0" dirty="0" smtClean="0">
              <a:latin typeface="Arial" charset="0"/>
              <a:ea typeface="굴림" charset="-127"/>
              <a:cs typeface="Arial" charset="0"/>
            </a:endParaRPr>
          </a:p>
          <a:p>
            <a:r>
              <a:rPr lang="nl-NL" sz="1400" b="0" baseline="0" dirty="0" smtClean="0">
                <a:latin typeface="Arial" charset="0"/>
                <a:ea typeface="굴림" charset="-127"/>
                <a:cs typeface="Arial" charset="0"/>
              </a:rPr>
              <a:t>CRC requires States to take ‘all appropriate legislative measures... To protect the child from all forms of physical ... Violence’...</a:t>
            </a:r>
          </a:p>
          <a:p>
            <a:endParaRPr lang="nl-NL" sz="1400" b="0" baseline="0" dirty="0" smtClean="0">
              <a:latin typeface="Arial" charset="0"/>
              <a:ea typeface="굴림" charset="-127"/>
              <a:cs typeface="Arial" charset="0"/>
            </a:endParaRPr>
          </a:p>
          <a:p>
            <a:r>
              <a:rPr lang="nl-NL" sz="1400" b="0" baseline="0" dirty="0" smtClean="0">
                <a:latin typeface="Arial" charset="0"/>
                <a:ea typeface="굴림" charset="-127"/>
                <a:cs typeface="Arial" charset="0"/>
              </a:rPr>
              <a:t>HL concluded that the ban on corporal punishment was ‘necessary in a democratic society ... For the protection of the rights and freedoms of others’...</a:t>
            </a:r>
          </a:p>
          <a:p>
            <a:endParaRPr lang="nl-NL" sz="1400" b="0" baseline="0" dirty="0" smtClean="0">
              <a:latin typeface="Arial" charset="0"/>
              <a:ea typeface="굴림" charset="-127"/>
              <a:cs typeface="Arial" charset="0"/>
            </a:endParaRPr>
          </a:p>
          <a:p>
            <a:r>
              <a:rPr lang="nl-NL" sz="1400" b="0" baseline="0" dirty="0" smtClean="0">
                <a:latin typeface="Arial" charset="0"/>
                <a:ea typeface="굴림" charset="-127"/>
                <a:cs typeface="Arial" charset="0"/>
              </a:rPr>
              <a:t>Therefore no breach of Art 9</a:t>
            </a:r>
          </a:p>
          <a:p>
            <a:endParaRPr lang="nl-NL" sz="1400" b="0" dirty="0" smtClean="0">
              <a:latin typeface="Arial" charset="0"/>
              <a:ea typeface="굴림" charset="-127"/>
              <a:cs typeface="Arial" charset="0"/>
            </a:endParaRPr>
          </a:p>
          <a:p>
            <a:endParaRPr lang="nl-NL" sz="1400" dirty="0" smtClean="0">
              <a:latin typeface="Arial" charset="0"/>
              <a:ea typeface="굴림" charset="-127"/>
              <a:cs typeface="Arial" charset="0"/>
            </a:endParaRPr>
          </a:p>
          <a:p>
            <a:r>
              <a:rPr lang="nl-NL" sz="1400" b="1" dirty="0" smtClean="0">
                <a:latin typeface="Arial" charset="0"/>
                <a:ea typeface="굴림" charset="-127"/>
                <a:cs typeface="Arial" charset="0"/>
              </a:rPr>
              <a:t>Palau-</a:t>
            </a:r>
            <a:r>
              <a:rPr lang="nl-NL" sz="1400" b="1" baseline="0" dirty="0" smtClean="0">
                <a:latin typeface="Arial" charset="0"/>
                <a:ea typeface="굴림" charset="-127"/>
                <a:cs typeface="Arial" charset="0"/>
              </a:rPr>
              <a:t> Martinez:</a:t>
            </a:r>
          </a:p>
          <a:p>
            <a:endParaRPr lang="nl-NL" sz="1400" b="1" baseline="0" dirty="0" smtClean="0">
              <a:latin typeface="Arial" charset="0"/>
              <a:ea typeface="굴림" charset="-127"/>
              <a:cs typeface="Arial" charset="0"/>
            </a:endParaRPr>
          </a:p>
          <a:p>
            <a:r>
              <a:rPr lang="nl-NL" sz="1400" b="0" baseline="0" dirty="0" smtClean="0">
                <a:latin typeface="Arial" charset="0"/>
                <a:ea typeface="굴림" charset="-127"/>
                <a:cs typeface="Arial" charset="0"/>
              </a:rPr>
              <a:t>French court of appeal gave custody of two children to their father because their mother was a Jehovah’s Witness. The Court observed that the rules JW’s imposed regarding the upbringing of children were ‘essentially objectionable on account of their harshness, their intolerance and the obligation for children to engage in proselytism’. </a:t>
            </a:r>
          </a:p>
          <a:p>
            <a:endParaRPr lang="nl-NL" sz="1400" b="0" baseline="0" dirty="0" smtClean="0">
              <a:latin typeface="Arial" charset="0"/>
              <a:ea typeface="굴림" charset="-127"/>
              <a:cs typeface="Arial" charset="0"/>
            </a:endParaRPr>
          </a:p>
          <a:p>
            <a:r>
              <a:rPr lang="nl-NL" sz="1400" b="0" baseline="0" dirty="0" smtClean="0">
                <a:latin typeface="Arial" charset="0"/>
                <a:ea typeface="굴림" charset="-127"/>
                <a:cs typeface="Arial" charset="0"/>
              </a:rPr>
              <a:t>The ECrtHR found that there were breaches to Art 8 (right to family life) and Art 14: they found that the French court had made observations of a general nature about Jehovah’s Witnesses. There was not practical direct evidence that the applicant’s religion affected their upbringing. Moreover, the applicant had asked the court to commission a social report, common practice where the custody of children was concerned, but the court had not thought it necessary to allow this application.  Such a report would have provided some concrete information aobut the children’ts lives with each of their parents and made it possible to ascertain what impact the mother’s religion had on them. The French court had ruled on basis of general considerations without establishing a link between the children’s living conditions with their mother’s religion. </a:t>
            </a:r>
          </a:p>
          <a:p>
            <a:endParaRPr lang="nl-NL" sz="1400" b="0" baseline="0" dirty="0" smtClean="0">
              <a:latin typeface="Arial" charset="0"/>
              <a:ea typeface="굴림" charset="-127"/>
              <a:cs typeface="Arial" charset="0"/>
            </a:endParaRPr>
          </a:p>
          <a:p>
            <a:r>
              <a:rPr lang="nl-NL" sz="1400" b="0" baseline="0" dirty="0" smtClean="0">
                <a:latin typeface="Arial" charset="0"/>
                <a:ea typeface="굴림" charset="-127"/>
                <a:cs typeface="Arial" charset="0"/>
              </a:rPr>
              <a:t>ECrtHR concluded that there had been a breach of Art 8 and 14</a:t>
            </a:r>
            <a:endParaRPr lang="nl-NL" sz="1400" b="0" dirty="0" smtClean="0">
              <a:latin typeface="Arial" charset="0"/>
              <a:ea typeface="굴림" charset="-127"/>
              <a:cs typeface="Arial" charset="0"/>
            </a:endParaRPr>
          </a:p>
          <a:p>
            <a:endParaRPr lang="nl-NL" sz="1400" dirty="0" smtClean="0">
              <a:latin typeface="Arial" charset="0"/>
              <a:ea typeface="굴림" charset="-127"/>
              <a:cs typeface="Arial" charset="0"/>
            </a:endParaRPr>
          </a:p>
          <a:p>
            <a:pPr defTabSz="914229">
              <a:defRPr/>
            </a:pPr>
            <a:r>
              <a:rPr lang="fr-BE" sz="1400" b="1" dirty="0" err="1" smtClean="0"/>
              <a:t>Lessons</a:t>
            </a:r>
            <a:r>
              <a:rPr lang="fr-BE" sz="1400" b="1" dirty="0" smtClean="0"/>
              <a:t> </a:t>
            </a:r>
            <a:r>
              <a:rPr lang="fr-BE" sz="1400" b="1" dirty="0" err="1" smtClean="0"/>
              <a:t>learnt</a:t>
            </a:r>
            <a:r>
              <a:rPr lang="fr-BE" sz="1400" dirty="0" smtClean="0"/>
              <a:t>: </a:t>
            </a:r>
            <a:r>
              <a:rPr lang="fr-BE" sz="1400" dirty="0" err="1" smtClean="0"/>
              <a:t>Religious</a:t>
            </a:r>
            <a:r>
              <a:rPr lang="fr-BE" sz="1400" dirty="0" smtClean="0"/>
              <a:t> discrimination </a:t>
            </a:r>
            <a:r>
              <a:rPr lang="fr-BE" sz="1400" dirty="0" err="1" smtClean="0"/>
              <a:t>can</a:t>
            </a:r>
            <a:r>
              <a:rPr lang="fr-BE" sz="1400" dirty="0" smtClean="0"/>
              <a:t> </a:t>
            </a:r>
            <a:r>
              <a:rPr lang="fr-BE" sz="1400" dirty="0" err="1" smtClean="0"/>
              <a:t>be</a:t>
            </a:r>
            <a:r>
              <a:rPr lang="fr-BE" sz="1400" dirty="0" smtClean="0"/>
              <a:t> </a:t>
            </a:r>
            <a:r>
              <a:rPr lang="fr-BE" sz="1400" dirty="0" err="1" smtClean="0"/>
              <a:t>justified</a:t>
            </a:r>
            <a:r>
              <a:rPr lang="fr-BE" sz="1400" dirty="0" smtClean="0"/>
              <a:t> in cases </a:t>
            </a:r>
            <a:r>
              <a:rPr lang="fr-BE" sz="1400" dirty="0" err="1" smtClean="0"/>
              <a:t>where</a:t>
            </a:r>
            <a:r>
              <a:rPr lang="fr-BE" sz="1400" dirty="0" smtClean="0"/>
              <a:t> </a:t>
            </a:r>
            <a:r>
              <a:rPr lang="fr-BE" sz="1400" dirty="0" err="1" smtClean="0"/>
              <a:t>it</a:t>
            </a:r>
            <a:r>
              <a:rPr lang="fr-BE" sz="1400" dirty="0" smtClean="0"/>
              <a:t> </a:t>
            </a:r>
            <a:r>
              <a:rPr lang="fr-BE" sz="1400" dirty="0" err="1" smtClean="0"/>
              <a:t>is</a:t>
            </a:r>
            <a:r>
              <a:rPr lang="fr-BE" sz="1400" dirty="0" smtClean="0"/>
              <a:t> </a:t>
            </a:r>
            <a:r>
              <a:rPr lang="fr-BE" sz="1400" dirty="0" err="1" smtClean="0"/>
              <a:t>required</a:t>
            </a:r>
            <a:r>
              <a:rPr lang="fr-BE" sz="1400" dirty="0" smtClean="0"/>
              <a:t> to </a:t>
            </a:r>
            <a:r>
              <a:rPr lang="fr-BE" sz="1400" dirty="0" err="1" smtClean="0"/>
              <a:t>protect</a:t>
            </a:r>
            <a:r>
              <a:rPr lang="fr-BE" sz="1400" dirty="0" smtClean="0"/>
              <a:t> the best </a:t>
            </a:r>
            <a:r>
              <a:rPr lang="fr-BE" sz="1400" dirty="0" err="1" smtClean="0"/>
              <a:t>interests</a:t>
            </a:r>
            <a:r>
              <a:rPr lang="fr-BE" sz="1400" dirty="0" smtClean="0"/>
              <a:t> of the </a:t>
            </a:r>
            <a:r>
              <a:rPr lang="fr-BE" sz="1400" dirty="0" err="1" smtClean="0"/>
              <a:t>child</a:t>
            </a:r>
            <a:r>
              <a:rPr lang="fr-BE" sz="1400" dirty="0" smtClean="0"/>
              <a:t> (</a:t>
            </a:r>
            <a:r>
              <a:rPr lang="fr-BE" sz="1400" dirty="0" err="1" smtClean="0"/>
              <a:t>e.g</a:t>
            </a:r>
            <a:r>
              <a:rPr lang="fr-BE" sz="1400" dirty="0" smtClean="0"/>
              <a:t>. </a:t>
            </a:r>
            <a:r>
              <a:rPr lang="fr-BE" sz="1400" dirty="0" err="1" smtClean="0"/>
              <a:t>health</a:t>
            </a:r>
            <a:r>
              <a:rPr lang="fr-BE" sz="1400" dirty="0" smtClean="0"/>
              <a:t> and </a:t>
            </a:r>
            <a:r>
              <a:rPr lang="fr-BE" sz="1400" dirty="0" err="1" smtClean="0"/>
              <a:t>safety</a:t>
            </a:r>
            <a:r>
              <a:rPr lang="fr-BE" sz="1400" dirty="0" smtClean="0"/>
              <a:t>, </a:t>
            </a:r>
            <a:r>
              <a:rPr lang="fr-BE" sz="1400" dirty="0" err="1" smtClean="0"/>
              <a:t>education</a:t>
            </a:r>
            <a:r>
              <a:rPr lang="fr-BE" sz="1400" dirty="0" smtClean="0"/>
              <a:t>, or </a:t>
            </a:r>
            <a:r>
              <a:rPr lang="fr-BE" sz="1400" dirty="0" err="1" smtClean="0"/>
              <a:t>physical</a:t>
            </a:r>
            <a:r>
              <a:rPr lang="fr-BE" sz="1400" dirty="0" smtClean="0"/>
              <a:t> </a:t>
            </a:r>
            <a:r>
              <a:rPr lang="fr-BE" sz="1400" dirty="0" err="1" smtClean="0"/>
              <a:t>integrity</a:t>
            </a:r>
            <a:r>
              <a:rPr lang="fr-BE" sz="1400" dirty="0" smtClean="0"/>
              <a:t>)</a:t>
            </a:r>
          </a:p>
          <a:p>
            <a:endParaRPr lang="nl-NL" sz="1400" dirty="0" smtClean="0">
              <a:latin typeface="Arial" charset="0"/>
              <a:ea typeface="굴림" charset="-127"/>
              <a:cs typeface="Arial" charset="0"/>
            </a:endParaRPr>
          </a:p>
        </p:txBody>
      </p:sp>
    </p:spTree>
    <p:extLst>
      <p:ext uri="{BB962C8B-B14F-4D97-AF65-F5344CB8AC3E}">
        <p14:creationId xmlns:p14="http://schemas.microsoft.com/office/powerpoint/2010/main" val="4294153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TextEdit="1"/>
          </p:cNvSpPr>
          <p:nvPr>
            <p:ph type="sldImg"/>
          </p:nvPr>
        </p:nvSpPr>
        <p:spPr bwMode="auto">
          <a:noFill/>
          <a:ln>
            <a:solidFill>
              <a:srgbClr val="000000"/>
            </a:solidFill>
            <a:miter lim="800000"/>
            <a:headEnd/>
            <a:tailEnd/>
          </a:ln>
        </p:spPr>
      </p:sp>
      <p:sp>
        <p:nvSpPr>
          <p:cNvPr id="65539" name="Rectangle 3"/>
          <p:cNvSpPr>
            <a:spLocks noGrp="1"/>
          </p:cNvSpPr>
          <p:nvPr>
            <p:ph type="body" idx="1"/>
          </p:nvPr>
        </p:nvSpPr>
        <p:spPr>
          <a:noFill/>
          <a:ln/>
        </p:spPr>
        <p:txBody>
          <a:bodyPr/>
          <a:lstStyle/>
          <a:p>
            <a:pPr algn="just" eaLnBrk="1" hangingPunct="1">
              <a:lnSpc>
                <a:spcPct val="80000"/>
              </a:lnSpc>
            </a:pPr>
            <a:r>
              <a:rPr lang="fr-BE" sz="2200" dirty="0" err="1" smtClean="0"/>
              <a:t>Gender</a:t>
            </a:r>
            <a:r>
              <a:rPr lang="fr-BE" sz="2200" dirty="0" smtClean="0"/>
              <a:t> </a:t>
            </a:r>
            <a:r>
              <a:rPr lang="fr-BE" sz="2200" dirty="0" err="1" smtClean="0"/>
              <a:t>equality</a:t>
            </a:r>
            <a:r>
              <a:rPr lang="fr-BE" sz="2200" dirty="0" smtClean="0"/>
              <a:t> </a:t>
            </a:r>
            <a:r>
              <a:rPr lang="fr-BE" sz="2200" dirty="0" err="1" smtClean="0"/>
              <a:t>is</a:t>
            </a:r>
            <a:r>
              <a:rPr lang="fr-BE" sz="2200" dirty="0" smtClean="0"/>
              <a:t> </a:t>
            </a:r>
            <a:r>
              <a:rPr lang="fr-BE" sz="2200" dirty="0" err="1" smtClean="0"/>
              <a:t>recognised</a:t>
            </a:r>
            <a:r>
              <a:rPr lang="fr-BE" sz="2200" baseline="0" dirty="0" smtClean="0"/>
              <a:t> by the </a:t>
            </a:r>
            <a:r>
              <a:rPr lang="fr-BE" sz="2200" baseline="0" dirty="0" err="1" smtClean="0"/>
              <a:t>ECrtHR</a:t>
            </a:r>
            <a:r>
              <a:rPr lang="fr-BE" sz="2200" baseline="0" dirty="0" smtClean="0"/>
              <a:t> as one of the key </a:t>
            </a:r>
            <a:r>
              <a:rPr lang="fr-BE" sz="2200" baseline="0" dirty="0" err="1" smtClean="0"/>
              <a:t>principles</a:t>
            </a:r>
            <a:r>
              <a:rPr lang="fr-BE" sz="2200" baseline="0" dirty="0" smtClean="0"/>
              <a:t> </a:t>
            </a:r>
            <a:r>
              <a:rPr lang="fr-BE" sz="2200" baseline="0" dirty="0" err="1" smtClean="0"/>
              <a:t>underlying</a:t>
            </a:r>
            <a:r>
              <a:rPr lang="fr-BE" sz="2200" baseline="0" dirty="0" smtClean="0"/>
              <a:t> the ECHR and a goal to </a:t>
            </a:r>
            <a:r>
              <a:rPr lang="fr-BE" sz="2200" baseline="0" dirty="0" err="1" smtClean="0"/>
              <a:t>be</a:t>
            </a:r>
            <a:r>
              <a:rPr lang="fr-BE" sz="2200" baseline="0" dirty="0" smtClean="0"/>
              <a:t> </a:t>
            </a:r>
            <a:r>
              <a:rPr lang="fr-BE" sz="2200" baseline="0" dirty="0" err="1" smtClean="0"/>
              <a:t>achieved</a:t>
            </a:r>
            <a:r>
              <a:rPr lang="fr-BE" sz="2200" baseline="0" dirty="0" smtClean="0"/>
              <a:t> by </a:t>
            </a:r>
            <a:r>
              <a:rPr lang="fr-BE" sz="2200" baseline="0" dirty="0" err="1" smtClean="0"/>
              <a:t>Member</a:t>
            </a:r>
            <a:r>
              <a:rPr lang="fr-BE" sz="2200" baseline="0" dirty="0" smtClean="0"/>
              <a:t> States of the Council of Europe.</a:t>
            </a:r>
          </a:p>
          <a:p>
            <a:pPr algn="just" eaLnBrk="1" hangingPunct="1">
              <a:lnSpc>
                <a:spcPct val="80000"/>
              </a:lnSpc>
            </a:pPr>
            <a:endParaRPr lang="fr-BE" sz="2200" baseline="0" dirty="0" smtClean="0"/>
          </a:p>
          <a:p>
            <a:pPr algn="just" eaLnBrk="1" hangingPunct="1">
              <a:lnSpc>
                <a:spcPct val="80000"/>
              </a:lnSpc>
            </a:pPr>
            <a:r>
              <a:rPr lang="fr-BE" sz="2200" baseline="0" dirty="0" err="1" smtClean="0"/>
              <a:t>ECrtHR</a:t>
            </a:r>
            <a:r>
              <a:rPr lang="fr-BE" sz="2200" baseline="0" dirty="0" smtClean="0"/>
              <a:t> </a:t>
            </a:r>
            <a:r>
              <a:rPr lang="fr-BE" sz="2200" baseline="0" dirty="0" err="1" smtClean="0"/>
              <a:t>considers</a:t>
            </a:r>
            <a:r>
              <a:rPr lang="fr-BE" sz="2200" baseline="0" dirty="0" smtClean="0"/>
              <a:t> </a:t>
            </a:r>
            <a:r>
              <a:rPr lang="fr-BE" sz="2200" baseline="0" dirty="0" err="1" smtClean="0"/>
              <a:t>that</a:t>
            </a:r>
            <a:r>
              <a:rPr lang="fr-BE" sz="2200" baseline="0" dirty="0" smtClean="0"/>
              <a:t> ‘</a:t>
            </a:r>
            <a:r>
              <a:rPr lang="fr-BE" sz="2200" baseline="0" dirty="0" err="1" smtClean="0"/>
              <a:t>only</a:t>
            </a:r>
            <a:r>
              <a:rPr lang="fr-BE" sz="2200" baseline="0" dirty="0" smtClean="0"/>
              <a:t> </a:t>
            </a:r>
            <a:r>
              <a:rPr lang="fr-BE" sz="2200" baseline="0" dirty="0" err="1" smtClean="0"/>
              <a:t>very</a:t>
            </a:r>
            <a:r>
              <a:rPr lang="fr-BE" sz="2200" baseline="0" dirty="0" smtClean="0"/>
              <a:t> </a:t>
            </a:r>
            <a:r>
              <a:rPr lang="fr-BE" sz="2200" baseline="0" dirty="0" err="1" smtClean="0"/>
              <a:t>weighty</a:t>
            </a:r>
            <a:r>
              <a:rPr lang="fr-BE" sz="2200" baseline="0" dirty="0" smtClean="0"/>
              <a:t> </a:t>
            </a:r>
            <a:r>
              <a:rPr lang="fr-BE" sz="2200" baseline="0" dirty="0" err="1" smtClean="0"/>
              <a:t>reasons</a:t>
            </a:r>
            <a:r>
              <a:rPr lang="fr-BE" sz="2200" baseline="0" dirty="0" smtClean="0"/>
              <a:t> </a:t>
            </a:r>
            <a:r>
              <a:rPr lang="fr-BE" sz="2200" baseline="0" dirty="0" err="1" smtClean="0"/>
              <a:t>would</a:t>
            </a:r>
            <a:r>
              <a:rPr lang="fr-BE" sz="2200" baseline="0" dirty="0" smtClean="0"/>
              <a:t> have to </a:t>
            </a:r>
            <a:r>
              <a:rPr lang="fr-BE" sz="2200" baseline="0" dirty="0" err="1" smtClean="0"/>
              <a:t>be</a:t>
            </a:r>
            <a:r>
              <a:rPr lang="fr-BE" sz="2200" baseline="0" dirty="0" smtClean="0"/>
              <a:t> put </a:t>
            </a:r>
            <a:r>
              <a:rPr lang="fr-BE" sz="2200" baseline="0" dirty="0" err="1" smtClean="0"/>
              <a:t>forward</a:t>
            </a:r>
            <a:r>
              <a:rPr lang="fr-BE" sz="2200" baseline="0" dirty="0" smtClean="0"/>
              <a:t> </a:t>
            </a:r>
            <a:r>
              <a:rPr lang="fr-BE" sz="2200" baseline="0" dirty="0" err="1" smtClean="0"/>
              <a:t>before</a:t>
            </a:r>
            <a:r>
              <a:rPr lang="fr-BE" sz="2200" baseline="0" dirty="0" smtClean="0"/>
              <a:t> </a:t>
            </a:r>
            <a:r>
              <a:rPr lang="fr-BE" sz="2200" baseline="0" dirty="0" err="1" smtClean="0"/>
              <a:t>it</a:t>
            </a:r>
            <a:r>
              <a:rPr lang="fr-BE" sz="2200" baseline="0" dirty="0" smtClean="0"/>
              <a:t> </a:t>
            </a:r>
            <a:r>
              <a:rPr lang="fr-BE" sz="2200" baseline="0" dirty="0" err="1" smtClean="0"/>
              <a:t>could</a:t>
            </a:r>
            <a:r>
              <a:rPr lang="fr-BE" sz="2200" baseline="0" dirty="0" smtClean="0"/>
              <a:t> regard a </a:t>
            </a:r>
            <a:r>
              <a:rPr lang="fr-BE" sz="2200" baseline="0" dirty="0" err="1" smtClean="0"/>
              <a:t>difference</a:t>
            </a:r>
            <a:r>
              <a:rPr lang="fr-BE" sz="2200" baseline="0" dirty="0" smtClean="0"/>
              <a:t> of </a:t>
            </a:r>
            <a:r>
              <a:rPr lang="fr-BE" sz="2200" baseline="0" dirty="0" err="1" smtClean="0"/>
              <a:t>treatment</a:t>
            </a:r>
            <a:r>
              <a:rPr lang="fr-BE" sz="2200" baseline="0" dirty="0" smtClean="0"/>
              <a:t> </a:t>
            </a:r>
            <a:r>
              <a:rPr lang="fr-BE" sz="2200" baseline="0" dirty="0" err="1" smtClean="0"/>
              <a:t>based</a:t>
            </a:r>
            <a:r>
              <a:rPr lang="fr-BE" sz="2200" baseline="0" dirty="0" smtClean="0"/>
              <a:t> </a:t>
            </a:r>
            <a:r>
              <a:rPr lang="fr-BE" sz="2200" baseline="0" dirty="0" err="1" smtClean="0"/>
              <a:t>exclusively</a:t>
            </a:r>
            <a:r>
              <a:rPr lang="fr-BE" sz="2200" baseline="0" dirty="0" smtClean="0"/>
              <a:t> on the </a:t>
            </a:r>
            <a:r>
              <a:rPr lang="fr-BE" sz="2200" baseline="0" dirty="0" err="1" smtClean="0"/>
              <a:t>ground</a:t>
            </a:r>
            <a:r>
              <a:rPr lang="fr-BE" sz="2200" baseline="0" dirty="0" smtClean="0"/>
              <a:t> of </a:t>
            </a:r>
            <a:r>
              <a:rPr lang="fr-BE" sz="2200" baseline="0" dirty="0" err="1" smtClean="0"/>
              <a:t>sex</a:t>
            </a:r>
            <a:r>
              <a:rPr lang="fr-BE" sz="2200" baseline="0" dirty="0" smtClean="0"/>
              <a:t> as compatible </a:t>
            </a:r>
            <a:r>
              <a:rPr lang="fr-BE" sz="2200" baseline="0" dirty="0" err="1" smtClean="0"/>
              <a:t>with</a:t>
            </a:r>
            <a:r>
              <a:rPr lang="fr-BE" sz="2200" baseline="0" dirty="0" smtClean="0"/>
              <a:t> the Convention’ </a:t>
            </a:r>
            <a:r>
              <a:rPr lang="fr-BE" sz="2200" baseline="0" dirty="0" err="1" smtClean="0"/>
              <a:t>eg</a:t>
            </a:r>
            <a:r>
              <a:rPr lang="fr-BE" sz="2200" baseline="0" dirty="0" smtClean="0"/>
              <a:t> </a:t>
            </a:r>
            <a:r>
              <a:rPr lang="fr-BE" sz="2200" baseline="0" dirty="0" err="1" smtClean="0"/>
              <a:t>Zarb</a:t>
            </a:r>
            <a:r>
              <a:rPr lang="fr-BE" sz="2200" baseline="0" dirty="0" smtClean="0"/>
              <a:t> v malta no 17209/02.</a:t>
            </a:r>
          </a:p>
          <a:p>
            <a:pPr algn="just" eaLnBrk="1" hangingPunct="1">
              <a:lnSpc>
                <a:spcPct val="80000"/>
              </a:lnSpc>
            </a:pPr>
            <a:endParaRPr lang="fr-BE" sz="2200" dirty="0" smtClean="0"/>
          </a:p>
          <a:p>
            <a:pPr marL="0" lvl="1" algn="just" eaLnBrk="1" hangingPunct="1">
              <a:lnSpc>
                <a:spcPct val="80000"/>
              </a:lnSpc>
              <a:buFont typeface="Arial" charset="0"/>
              <a:buChar char="•"/>
            </a:pPr>
            <a:endParaRPr lang="fr-BE" sz="2200" dirty="0" smtClean="0"/>
          </a:p>
          <a:p>
            <a:pPr marL="0" lvl="1" algn="just" eaLnBrk="1" hangingPunct="1">
              <a:lnSpc>
                <a:spcPct val="80000"/>
              </a:lnSpc>
              <a:buFont typeface="Arial" charset="0"/>
              <a:buNone/>
            </a:pPr>
            <a:r>
              <a:rPr lang="fr-BE" sz="2200" b="1" dirty="0" err="1" smtClean="0"/>
              <a:t>Visiting</a:t>
            </a:r>
            <a:r>
              <a:rPr lang="fr-BE" sz="2200" b="1" baseline="0" dirty="0" smtClean="0"/>
              <a:t> </a:t>
            </a:r>
            <a:r>
              <a:rPr lang="fr-BE" sz="2200" b="1" baseline="0" dirty="0" err="1" smtClean="0"/>
              <a:t>minister</a:t>
            </a:r>
            <a:r>
              <a:rPr lang="fr-BE" sz="2200" b="1" baseline="0" dirty="0" smtClean="0"/>
              <a:t> refuses to </a:t>
            </a:r>
            <a:r>
              <a:rPr lang="fr-BE" sz="2200" b="1" baseline="0" dirty="0" err="1" smtClean="0"/>
              <a:t>hold</a:t>
            </a:r>
            <a:r>
              <a:rPr lang="fr-BE" sz="2200" b="1" baseline="0" dirty="0" smtClean="0"/>
              <a:t> </a:t>
            </a:r>
            <a:r>
              <a:rPr lang="fr-BE" sz="2200" b="1" baseline="0" dirty="0" err="1" smtClean="0"/>
              <a:t>religious</a:t>
            </a:r>
            <a:r>
              <a:rPr lang="fr-BE" sz="2200" b="1" baseline="0" dirty="0" smtClean="0"/>
              <a:t> service </a:t>
            </a:r>
            <a:r>
              <a:rPr lang="fr-BE" sz="2200" b="1" baseline="0" dirty="0" err="1" smtClean="0"/>
              <a:t>with</a:t>
            </a:r>
            <a:r>
              <a:rPr lang="fr-BE" sz="2200" b="1" baseline="0" dirty="0" smtClean="0"/>
              <a:t> </a:t>
            </a:r>
            <a:r>
              <a:rPr lang="fr-BE" sz="2200" b="1" baseline="0" dirty="0" err="1" smtClean="0"/>
              <a:t>female</a:t>
            </a:r>
            <a:r>
              <a:rPr lang="fr-BE" sz="2200" b="1" baseline="0" dirty="0" smtClean="0"/>
              <a:t> </a:t>
            </a:r>
            <a:r>
              <a:rPr lang="fr-BE" sz="2200" b="1" baseline="0" dirty="0" err="1" smtClean="0"/>
              <a:t>minister</a:t>
            </a:r>
            <a:endParaRPr lang="fr-BE" sz="2200" b="1" dirty="0" smtClean="0"/>
          </a:p>
          <a:p>
            <a:pPr marL="0" lvl="1" algn="just" eaLnBrk="1" hangingPunct="1">
              <a:lnSpc>
                <a:spcPct val="80000"/>
              </a:lnSpc>
              <a:buFont typeface="Arial" charset="0"/>
              <a:buNone/>
            </a:pPr>
            <a:endParaRPr lang="fr-BE" sz="2200" b="1" dirty="0" smtClean="0"/>
          </a:p>
          <a:p>
            <a:pPr marL="0" lvl="1" algn="just" eaLnBrk="1" hangingPunct="1">
              <a:lnSpc>
                <a:spcPct val="80000"/>
              </a:lnSpc>
              <a:buFont typeface="Arial" charset="0"/>
              <a:buNone/>
            </a:pPr>
            <a:r>
              <a:rPr lang="fr-BE" sz="2200" b="0" dirty="0" smtClean="0"/>
              <a:t>A</a:t>
            </a:r>
            <a:r>
              <a:rPr lang="fr-BE" sz="2200" b="0" baseline="0" dirty="0" smtClean="0"/>
              <a:t> male </a:t>
            </a:r>
            <a:r>
              <a:rPr lang="fr-BE" sz="2200" b="0" baseline="0" dirty="0" err="1" smtClean="0"/>
              <a:t>Minister</a:t>
            </a:r>
            <a:r>
              <a:rPr lang="fr-BE" sz="2200" b="0" baseline="0" dirty="0" smtClean="0"/>
              <a:t> </a:t>
            </a:r>
            <a:r>
              <a:rPr lang="fr-BE" sz="2200" b="0" baseline="0" dirty="0" err="1" smtClean="0"/>
              <a:t>visiting</a:t>
            </a:r>
            <a:r>
              <a:rPr lang="fr-BE" sz="2200" b="0" baseline="0" dirty="0" smtClean="0"/>
              <a:t> a </a:t>
            </a:r>
            <a:r>
              <a:rPr lang="fr-BE" sz="2200" b="0" baseline="0" dirty="0" err="1" smtClean="0"/>
              <a:t>parish</a:t>
            </a:r>
            <a:r>
              <a:rPr lang="fr-BE" sz="2200" b="0" baseline="0" dirty="0" smtClean="0"/>
              <a:t> </a:t>
            </a:r>
            <a:r>
              <a:rPr lang="fr-BE" sz="2200" b="0" baseline="0" dirty="0" err="1" smtClean="0"/>
              <a:t>informed</a:t>
            </a:r>
            <a:r>
              <a:rPr lang="fr-BE" sz="2200" b="0" baseline="0" dirty="0" smtClean="0"/>
              <a:t> the </a:t>
            </a:r>
            <a:r>
              <a:rPr lang="fr-BE" sz="2200" b="0" baseline="0" dirty="0" err="1" smtClean="0"/>
              <a:t>female</a:t>
            </a:r>
            <a:r>
              <a:rPr lang="fr-BE" sz="2200" b="0" baseline="0" dirty="0" smtClean="0"/>
              <a:t> </a:t>
            </a:r>
            <a:r>
              <a:rPr lang="fr-BE" sz="2200" b="0" baseline="0" dirty="0" err="1" smtClean="0"/>
              <a:t>parish</a:t>
            </a:r>
            <a:r>
              <a:rPr lang="fr-BE" sz="2200" b="0" baseline="0" dirty="0" smtClean="0"/>
              <a:t> </a:t>
            </a:r>
            <a:r>
              <a:rPr lang="fr-BE" sz="2200" b="0" baseline="0" dirty="0" err="1" smtClean="0"/>
              <a:t>minister</a:t>
            </a:r>
            <a:r>
              <a:rPr lang="fr-BE" sz="2200" b="0" baseline="0" dirty="0" smtClean="0"/>
              <a:t> </a:t>
            </a:r>
            <a:r>
              <a:rPr lang="fr-BE" sz="2200" b="0" baseline="0" dirty="0" err="1" smtClean="0"/>
              <a:t>that</a:t>
            </a:r>
            <a:r>
              <a:rPr lang="fr-BE" sz="2200" b="0" baseline="0" dirty="0" smtClean="0"/>
              <a:t> </a:t>
            </a:r>
            <a:r>
              <a:rPr lang="fr-BE" sz="2200" b="0" baseline="0" dirty="0" err="1" smtClean="0"/>
              <a:t>she</a:t>
            </a:r>
            <a:r>
              <a:rPr lang="fr-BE" sz="2200" b="0" baseline="0" dirty="0" smtClean="0"/>
              <a:t> </a:t>
            </a:r>
            <a:r>
              <a:rPr lang="fr-BE" sz="2200" b="0" baseline="0" dirty="0" err="1" smtClean="0"/>
              <a:t>would</a:t>
            </a:r>
            <a:r>
              <a:rPr lang="fr-BE" sz="2200" b="0" baseline="0" dirty="0" smtClean="0"/>
              <a:t> not </a:t>
            </a:r>
            <a:r>
              <a:rPr lang="fr-BE" sz="2200" b="0" baseline="0" dirty="0" err="1" smtClean="0"/>
              <a:t>be</a:t>
            </a:r>
            <a:r>
              <a:rPr lang="fr-BE" sz="2200" b="0" baseline="0" dirty="0" smtClean="0"/>
              <a:t> </a:t>
            </a:r>
            <a:r>
              <a:rPr lang="fr-BE" sz="2200" b="0" baseline="0" dirty="0" err="1" smtClean="0"/>
              <a:t>allowed</a:t>
            </a:r>
            <a:r>
              <a:rPr lang="fr-BE" sz="2200" b="0" baseline="0" dirty="0" smtClean="0"/>
              <a:t> to </a:t>
            </a:r>
            <a:r>
              <a:rPr lang="fr-BE" sz="2200" b="0" baseline="0" dirty="0" err="1" smtClean="0"/>
              <a:t>participate</a:t>
            </a:r>
            <a:r>
              <a:rPr lang="fr-BE" sz="2200" b="0" baseline="0" dirty="0" smtClean="0"/>
              <a:t> in a service </a:t>
            </a:r>
            <a:r>
              <a:rPr lang="fr-BE" sz="2200" b="0" baseline="0" dirty="0" err="1" smtClean="0"/>
              <a:t>he</a:t>
            </a:r>
            <a:r>
              <a:rPr lang="fr-BE" sz="2200" b="0" baseline="0" dirty="0" smtClean="0"/>
              <a:t> </a:t>
            </a:r>
            <a:r>
              <a:rPr lang="fr-BE" sz="2200" b="0" baseline="0" dirty="0" err="1" smtClean="0"/>
              <a:t>was</a:t>
            </a:r>
            <a:r>
              <a:rPr lang="fr-BE" sz="2200" b="0" baseline="0" dirty="0" smtClean="0"/>
              <a:t> </a:t>
            </a:r>
            <a:r>
              <a:rPr lang="fr-BE" sz="2200" b="0" baseline="0" dirty="0" err="1" smtClean="0"/>
              <a:t>going</a:t>
            </a:r>
            <a:r>
              <a:rPr lang="fr-BE" sz="2200" b="0" baseline="0" dirty="0" smtClean="0"/>
              <a:t> to </a:t>
            </a:r>
            <a:r>
              <a:rPr lang="fr-BE" sz="2200" b="0" baseline="0" dirty="0" err="1" smtClean="0"/>
              <a:t>hold</a:t>
            </a:r>
            <a:r>
              <a:rPr lang="fr-BE" sz="2200" b="0" baseline="0" dirty="0" smtClean="0"/>
              <a:t> in </a:t>
            </a:r>
            <a:r>
              <a:rPr lang="fr-BE" sz="2200" b="0" baseline="0" dirty="0" err="1" smtClean="0"/>
              <a:t>her</a:t>
            </a:r>
            <a:r>
              <a:rPr lang="fr-BE" sz="2200" b="0" baseline="0" dirty="0" smtClean="0"/>
              <a:t> </a:t>
            </a:r>
            <a:r>
              <a:rPr lang="fr-BE" sz="2200" b="0" baseline="0" dirty="0" err="1" smtClean="0"/>
              <a:t>parish</a:t>
            </a:r>
            <a:r>
              <a:rPr lang="fr-BE" sz="2200" b="0" baseline="0" dirty="0" smtClean="0"/>
              <a:t>.</a:t>
            </a:r>
          </a:p>
          <a:p>
            <a:pPr marL="0" lvl="1" algn="just" eaLnBrk="1" hangingPunct="1">
              <a:lnSpc>
                <a:spcPct val="80000"/>
              </a:lnSpc>
              <a:buFont typeface="Arial" charset="0"/>
              <a:buNone/>
            </a:pPr>
            <a:endParaRPr lang="fr-BE" sz="2200" b="0" baseline="0" dirty="0" smtClean="0"/>
          </a:p>
          <a:p>
            <a:pPr marL="0" lvl="1" algn="just" eaLnBrk="1" hangingPunct="1">
              <a:lnSpc>
                <a:spcPct val="80000"/>
              </a:lnSpc>
              <a:buFont typeface="Arial" charset="0"/>
              <a:buNone/>
            </a:pPr>
            <a:r>
              <a:rPr lang="fr-BE" sz="2200" b="0" baseline="0" dirty="0" smtClean="0"/>
              <a:t>The </a:t>
            </a:r>
            <a:r>
              <a:rPr lang="fr-BE" sz="2200" b="0" baseline="0" dirty="0" err="1" smtClean="0"/>
              <a:t>Supreme</a:t>
            </a:r>
            <a:r>
              <a:rPr lang="fr-BE" sz="2200" b="0" baseline="0" dirty="0" smtClean="0"/>
              <a:t> Court of </a:t>
            </a:r>
            <a:r>
              <a:rPr lang="fr-BE" sz="2200" b="0" baseline="0" dirty="0" err="1" smtClean="0"/>
              <a:t>Finland</a:t>
            </a:r>
            <a:r>
              <a:rPr lang="fr-BE" sz="2200" b="0" baseline="0" dirty="0" smtClean="0"/>
              <a:t> </a:t>
            </a:r>
            <a:r>
              <a:rPr lang="fr-BE" sz="2200" b="0" baseline="0" dirty="0" err="1" smtClean="0"/>
              <a:t>decided</a:t>
            </a:r>
            <a:r>
              <a:rPr lang="fr-BE" sz="2200" b="0" baseline="0" dirty="0" smtClean="0"/>
              <a:t>:</a:t>
            </a:r>
          </a:p>
          <a:p>
            <a:pPr marL="0" lvl="1" algn="just" eaLnBrk="1" hangingPunct="1">
              <a:lnSpc>
                <a:spcPct val="80000"/>
              </a:lnSpc>
              <a:buFont typeface="Arial" charset="0"/>
              <a:buNone/>
            </a:pPr>
            <a:endParaRPr lang="fr-BE" sz="2200" b="0" baseline="0" dirty="0" smtClean="0"/>
          </a:p>
          <a:p>
            <a:pPr marL="0" lvl="1" algn="just" eaLnBrk="1" hangingPunct="1">
              <a:lnSpc>
                <a:spcPct val="80000"/>
              </a:lnSpc>
              <a:buFont typeface="Arial" charset="0"/>
              <a:buNone/>
            </a:pPr>
            <a:r>
              <a:rPr lang="fr-BE" sz="2200" b="0" baseline="0" dirty="0" smtClean="0"/>
              <a:t>	- </a:t>
            </a:r>
            <a:r>
              <a:rPr lang="fr-BE" sz="2200" b="0" baseline="0" dirty="0" err="1" smtClean="0"/>
              <a:t>that</a:t>
            </a:r>
            <a:r>
              <a:rPr lang="fr-BE" sz="2200" b="0" baseline="0" dirty="0" smtClean="0"/>
              <a:t> actions </a:t>
            </a:r>
            <a:r>
              <a:rPr lang="fr-BE" sz="2200" b="0" baseline="0" dirty="0" err="1" smtClean="0"/>
              <a:t>which</a:t>
            </a:r>
            <a:r>
              <a:rPr lang="fr-BE" sz="2200" b="0" baseline="0" dirty="0" smtClean="0"/>
              <a:t> </a:t>
            </a:r>
            <a:r>
              <a:rPr lang="fr-BE" sz="2200" b="0" baseline="0" dirty="0" err="1" smtClean="0"/>
              <a:t>violate</a:t>
            </a:r>
            <a:r>
              <a:rPr lang="fr-BE" sz="2200" b="0" baseline="0" dirty="0" smtClean="0"/>
              <a:t> </a:t>
            </a:r>
            <a:r>
              <a:rPr lang="fr-BE" sz="2200" b="0" baseline="0" dirty="0" err="1" smtClean="0"/>
              <a:t>human</a:t>
            </a:r>
            <a:r>
              <a:rPr lang="fr-BE" sz="2200" b="0" baseline="0" dirty="0" smtClean="0"/>
              <a:t> </a:t>
            </a:r>
            <a:r>
              <a:rPr lang="fr-BE" sz="2200" b="0" baseline="0" dirty="0" err="1" smtClean="0"/>
              <a:t>dignity</a:t>
            </a:r>
            <a:r>
              <a:rPr lang="fr-BE" sz="2200" b="0" baseline="0" dirty="0" smtClean="0"/>
              <a:t> or </a:t>
            </a:r>
            <a:r>
              <a:rPr lang="fr-BE" sz="2200" b="0" baseline="0" dirty="0" err="1" smtClean="0"/>
              <a:t>other</a:t>
            </a:r>
            <a:r>
              <a:rPr lang="fr-BE" sz="2200" b="0" baseline="0" dirty="0" smtClean="0"/>
              <a:t> </a:t>
            </a:r>
            <a:r>
              <a:rPr lang="fr-BE" sz="2200" b="0" baseline="0" dirty="0" err="1" smtClean="0"/>
              <a:t>fundamental</a:t>
            </a:r>
            <a:r>
              <a:rPr lang="fr-BE" sz="2200" b="0" baseline="0" dirty="0" smtClean="0"/>
              <a:t> </a:t>
            </a:r>
            <a:r>
              <a:rPr lang="fr-BE" sz="2200" b="0" baseline="0" dirty="0" err="1" smtClean="0"/>
              <a:t>rights</a:t>
            </a:r>
            <a:r>
              <a:rPr lang="fr-BE" sz="2200" b="0" baseline="0" dirty="0" smtClean="0"/>
              <a:t> </a:t>
            </a:r>
            <a:r>
              <a:rPr lang="fr-BE" sz="2200" b="0" baseline="0" dirty="0" err="1" smtClean="0"/>
              <a:t>cannot</a:t>
            </a:r>
            <a:r>
              <a:rPr lang="fr-BE" sz="2200" b="0" baseline="0" dirty="0" smtClean="0"/>
              <a:t> </a:t>
            </a:r>
            <a:r>
              <a:rPr lang="fr-BE" sz="2200" b="0" baseline="0" dirty="0" err="1" smtClean="0"/>
              <a:t>be</a:t>
            </a:r>
            <a:r>
              <a:rPr lang="fr-BE" sz="2200" b="0" baseline="0" dirty="0" smtClean="0"/>
              <a:t> </a:t>
            </a:r>
            <a:r>
              <a:rPr lang="fr-BE" sz="2200" b="0" baseline="0" dirty="0" err="1" smtClean="0"/>
              <a:t>carried</a:t>
            </a:r>
            <a:r>
              <a:rPr lang="fr-BE" sz="2200" b="0" baseline="0" dirty="0" smtClean="0"/>
              <a:t> out in the </a:t>
            </a:r>
            <a:r>
              <a:rPr lang="fr-BE" sz="2200" b="0" baseline="0" dirty="0" err="1" smtClean="0"/>
              <a:t>name</a:t>
            </a:r>
            <a:r>
              <a:rPr lang="fr-BE" sz="2200" b="0" baseline="0" dirty="0" smtClean="0"/>
              <a:t> of </a:t>
            </a:r>
            <a:r>
              <a:rPr lang="fr-BE" sz="2200" b="0" baseline="0" dirty="0" err="1" smtClean="0"/>
              <a:t>freedom</a:t>
            </a:r>
            <a:r>
              <a:rPr lang="fr-BE" sz="2200" b="0" baseline="0" dirty="0" smtClean="0"/>
              <a:t> of religion.</a:t>
            </a:r>
          </a:p>
          <a:p>
            <a:pPr marL="0" lvl="1" algn="just" eaLnBrk="1" hangingPunct="1">
              <a:lnSpc>
                <a:spcPct val="80000"/>
              </a:lnSpc>
              <a:buFont typeface="Arial" charset="0"/>
              <a:buNone/>
            </a:pPr>
            <a:endParaRPr lang="fr-BE" sz="2200" b="0" dirty="0" smtClean="0"/>
          </a:p>
          <a:p>
            <a:pPr algn="just" eaLnBrk="1" hangingPunct="1">
              <a:lnSpc>
                <a:spcPct val="80000"/>
              </a:lnSpc>
            </a:pPr>
            <a:r>
              <a:rPr lang="en-US" sz="2200" b="1" dirty="0" smtClean="0"/>
              <a:t>Handshake-case (Netherlands)</a:t>
            </a:r>
          </a:p>
          <a:p>
            <a:pPr algn="just" eaLnBrk="1" hangingPunct="1">
              <a:lnSpc>
                <a:spcPct val="80000"/>
              </a:lnSpc>
            </a:pPr>
            <a:endParaRPr lang="en-US" sz="2200" dirty="0" smtClean="0"/>
          </a:p>
          <a:p>
            <a:pPr algn="just" eaLnBrk="1" hangingPunct="1">
              <a:lnSpc>
                <a:spcPct val="80000"/>
              </a:lnSpc>
            </a:pPr>
            <a:r>
              <a:rPr lang="en-US" sz="2200" dirty="0" smtClean="0"/>
              <a:t>Complainant observed strict religious requirements and refused shaking hands with the opposite sex.</a:t>
            </a:r>
          </a:p>
          <a:p>
            <a:pPr algn="just" eaLnBrk="1" hangingPunct="1">
              <a:lnSpc>
                <a:spcPct val="80000"/>
              </a:lnSpc>
            </a:pPr>
            <a:endParaRPr lang="en-US" sz="2200" dirty="0" smtClean="0"/>
          </a:p>
          <a:p>
            <a:pPr algn="just" eaLnBrk="1" hangingPunct="1">
              <a:lnSpc>
                <a:spcPct val="80000"/>
              </a:lnSpc>
            </a:pPr>
            <a:r>
              <a:rPr lang="en-US" sz="2200" dirty="0" smtClean="0"/>
              <a:t>She applied for admission</a:t>
            </a:r>
            <a:r>
              <a:rPr lang="en-US" sz="2200" baseline="0" dirty="0" smtClean="0"/>
              <a:t> to a teaching assistant course and at interview she explained that she did not shake men’s hands because of her religious belief.</a:t>
            </a:r>
          </a:p>
          <a:p>
            <a:pPr algn="just" eaLnBrk="1" hangingPunct="1">
              <a:lnSpc>
                <a:spcPct val="80000"/>
              </a:lnSpc>
            </a:pPr>
            <a:endParaRPr lang="en-US" sz="2200" baseline="0" dirty="0" smtClean="0"/>
          </a:p>
          <a:p>
            <a:pPr algn="just" eaLnBrk="1" hangingPunct="1">
              <a:lnSpc>
                <a:spcPct val="80000"/>
              </a:lnSpc>
            </a:pPr>
            <a:r>
              <a:rPr lang="en-US" sz="2200" baseline="0" dirty="0" smtClean="0"/>
              <a:t>She was refused a place on the course if she was not prepared to shake a man’s hand if in given situations this was necessary.</a:t>
            </a:r>
          </a:p>
          <a:p>
            <a:pPr algn="just" eaLnBrk="1" hangingPunct="1">
              <a:lnSpc>
                <a:spcPct val="80000"/>
              </a:lnSpc>
            </a:pPr>
            <a:endParaRPr lang="en-US" sz="2200" baseline="0" dirty="0" smtClean="0"/>
          </a:p>
          <a:p>
            <a:pPr algn="just" eaLnBrk="1" hangingPunct="1">
              <a:lnSpc>
                <a:spcPct val="80000"/>
              </a:lnSpc>
            </a:pPr>
            <a:r>
              <a:rPr lang="en-US" sz="2200" baseline="0" dirty="0" smtClean="0"/>
              <a:t>The Dutch Equality Body held that that there was no direct discrimination as the respondent had made no reference to her religious beliefs. </a:t>
            </a:r>
          </a:p>
          <a:p>
            <a:pPr algn="just" eaLnBrk="1" hangingPunct="1">
              <a:lnSpc>
                <a:spcPct val="80000"/>
              </a:lnSpc>
            </a:pPr>
            <a:endParaRPr lang="en-US" sz="2200" baseline="0" dirty="0" smtClean="0"/>
          </a:p>
          <a:p>
            <a:pPr algn="just" eaLnBrk="1" hangingPunct="1">
              <a:lnSpc>
                <a:spcPct val="80000"/>
              </a:lnSpc>
            </a:pPr>
            <a:r>
              <a:rPr lang="en-US" sz="2200" baseline="0" dirty="0" smtClean="0"/>
              <a:t>It considered that a requirement to shake hands had been applied for legitimate reasons (to uphold good manners, to develop citizenship competency and to protect the principle of equality of men and women)</a:t>
            </a:r>
          </a:p>
          <a:p>
            <a:pPr algn="just" eaLnBrk="1" hangingPunct="1">
              <a:lnSpc>
                <a:spcPct val="80000"/>
              </a:lnSpc>
            </a:pPr>
            <a:endParaRPr lang="en-US" sz="2200" baseline="0" dirty="0" smtClean="0"/>
          </a:p>
          <a:p>
            <a:pPr algn="just" eaLnBrk="1" hangingPunct="1">
              <a:lnSpc>
                <a:spcPct val="80000"/>
              </a:lnSpc>
            </a:pPr>
            <a:r>
              <a:rPr lang="en-US" sz="2200" baseline="0" dirty="0" smtClean="0"/>
              <a:t>However, the NEB concluded that the means of achieving these aims were not proportionate as there are other ways to greet others respectfully. Further the respondent had failed to demonstrate that that shaking hands was an essential part of the training course.</a:t>
            </a:r>
          </a:p>
          <a:p>
            <a:pPr algn="just" eaLnBrk="1" hangingPunct="1">
              <a:lnSpc>
                <a:spcPct val="80000"/>
              </a:lnSpc>
            </a:pPr>
            <a:endParaRPr lang="en-US" sz="2200" baseline="0" dirty="0" smtClean="0"/>
          </a:p>
          <a:p>
            <a:pPr algn="just" eaLnBrk="1" hangingPunct="1">
              <a:lnSpc>
                <a:spcPct val="80000"/>
              </a:lnSpc>
            </a:pPr>
            <a:r>
              <a:rPr lang="en-US" sz="2200" baseline="0" dirty="0" smtClean="0"/>
              <a:t>The NEB therefore concluded there was unjustified indirect discrimination against the complainant.</a:t>
            </a:r>
          </a:p>
          <a:p>
            <a:pPr algn="just" eaLnBrk="1" hangingPunct="1">
              <a:lnSpc>
                <a:spcPct val="80000"/>
              </a:lnSpc>
            </a:pPr>
            <a:endParaRPr lang="fr-BE" sz="2200" dirty="0" smtClean="0"/>
          </a:p>
        </p:txBody>
      </p:sp>
    </p:spTree>
    <p:extLst>
      <p:ext uri="{BB962C8B-B14F-4D97-AF65-F5344CB8AC3E}">
        <p14:creationId xmlns:p14="http://schemas.microsoft.com/office/powerpoint/2010/main" val="42453083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GB" dirty="0" smtClean="0"/>
              <a:t>Notwithstanding Article 2(1) and (2), Member States may provide that a difference of treatment which is based on a characteristic related to any of the grounds referred to in Article 1 shall not constitute discrimination where, by reason of the nature of the particular occupational activities concerned or of the context in which they are carried out, such a characteristic constitutes a genuine and determining occupational requirement, provided that the objective is legitimate and the requirement is proportionate.</a:t>
            </a:r>
          </a:p>
          <a:p>
            <a:pPr marL="0" indent="0">
              <a:buNone/>
            </a:pPr>
            <a:endParaRPr lang="en-GB" dirty="0" smtClean="0"/>
          </a:p>
        </p:txBody>
      </p:sp>
      <p:sp>
        <p:nvSpPr>
          <p:cNvPr id="4" name="Slide Number Placeholder 3"/>
          <p:cNvSpPr>
            <a:spLocks noGrp="1"/>
          </p:cNvSpPr>
          <p:nvPr>
            <p:ph type="sldNum" sz="quarter" idx="10"/>
          </p:nvPr>
        </p:nvSpPr>
        <p:spPr/>
        <p:txBody>
          <a:bodyPr/>
          <a:lstStyle/>
          <a:p>
            <a:pPr>
              <a:defRPr/>
            </a:pPr>
            <a:fld id="{F81C9250-5C1A-440C-B5D3-EF5C21502BCE}" type="slidenum">
              <a:rPr lang="en-US" smtClean="0"/>
              <a:pPr>
                <a:defRPr/>
              </a:pPr>
              <a:t>13</a:t>
            </a:fld>
            <a:endParaRPr lang="en-US"/>
          </a:p>
        </p:txBody>
      </p:sp>
    </p:spTree>
    <p:extLst>
      <p:ext uri="{BB962C8B-B14F-4D97-AF65-F5344CB8AC3E}">
        <p14:creationId xmlns:p14="http://schemas.microsoft.com/office/powerpoint/2010/main" val="8668668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Article 4(2) </a:t>
            </a:r>
          </a:p>
          <a:p>
            <a:endParaRPr lang="en-GB" dirty="0" smtClean="0"/>
          </a:p>
          <a:p>
            <a:r>
              <a:rPr lang="en-GB" dirty="0" smtClean="0"/>
              <a:t>Member States may maintain national legislation in force at the date of adoption of this Directive or provide for future legislation incorporating national practices existing at the date of adoption of this Directive pursuant to which, in the case of occupational activities within churches and other public or private organisations the ethos of which is based on religion or belief, a difference of treatment based on a person's religion or belief shall not constitute discrimination where, by reason of the nature of these activities or of the context in which they are carried out, a person's religion or belief constitute a genuine, legitimate and justified occupational requirement, having regard to the organisation's ethos. This difference of treatment shall be implemented taking account of Member States' constitutional provisions and principles, as well as the general principles of Community law, and should not justify discrimination on another ground.</a:t>
            </a:r>
          </a:p>
          <a:p>
            <a:r>
              <a:rPr lang="en-GB" dirty="0" smtClean="0"/>
              <a:t>Provided that its provisions are otherwise complied with, this Directive shall thus not prejudice the right of churches and other public or private organisations, the ethos of which is based on religion or belief, acting in conformity with national constitutions and laws, to require individuals working for them to act in good faith and with loyalty to the organisation's ethos.</a:t>
            </a:r>
          </a:p>
          <a:p>
            <a:endParaRPr lang="en-GB" dirty="0" smtClean="0"/>
          </a:p>
          <a:p>
            <a:r>
              <a:rPr lang="en-GB" dirty="0" smtClean="0"/>
              <a:t>This relates specifically</a:t>
            </a:r>
            <a:r>
              <a:rPr lang="en-GB" baseline="0" dirty="0" smtClean="0"/>
              <a:t> to religious institutions such a churches and private or public religious/belief based organisations.</a:t>
            </a:r>
          </a:p>
          <a:p>
            <a:endParaRPr lang="en-GB" baseline="0" dirty="0" smtClean="0"/>
          </a:p>
          <a:p>
            <a:r>
              <a:rPr lang="en-GB" baseline="0" dirty="0" smtClean="0"/>
              <a:t>CJEU has not ruled on these provisions as yet but there have been cases domestically. </a:t>
            </a:r>
            <a:endParaRPr lang="en-GB" dirty="0"/>
          </a:p>
        </p:txBody>
      </p:sp>
      <p:sp>
        <p:nvSpPr>
          <p:cNvPr id="4" name="Slide Number Placeholder 3"/>
          <p:cNvSpPr>
            <a:spLocks noGrp="1"/>
          </p:cNvSpPr>
          <p:nvPr>
            <p:ph type="sldNum" sz="quarter" idx="10"/>
          </p:nvPr>
        </p:nvSpPr>
        <p:spPr/>
        <p:txBody>
          <a:bodyPr/>
          <a:lstStyle/>
          <a:p>
            <a:pPr>
              <a:defRPr/>
            </a:pPr>
            <a:fld id="{F81C9250-5C1A-440C-B5D3-EF5C21502BCE}" type="slidenum">
              <a:rPr lang="en-US" smtClean="0"/>
              <a:pPr>
                <a:defRPr/>
              </a:pPr>
              <a:t>14</a:t>
            </a:fld>
            <a:endParaRPr lang="en-US"/>
          </a:p>
        </p:txBody>
      </p:sp>
    </p:spTree>
    <p:extLst>
      <p:ext uri="{BB962C8B-B14F-4D97-AF65-F5344CB8AC3E}">
        <p14:creationId xmlns:p14="http://schemas.microsoft.com/office/powerpoint/2010/main" val="26354913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lnSpc>
                <a:spcPct val="80000"/>
              </a:lnSpc>
            </a:pPr>
            <a:r>
              <a:rPr lang="en-US" b="1" dirty="0" err="1" smtClean="0"/>
              <a:t>Reaney</a:t>
            </a:r>
            <a:r>
              <a:rPr lang="en-US" b="1" dirty="0" smtClean="0"/>
              <a:t> case (UK)</a:t>
            </a:r>
          </a:p>
          <a:p>
            <a:pPr eaLnBrk="1" hangingPunct="1">
              <a:lnSpc>
                <a:spcPct val="80000"/>
              </a:lnSpc>
            </a:pPr>
            <a:endParaRPr lang="en-US" b="1" dirty="0" smtClean="0"/>
          </a:p>
          <a:p>
            <a:pPr eaLnBrk="1" hangingPunct="1">
              <a:lnSpc>
                <a:spcPct val="80000"/>
              </a:lnSpc>
            </a:pPr>
            <a:r>
              <a:rPr lang="fr-BE" dirty="0" err="1" smtClean="0"/>
              <a:t>Employment</a:t>
            </a:r>
            <a:r>
              <a:rPr lang="fr-BE" dirty="0" smtClean="0"/>
              <a:t> Tribunal </a:t>
            </a:r>
            <a:r>
              <a:rPr lang="fr-BE" dirty="0" err="1" smtClean="0"/>
              <a:t>decision</a:t>
            </a:r>
            <a:r>
              <a:rPr lang="fr-BE" dirty="0" smtClean="0"/>
              <a:t>:</a:t>
            </a:r>
          </a:p>
          <a:p>
            <a:pPr eaLnBrk="1" hangingPunct="1">
              <a:lnSpc>
                <a:spcPct val="80000"/>
              </a:lnSpc>
            </a:pPr>
            <a:endParaRPr lang="fr-BE" dirty="0" smtClean="0"/>
          </a:p>
          <a:p>
            <a:pPr eaLnBrk="1" hangingPunct="1">
              <a:lnSpc>
                <a:spcPct val="80000"/>
              </a:lnSpc>
            </a:pPr>
            <a:r>
              <a:rPr lang="fr-BE" dirty="0" smtClean="0"/>
              <a:t>Mr </a:t>
            </a:r>
            <a:r>
              <a:rPr lang="fr-BE" dirty="0" err="1" smtClean="0"/>
              <a:t>Reaney</a:t>
            </a:r>
            <a:r>
              <a:rPr lang="fr-BE" dirty="0" smtClean="0"/>
              <a:t>,</a:t>
            </a:r>
            <a:r>
              <a:rPr lang="fr-BE" baseline="0" dirty="0" smtClean="0"/>
              <a:t> </a:t>
            </a:r>
            <a:r>
              <a:rPr lang="fr-BE" baseline="0" dirty="0" err="1" smtClean="0"/>
              <a:t>who</a:t>
            </a:r>
            <a:r>
              <a:rPr lang="fr-BE" baseline="0" dirty="0" smtClean="0"/>
              <a:t> </a:t>
            </a:r>
            <a:r>
              <a:rPr lang="fr-BE" baseline="0" dirty="0" err="1" smtClean="0"/>
              <a:t>was</a:t>
            </a:r>
            <a:r>
              <a:rPr lang="fr-BE" baseline="0" dirty="0" smtClean="0"/>
              <a:t> gay, </a:t>
            </a:r>
            <a:r>
              <a:rPr lang="fr-BE" baseline="0" dirty="0" err="1" smtClean="0"/>
              <a:t>applied</a:t>
            </a:r>
            <a:r>
              <a:rPr lang="fr-BE" baseline="0" dirty="0" smtClean="0"/>
              <a:t> for job as </a:t>
            </a:r>
            <a:r>
              <a:rPr lang="fr-BE" baseline="0" dirty="0" err="1" smtClean="0"/>
              <a:t>Youth</a:t>
            </a:r>
            <a:r>
              <a:rPr lang="fr-BE" baseline="0" dirty="0" smtClean="0"/>
              <a:t> </a:t>
            </a:r>
            <a:r>
              <a:rPr lang="fr-BE" baseline="0" dirty="0" err="1" smtClean="0"/>
              <a:t>Worker</a:t>
            </a:r>
            <a:r>
              <a:rPr lang="fr-BE" baseline="0" dirty="0" smtClean="0"/>
              <a:t> </a:t>
            </a:r>
            <a:r>
              <a:rPr lang="fr-BE" baseline="0" dirty="0" err="1" smtClean="0"/>
              <a:t>with</a:t>
            </a:r>
            <a:r>
              <a:rPr lang="fr-BE" baseline="0" dirty="0" smtClean="0"/>
              <a:t> the </a:t>
            </a:r>
            <a:r>
              <a:rPr lang="fr-BE" baseline="0" dirty="0" err="1" smtClean="0"/>
              <a:t>Respondent</a:t>
            </a:r>
            <a:r>
              <a:rPr lang="fr-BE" baseline="0" dirty="0" smtClean="0"/>
              <a:t>.</a:t>
            </a:r>
          </a:p>
          <a:p>
            <a:pPr eaLnBrk="1" hangingPunct="1">
              <a:lnSpc>
                <a:spcPct val="80000"/>
              </a:lnSpc>
            </a:pPr>
            <a:endParaRPr lang="fr-BE" baseline="0" dirty="0" smtClean="0"/>
          </a:p>
          <a:p>
            <a:pPr eaLnBrk="1" hangingPunct="1">
              <a:lnSpc>
                <a:spcPct val="80000"/>
              </a:lnSpc>
            </a:pPr>
            <a:r>
              <a:rPr lang="fr-BE" baseline="0" dirty="0" smtClean="0"/>
              <a:t>Bishop </a:t>
            </a:r>
            <a:r>
              <a:rPr lang="fr-BE" baseline="0" dirty="0" err="1" smtClean="0"/>
              <a:t>decided</a:t>
            </a:r>
            <a:r>
              <a:rPr lang="fr-BE" baseline="0" dirty="0" smtClean="0"/>
              <a:t> not to </a:t>
            </a:r>
            <a:r>
              <a:rPr lang="fr-BE" baseline="0" dirty="0" err="1" smtClean="0"/>
              <a:t>offer</a:t>
            </a:r>
            <a:r>
              <a:rPr lang="fr-BE" baseline="0" dirty="0" smtClean="0"/>
              <a:t> the job </a:t>
            </a:r>
            <a:r>
              <a:rPr lang="fr-BE" baseline="0" dirty="0" err="1" smtClean="0"/>
              <a:t>even</a:t>
            </a:r>
            <a:r>
              <a:rPr lang="fr-BE" baseline="0" dirty="0" smtClean="0"/>
              <a:t> </a:t>
            </a:r>
            <a:r>
              <a:rPr lang="fr-BE" baseline="0" dirty="0" err="1" smtClean="0"/>
              <a:t>though</a:t>
            </a:r>
            <a:r>
              <a:rPr lang="fr-BE" baseline="0" dirty="0" smtClean="0"/>
              <a:t> the interview panel </a:t>
            </a:r>
            <a:r>
              <a:rPr lang="fr-BE" baseline="0" dirty="0" err="1" smtClean="0"/>
              <a:t>had</a:t>
            </a:r>
            <a:r>
              <a:rPr lang="fr-BE" baseline="0" dirty="0" smtClean="0"/>
              <a:t> </a:t>
            </a:r>
            <a:r>
              <a:rPr lang="fr-BE" baseline="0" dirty="0" err="1" smtClean="0"/>
              <a:t>found</a:t>
            </a:r>
            <a:r>
              <a:rPr lang="fr-BE" baseline="0" dirty="0" smtClean="0"/>
              <a:t> </a:t>
            </a:r>
            <a:r>
              <a:rPr lang="fr-BE" baseline="0" dirty="0" err="1" smtClean="0"/>
              <a:t>him</a:t>
            </a:r>
            <a:r>
              <a:rPr lang="fr-BE" baseline="0" dirty="0" smtClean="0"/>
              <a:t> to </a:t>
            </a:r>
            <a:r>
              <a:rPr lang="fr-BE" baseline="0" dirty="0" err="1" smtClean="0"/>
              <a:t>be</a:t>
            </a:r>
            <a:r>
              <a:rPr lang="fr-BE" baseline="0" dirty="0" smtClean="0"/>
              <a:t> by far the best candidate, </a:t>
            </a:r>
            <a:r>
              <a:rPr lang="fr-BE" baseline="0" dirty="0" err="1" smtClean="0"/>
              <a:t>because</a:t>
            </a:r>
            <a:r>
              <a:rPr lang="fr-BE" baseline="0" dirty="0" smtClean="0"/>
              <a:t> Mr </a:t>
            </a:r>
            <a:r>
              <a:rPr lang="fr-BE" baseline="0" dirty="0" err="1" smtClean="0"/>
              <a:t>Reaney</a:t>
            </a:r>
            <a:r>
              <a:rPr lang="fr-BE" baseline="0" dirty="0" smtClean="0"/>
              <a:t> </a:t>
            </a:r>
            <a:r>
              <a:rPr lang="fr-BE" baseline="0" dirty="0" err="1" smtClean="0"/>
              <a:t>was</a:t>
            </a:r>
            <a:r>
              <a:rPr lang="fr-BE" baseline="0" dirty="0" smtClean="0"/>
              <a:t> gay and the Bishop </a:t>
            </a:r>
            <a:r>
              <a:rPr lang="fr-BE" baseline="0" dirty="0" err="1" smtClean="0"/>
              <a:t>did</a:t>
            </a:r>
            <a:r>
              <a:rPr lang="fr-BE" baseline="0" dirty="0" smtClean="0"/>
              <a:t> not </a:t>
            </a:r>
            <a:r>
              <a:rPr lang="fr-BE" baseline="0" dirty="0" err="1" smtClean="0"/>
              <a:t>believe</a:t>
            </a:r>
            <a:r>
              <a:rPr lang="fr-BE" baseline="0" dirty="0" smtClean="0"/>
              <a:t> </a:t>
            </a:r>
            <a:r>
              <a:rPr lang="fr-BE" baseline="0" dirty="0" err="1" smtClean="0"/>
              <a:t>he</a:t>
            </a:r>
            <a:r>
              <a:rPr lang="fr-BE" baseline="0" dirty="0" smtClean="0"/>
              <a:t> </a:t>
            </a:r>
            <a:r>
              <a:rPr lang="fr-BE" baseline="0" dirty="0" err="1" smtClean="0"/>
              <a:t>could</a:t>
            </a:r>
            <a:r>
              <a:rPr lang="fr-BE" baseline="0" dirty="0" smtClean="0"/>
              <a:t> </a:t>
            </a:r>
            <a:r>
              <a:rPr lang="fr-BE" baseline="0" dirty="0" err="1" smtClean="0"/>
              <a:t>remain</a:t>
            </a:r>
            <a:r>
              <a:rPr lang="fr-BE" baseline="0" dirty="0" smtClean="0"/>
              <a:t> </a:t>
            </a:r>
            <a:r>
              <a:rPr lang="fr-BE" baseline="0" dirty="0" err="1" smtClean="0"/>
              <a:t>celibate</a:t>
            </a:r>
            <a:r>
              <a:rPr lang="fr-BE" baseline="0" dirty="0" smtClean="0"/>
              <a:t> (and Church of </a:t>
            </a:r>
            <a:r>
              <a:rPr lang="fr-BE" baseline="0" dirty="0" err="1" smtClean="0"/>
              <a:t>England</a:t>
            </a:r>
            <a:r>
              <a:rPr lang="fr-BE" baseline="0" dirty="0" smtClean="0"/>
              <a:t> guidance at </a:t>
            </a:r>
            <a:r>
              <a:rPr lang="fr-BE" baseline="0" dirty="0" err="1" smtClean="0"/>
              <a:t>that</a:t>
            </a:r>
            <a:r>
              <a:rPr lang="fr-BE" baseline="0" dirty="0" smtClean="0"/>
              <a:t> time </a:t>
            </a:r>
            <a:r>
              <a:rPr lang="fr-BE" baseline="0" dirty="0" err="1" smtClean="0"/>
              <a:t>that</a:t>
            </a:r>
            <a:r>
              <a:rPr lang="fr-BE" baseline="0" dirty="0" smtClean="0"/>
              <a:t> </a:t>
            </a:r>
            <a:r>
              <a:rPr lang="fr-BE" baseline="0" dirty="0" err="1" smtClean="0"/>
              <a:t>stipulated</a:t>
            </a:r>
            <a:r>
              <a:rPr lang="fr-BE" baseline="0" dirty="0" smtClean="0"/>
              <a:t> </a:t>
            </a:r>
            <a:r>
              <a:rPr lang="fr-BE" baseline="0" dirty="0" err="1" smtClean="0"/>
              <a:t>that</a:t>
            </a:r>
            <a:r>
              <a:rPr lang="fr-BE" baseline="0" dirty="0" smtClean="0"/>
              <a:t> </a:t>
            </a:r>
            <a:r>
              <a:rPr lang="fr-BE" baseline="0" dirty="0" err="1" smtClean="0"/>
              <a:t>clergy</a:t>
            </a:r>
            <a:r>
              <a:rPr lang="fr-BE" baseline="0" dirty="0" smtClean="0"/>
              <a:t> </a:t>
            </a:r>
            <a:r>
              <a:rPr lang="fr-BE" baseline="0" dirty="0" err="1" smtClean="0"/>
              <a:t>could</a:t>
            </a:r>
            <a:r>
              <a:rPr lang="fr-BE" baseline="0" dirty="0" smtClean="0"/>
              <a:t> not enter </a:t>
            </a:r>
            <a:r>
              <a:rPr lang="fr-BE" baseline="0" dirty="0" err="1" smtClean="0"/>
              <a:t>into</a:t>
            </a:r>
            <a:r>
              <a:rPr lang="fr-BE" baseline="0" dirty="0" smtClean="0"/>
              <a:t> </a:t>
            </a:r>
            <a:r>
              <a:rPr lang="fr-BE" baseline="0" dirty="0" err="1" smtClean="0"/>
              <a:t>sexually</a:t>
            </a:r>
            <a:r>
              <a:rPr lang="fr-BE" baseline="0" dirty="0" smtClean="0"/>
              <a:t> active </a:t>
            </a:r>
            <a:r>
              <a:rPr lang="fr-BE" baseline="0" dirty="0" err="1" smtClean="0"/>
              <a:t>relationships</a:t>
            </a:r>
            <a:r>
              <a:rPr lang="fr-BE" baseline="0" dirty="0" smtClean="0"/>
              <a:t>).</a:t>
            </a:r>
          </a:p>
          <a:p>
            <a:pPr eaLnBrk="1" hangingPunct="1">
              <a:lnSpc>
                <a:spcPct val="80000"/>
              </a:lnSpc>
            </a:pPr>
            <a:endParaRPr lang="fr-BE" baseline="0" dirty="0" smtClean="0"/>
          </a:p>
          <a:p>
            <a:pPr eaLnBrk="1" hangingPunct="1">
              <a:lnSpc>
                <a:spcPct val="80000"/>
              </a:lnSpc>
            </a:pPr>
            <a:r>
              <a:rPr lang="fr-BE" dirty="0" err="1" smtClean="0"/>
              <a:t>Employment</a:t>
            </a:r>
            <a:r>
              <a:rPr lang="fr-BE" baseline="0" dirty="0" smtClean="0"/>
              <a:t> Tribunal </a:t>
            </a:r>
            <a:r>
              <a:rPr lang="fr-BE" baseline="0" dirty="0" err="1" smtClean="0"/>
              <a:t>found</a:t>
            </a:r>
            <a:r>
              <a:rPr lang="fr-BE" baseline="0" dirty="0" smtClean="0"/>
              <a:t> </a:t>
            </a:r>
            <a:r>
              <a:rPr lang="fr-BE" baseline="0" dirty="0" err="1" smtClean="0"/>
              <a:t>that</a:t>
            </a:r>
            <a:r>
              <a:rPr lang="fr-BE" baseline="0" dirty="0" smtClean="0"/>
              <a:t> the post </a:t>
            </a:r>
            <a:r>
              <a:rPr lang="fr-BE" baseline="0" dirty="0" err="1" smtClean="0"/>
              <a:t>fell</a:t>
            </a:r>
            <a:r>
              <a:rPr lang="fr-BE" baseline="0" dirty="0" smtClean="0"/>
              <a:t> </a:t>
            </a:r>
            <a:r>
              <a:rPr lang="fr-BE" baseline="0" dirty="0" err="1" smtClean="0"/>
              <a:t>within</a:t>
            </a:r>
            <a:r>
              <a:rPr lang="fr-BE" baseline="0" dirty="0" smtClean="0"/>
              <a:t> the exception in Art 4(1) as </a:t>
            </a:r>
            <a:r>
              <a:rPr lang="fr-BE" baseline="0" dirty="0" err="1" smtClean="0"/>
              <a:t>it</a:t>
            </a:r>
            <a:r>
              <a:rPr lang="fr-BE" baseline="0" dirty="0" smtClean="0"/>
              <a:t> </a:t>
            </a:r>
            <a:r>
              <a:rPr lang="fr-BE" baseline="0" dirty="0" err="1" smtClean="0"/>
              <a:t>existed</a:t>
            </a:r>
            <a:r>
              <a:rPr lang="fr-BE" baseline="0" dirty="0" smtClean="0"/>
              <a:t> to </a:t>
            </a:r>
            <a:r>
              <a:rPr lang="fr-BE" baseline="0" dirty="0" err="1" smtClean="0"/>
              <a:t>promote</a:t>
            </a:r>
            <a:r>
              <a:rPr lang="fr-BE" baseline="0" dirty="0" smtClean="0"/>
              <a:t> and </a:t>
            </a:r>
            <a:r>
              <a:rPr lang="fr-BE" baseline="0" dirty="0" err="1" smtClean="0"/>
              <a:t>represent</a:t>
            </a:r>
            <a:r>
              <a:rPr lang="fr-BE" baseline="0" dirty="0" smtClean="0"/>
              <a:t> the religion. </a:t>
            </a:r>
            <a:r>
              <a:rPr lang="fr-BE" baseline="0" dirty="0" err="1" smtClean="0"/>
              <a:t>Further</a:t>
            </a:r>
            <a:r>
              <a:rPr lang="fr-BE" baseline="0" dirty="0" smtClean="0"/>
              <a:t> the Bishop </a:t>
            </a:r>
            <a:r>
              <a:rPr lang="fr-BE" baseline="0" dirty="0" err="1" smtClean="0"/>
              <a:t>applied</a:t>
            </a:r>
            <a:r>
              <a:rPr lang="fr-BE" baseline="0" dirty="0" smtClean="0"/>
              <a:t> the </a:t>
            </a:r>
            <a:r>
              <a:rPr lang="fr-BE" baseline="0" dirty="0" err="1" smtClean="0"/>
              <a:t>requirement</a:t>
            </a:r>
            <a:r>
              <a:rPr lang="fr-BE" baseline="0" dirty="0" smtClean="0"/>
              <a:t> </a:t>
            </a:r>
            <a:r>
              <a:rPr lang="fr-BE" baseline="0" dirty="0" err="1" smtClean="0"/>
              <a:t>relating</a:t>
            </a:r>
            <a:r>
              <a:rPr lang="fr-BE" baseline="0" dirty="0" smtClean="0"/>
              <a:t> to </a:t>
            </a:r>
            <a:r>
              <a:rPr lang="fr-BE" baseline="0" dirty="0" err="1" smtClean="0"/>
              <a:t>sexual</a:t>
            </a:r>
            <a:r>
              <a:rPr lang="fr-BE" baseline="0" dirty="0" smtClean="0"/>
              <a:t> orientation to </a:t>
            </a:r>
            <a:r>
              <a:rPr lang="fr-BE" baseline="0" dirty="0" err="1" smtClean="0"/>
              <a:t>comply</a:t>
            </a:r>
            <a:r>
              <a:rPr lang="fr-BE" baseline="0" dirty="0" smtClean="0"/>
              <a:t> </a:t>
            </a:r>
            <a:r>
              <a:rPr lang="fr-BE" baseline="0" dirty="0" err="1" smtClean="0"/>
              <a:t>with</a:t>
            </a:r>
            <a:r>
              <a:rPr lang="fr-BE" baseline="0" dirty="0" smtClean="0"/>
              <a:t> the doctrines of the religion. </a:t>
            </a:r>
          </a:p>
          <a:p>
            <a:pPr eaLnBrk="1" hangingPunct="1">
              <a:lnSpc>
                <a:spcPct val="80000"/>
              </a:lnSpc>
            </a:pPr>
            <a:endParaRPr lang="fr-BE" baseline="0" dirty="0" smtClean="0"/>
          </a:p>
          <a:p>
            <a:pPr eaLnBrk="1" hangingPunct="1">
              <a:lnSpc>
                <a:spcPct val="80000"/>
              </a:lnSpc>
            </a:pPr>
            <a:r>
              <a:rPr lang="fr-BE" baseline="0" dirty="0" err="1" smtClean="0"/>
              <a:t>However</a:t>
            </a:r>
            <a:r>
              <a:rPr lang="fr-BE" baseline="0" dirty="0" smtClean="0"/>
              <a:t>, the ET </a:t>
            </a:r>
            <a:r>
              <a:rPr lang="fr-BE" baseline="0" dirty="0" err="1" smtClean="0"/>
              <a:t>concluded</a:t>
            </a:r>
            <a:r>
              <a:rPr lang="fr-BE" baseline="0" dirty="0" smtClean="0"/>
              <a:t> </a:t>
            </a:r>
            <a:r>
              <a:rPr lang="fr-BE" baseline="0" dirty="0" err="1" smtClean="0"/>
              <a:t>that</a:t>
            </a:r>
            <a:r>
              <a:rPr lang="fr-BE" baseline="0" dirty="0" smtClean="0"/>
              <a:t> at the time of the </a:t>
            </a:r>
            <a:r>
              <a:rPr lang="fr-BE" baseline="0" dirty="0" err="1" smtClean="0"/>
              <a:t>Bishop’s</a:t>
            </a:r>
            <a:r>
              <a:rPr lang="fr-BE" baseline="0" dirty="0" smtClean="0"/>
              <a:t> </a:t>
            </a:r>
            <a:r>
              <a:rPr lang="fr-BE" baseline="0" dirty="0" err="1" smtClean="0"/>
              <a:t>decision</a:t>
            </a:r>
            <a:r>
              <a:rPr lang="fr-BE" baseline="0" dirty="0" smtClean="0"/>
              <a:t> Mr </a:t>
            </a:r>
            <a:r>
              <a:rPr lang="fr-BE" baseline="0" dirty="0" err="1" smtClean="0"/>
              <a:t>Reaney</a:t>
            </a:r>
            <a:r>
              <a:rPr lang="fr-BE" baseline="0" dirty="0" smtClean="0"/>
              <a:t> </a:t>
            </a:r>
            <a:r>
              <a:rPr lang="fr-BE" baseline="0" dirty="0" err="1" smtClean="0"/>
              <a:t>was</a:t>
            </a:r>
            <a:r>
              <a:rPr lang="fr-BE" baseline="0" dirty="0" smtClean="0"/>
              <a:t> single and </a:t>
            </a:r>
            <a:r>
              <a:rPr lang="fr-BE" baseline="0" dirty="0" err="1" smtClean="0"/>
              <a:t>had</a:t>
            </a:r>
            <a:r>
              <a:rPr lang="fr-BE" baseline="0" dirty="0" smtClean="0"/>
              <a:t> </a:t>
            </a:r>
            <a:r>
              <a:rPr lang="fr-BE" baseline="0" dirty="0" err="1" smtClean="0"/>
              <a:t>stated</a:t>
            </a:r>
            <a:r>
              <a:rPr lang="fr-BE" baseline="0" dirty="0" smtClean="0"/>
              <a:t> </a:t>
            </a:r>
            <a:r>
              <a:rPr lang="fr-BE" baseline="0" dirty="0" err="1" smtClean="0"/>
              <a:t>that</a:t>
            </a:r>
            <a:r>
              <a:rPr lang="fr-BE" baseline="0" dirty="0" smtClean="0"/>
              <a:t> </a:t>
            </a:r>
            <a:r>
              <a:rPr lang="fr-BE" baseline="0" dirty="0" err="1" smtClean="0"/>
              <a:t>he</a:t>
            </a:r>
            <a:r>
              <a:rPr lang="fr-BE" baseline="0" dirty="0" smtClean="0"/>
              <a:t> </a:t>
            </a:r>
            <a:r>
              <a:rPr lang="fr-BE" baseline="0" dirty="0" err="1" smtClean="0"/>
              <a:t>would</a:t>
            </a:r>
            <a:r>
              <a:rPr lang="fr-BE" baseline="0" dirty="0" smtClean="0"/>
              <a:t> </a:t>
            </a:r>
            <a:r>
              <a:rPr lang="fr-BE" baseline="0" dirty="0" err="1" smtClean="0"/>
              <a:t>remain</a:t>
            </a:r>
            <a:r>
              <a:rPr lang="fr-BE" baseline="0" dirty="0" smtClean="0"/>
              <a:t> </a:t>
            </a:r>
            <a:r>
              <a:rPr lang="fr-BE" baseline="0" dirty="0" err="1" smtClean="0"/>
              <a:t>celibate</a:t>
            </a:r>
            <a:r>
              <a:rPr lang="fr-BE" baseline="0" dirty="0" smtClean="0"/>
              <a:t> and the Bishop </a:t>
            </a:r>
            <a:r>
              <a:rPr lang="fr-BE" baseline="0" dirty="0" err="1" smtClean="0"/>
              <a:t>was</a:t>
            </a:r>
            <a:r>
              <a:rPr lang="fr-BE" baseline="0" dirty="0" smtClean="0"/>
              <a:t> not </a:t>
            </a:r>
            <a:r>
              <a:rPr lang="fr-BE" baseline="0" dirty="0" err="1" smtClean="0"/>
              <a:t>reasonable</a:t>
            </a:r>
            <a:r>
              <a:rPr lang="fr-BE" baseline="0" dirty="0" smtClean="0"/>
              <a:t> in </a:t>
            </a:r>
            <a:r>
              <a:rPr lang="fr-BE" baseline="0" dirty="0" err="1" smtClean="0"/>
              <a:t>refusing</a:t>
            </a:r>
            <a:r>
              <a:rPr lang="fr-BE" baseline="0" dirty="0" smtClean="0"/>
              <a:t> to </a:t>
            </a:r>
            <a:r>
              <a:rPr lang="fr-BE" baseline="0" dirty="0" err="1" smtClean="0"/>
              <a:t>accept</a:t>
            </a:r>
            <a:r>
              <a:rPr lang="fr-BE" baseline="0" dirty="0" smtClean="0"/>
              <a:t> </a:t>
            </a:r>
            <a:r>
              <a:rPr lang="fr-BE" baseline="0" dirty="0" err="1" smtClean="0"/>
              <a:t>that</a:t>
            </a:r>
            <a:r>
              <a:rPr lang="fr-BE" baseline="0" dirty="0" smtClean="0"/>
              <a:t> Mr </a:t>
            </a:r>
            <a:r>
              <a:rPr lang="fr-BE" baseline="0" dirty="0" err="1" smtClean="0"/>
              <a:t>Reaney</a:t>
            </a:r>
            <a:r>
              <a:rPr lang="fr-BE" baseline="0" dirty="0" smtClean="0"/>
              <a:t> met the </a:t>
            </a:r>
            <a:r>
              <a:rPr lang="fr-BE" baseline="0" dirty="0" err="1" smtClean="0"/>
              <a:t>requirement</a:t>
            </a:r>
            <a:r>
              <a:rPr lang="fr-BE" baseline="0" dirty="0" smtClean="0"/>
              <a:t>. </a:t>
            </a:r>
            <a:r>
              <a:rPr lang="fr-BE" baseline="0" dirty="0" err="1" smtClean="0"/>
              <a:t>Therefore</a:t>
            </a:r>
            <a:r>
              <a:rPr lang="fr-BE" baseline="0" dirty="0" smtClean="0"/>
              <a:t> the exception </a:t>
            </a:r>
            <a:r>
              <a:rPr lang="fr-BE" baseline="0" dirty="0" err="1" smtClean="0"/>
              <a:t>did</a:t>
            </a:r>
            <a:r>
              <a:rPr lang="fr-BE" baseline="0" dirty="0" smtClean="0"/>
              <a:t> not </a:t>
            </a:r>
            <a:r>
              <a:rPr lang="fr-BE" baseline="0" dirty="0" err="1" smtClean="0"/>
              <a:t>apply</a:t>
            </a:r>
            <a:r>
              <a:rPr lang="fr-BE" baseline="0" dirty="0" smtClean="0"/>
              <a:t> to the case and Mr </a:t>
            </a:r>
            <a:r>
              <a:rPr lang="fr-BE" baseline="0" dirty="0" err="1" smtClean="0"/>
              <a:t>Reaney</a:t>
            </a:r>
            <a:r>
              <a:rPr lang="fr-BE" baseline="0" dirty="0" smtClean="0"/>
              <a:t> </a:t>
            </a:r>
            <a:r>
              <a:rPr lang="fr-BE" baseline="0" dirty="0" err="1" smtClean="0"/>
              <a:t>had</a:t>
            </a:r>
            <a:r>
              <a:rPr lang="fr-BE" baseline="0" dirty="0" smtClean="0"/>
              <a:t> been </a:t>
            </a:r>
            <a:r>
              <a:rPr lang="fr-BE" baseline="0" dirty="0" err="1" smtClean="0"/>
              <a:t>directly</a:t>
            </a:r>
            <a:r>
              <a:rPr lang="fr-BE" baseline="0" dirty="0" smtClean="0"/>
              <a:t> </a:t>
            </a:r>
            <a:r>
              <a:rPr lang="fr-BE" baseline="0" dirty="0" err="1" smtClean="0"/>
              <a:t>discriminated</a:t>
            </a:r>
            <a:r>
              <a:rPr lang="fr-BE" baseline="0" dirty="0" smtClean="0"/>
              <a:t> </a:t>
            </a:r>
            <a:r>
              <a:rPr lang="fr-BE" baseline="0" dirty="0" err="1" smtClean="0"/>
              <a:t>against</a:t>
            </a:r>
            <a:r>
              <a:rPr lang="fr-BE" baseline="0" dirty="0" smtClean="0"/>
              <a:t>. </a:t>
            </a:r>
          </a:p>
          <a:p>
            <a:endParaRPr lang="en-GB" dirty="0"/>
          </a:p>
        </p:txBody>
      </p:sp>
      <p:sp>
        <p:nvSpPr>
          <p:cNvPr id="4" name="Slide Number Placeholder 3"/>
          <p:cNvSpPr>
            <a:spLocks noGrp="1"/>
          </p:cNvSpPr>
          <p:nvPr>
            <p:ph type="sldNum" sz="quarter" idx="10"/>
          </p:nvPr>
        </p:nvSpPr>
        <p:spPr/>
        <p:txBody>
          <a:bodyPr/>
          <a:lstStyle/>
          <a:p>
            <a:pPr>
              <a:defRPr/>
            </a:pPr>
            <a:fld id="{F81C9250-5C1A-440C-B5D3-EF5C21502BCE}" type="slidenum">
              <a:rPr lang="en-US" smtClean="0"/>
              <a:pPr>
                <a:defRPr/>
              </a:pPr>
              <a:t>15</a:t>
            </a:fld>
            <a:endParaRPr lang="en-US"/>
          </a:p>
        </p:txBody>
      </p:sp>
    </p:spTree>
    <p:extLst>
      <p:ext uri="{BB962C8B-B14F-4D97-AF65-F5344CB8AC3E}">
        <p14:creationId xmlns:p14="http://schemas.microsoft.com/office/powerpoint/2010/main" val="25752645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EC report on implementation</a:t>
            </a:r>
            <a:r>
              <a:rPr lang="en-GB" baseline="0" dirty="0" smtClean="0"/>
              <a:t> and impact of the General Framework Directive:  COM/2008) 225 final</a:t>
            </a:r>
            <a:endParaRPr lang="en-GB" dirty="0"/>
          </a:p>
        </p:txBody>
      </p:sp>
      <p:sp>
        <p:nvSpPr>
          <p:cNvPr id="4" name="Slide Number Placeholder 3"/>
          <p:cNvSpPr>
            <a:spLocks noGrp="1"/>
          </p:cNvSpPr>
          <p:nvPr>
            <p:ph type="sldNum" sz="quarter" idx="10"/>
          </p:nvPr>
        </p:nvSpPr>
        <p:spPr/>
        <p:txBody>
          <a:bodyPr/>
          <a:lstStyle/>
          <a:p>
            <a:pPr>
              <a:defRPr/>
            </a:pPr>
            <a:fld id="{F81C9250-5C1A-440C-B5D3-EF5C21502BCE}" type="slidenum">
              <a:rPr lang="en-US" smtClean="0"/>
              <a:pPr>
                <a:defRPr/>
              </a:pPr>
              <a:t>16</a:t>
            </a:fld>
            <a:endParaRPr lang="en-US"/>
          </a:p>
        </p:txBody>
      </p:sp>
    </p:spTree>
    <p:extLst>
      <p:ext uri="{BB962C8B-B14F-4D97-AF65-F5344CB8AC3E}">
        <p14:creationId xmlns:p14="http://schemas.microsoft.com/office/powerpoint/2010/main" val="3391556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TextEdit="1"/>
          </p:cNvSpPr>
          <p:nvPr>
            <p:ph type="sldImg"/>
          </p:nvPr>
        </p:nvSpPr>
        <p:spPr bwMode="auto">
          <a:noFill/>
          <a:ln>
            <a:solidFill>
              <a:srgbClr val="000000"/>
            </a:solidFill>
            <a:miter lim="800000"/>
            <a:headEnd/>
            <a:tailEnd/>
          </a:ln>
        </p:spPr>
      </p:sp>
      <p:sp>
        <p:nvSpPr>
          <p:cNvPr id="36867" name="Rectangle 3"/>
          <p:cNvSpPr>
            <a:spLocks noGrp="1"/>
          </p:cNvSpPr>
          <p:nvPr>
            <p:ph type="body" idx="1"/>
          </p:nvPr>
        </p:nvSpPr>
        <p:spPr>
          <a:noFill/>
          <a:ln/>
        </p:spPr>
        <p:txBody>
          <a:bodyPr/>
          <a:lstStyle/>
          <a:p>
            <a:pPr marL="223796" indent="-223796">
              <a:spcBef>
                <a:spcPct val="0"/>
              </a:spcBef>
            </a:pPr>
            <a:endParaRPr lang="nl-NL" sz="1400" dirty="0" smtClean="0">
              <a:latin typeface="Arial" charset="0"/>
            </a:endParaRPr>
          </a:p>
        </p:txBody>
      </p:sp>
    </p:spTree>
    <p:extLst>
      <p:ext uri="{BB962C8B-B14F-4D97-AF65-F5344CB8AC3E}">
        <p14:creationId xmlns:p14="http://schemas.microsoft.com/office/powerpoint/2010/main" val="3793261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TextEdit="1"/>
          </p:cNvSpPr>
          <p:nvPr>
            <p:ph type="sldImg"/>
          </p:nvPr>
        </p:nvSpPr>
        <p:spPr bwMode="auto">
          <a:noFill/>
          <a:ln>
            <a:solidFill>
              <a:srgbClr val="000000"/>
            </a:solidFill>
            <a:miter lim="800000"/>
            <a:headEnd/>
            <a:tailEnd/>
          </a:ln>
        </p:spPr>
      </p:sp>
      <p:sp>
        <p:nvSpPr>
          <p:cNvPr id="37891" name="Rectangle 3"/>
          <p:cNvSpPr>
            <a:spLocks noGrp="1"/>
          </p:cNvSpPr>
          <p:nvPr>
            <p:ph type="body" idx="1"/>
          </p:nvPr>
        </p:nvSpPr>
        <p:spPr>
          <a:noFill/>
          <a:ln/>
        </p:spPr>
        <p:txBody>
          <a:bodyPr/>
          <a:lstStyle/>
          <a:p>
            <a:pPr eaLnBrk="1" hangingPunct="1">
              <a:spcBef>
                <a:spcPct val="0"/>
              </a:spcBef>
            </a:pPr>
            <a:r>
              <a:rPr lang="nl-NL" sz="1400" dirty="0" smtClean="0">
                <a:latin typeface="Arial" charset="0"/>
                <a:ea typeface="굴림" charset="-127"/>
                <a:cs typeface="Arial" charset="0"/>
              </a:rPr>
              <a:t>EU founded on principles of liberty, democracy,</a:t>
            </a:r>
            <a:r>
              <a:rPr lang="nl-NL" sz="1400" baseline="0" dirty="0" smtClean="0">
                <a:latin typeface="Arial" charset="0"/>
                <a:ea typeface="굴림" charset="-127"/>
                <a:cs typeface="Arial" charset="0"/>
              </a:rPr>
              <a:t> respect for human rights and fundamental freedoms and among its objectives is the promotion of co-ordination between MS employment policies.</a:t>
            </a:r>
          </a:p>
          <a:p>
            <a:pPr eaLnBrk="1" hangingPunct="1">
              <a:spcBef>
                <a:spcPct val="0"/>
              </a:spcBef>
            </a:pPr>
            <a:endParaRPr lang="nl-NL" sz="1400" baseline="0" dirty="0" smtClean="0">
              <a:latin typeface="Arial" charset="0"/>
              <a:ea typeface="굴림" charset="-127"/>
              <a:cs typeface="Arial" charset="0"/>
            </a:endParaRPr>
          </a:p>
          <a:p>
            <a:pPr eaLnBrk="1" hangingPunct="1">
              <a:spcBef>
                <a:spcPct val="0"/>
              </a:spcBef>
            </a:pPr>
            <a:r>
              <a:rPr lang="nl-NL" sz="1400" baseline="0" dirty="0" smtClean="0">
                <a:latin typeface="Arial" charset="0"/>
                <a:ea typeface="굴림" charset="-127"/>
                <a:cs typeface="Arial" charset="0"/>
              </a:rPr>
              <a:t>It is recognised that discrimination based on RB may undermine achievement of EU’s objectives, in particular the attainment of a high level of employment and social protection, raising the standard of living and quality of life, economic and social cohesion and solidarity and free movement of people.</a:t>
            </a:r>
          </a:p>
          <a:p>
            <a:pPr eaLnBrk="1" hangingPunct="1">
              <a:spcBef>
                <a:spcPct val="0"/>
              </a:spcBef>
            </a:pPr>
            <a:endParaRPr lang="nl-NL" sz="1400" baseline="0" dirty="0" smtClean="0">
              <a:latin typeface="Arial" charset="0"/>
              <a:ea typeface="굴림" charset="-127"/>
              <a:cs typeface="Arial" charset="0"/>
            </a:endParaRPr>
          </a:p>
          <a:p>
            <a:pPr eaLnBrk="1" hangingPunct="1">
              <a:spcBef>
                <a:spcPct val="0"/>
              </a:spcBef>
            </a:pPr>
            <a:r>
              <a:rPr lang="nl-NL" sz="1400" baseline="0" dirty="0" smtClean="0">
                <a:latin typeface="Arial" charset="0"/>
                <a:ea typeface="굴림" charset="-127"/>
                <a:cs typeface="Arial" charset="0"/>
              </a:rPr>
              <a:t>To this end, discrimination based on RB in employment and vocational training was prohibited by the General Framework Directive.</a:t>
            </a:r>
          </a:p>
          <a:p>
            <a:pPr eaLnBrk="1" hangingPunct="1">
              <a:spcBef>
                <a:spcPct val="0"/>
              </a:spcBef>
            </a:pPr>
            <a:endParaRPr lang="nl-NL" sz="1400" baseline="0" dirty="0" smtClean="0">
              <a:latin typeface="Arial" charset="0"/>
              <a:ea typeface="굴림" charset="-127"/>
              <a:cs typeface="Arial" charset="0"/>
            </a:endParaRPr>
          </a:p>
          <a:p>
            <a:pPr eaLnBrk="1" hangingPunct="1">
              <a:spcBef>
                <a:spcPct val="0"/>
              </a:spcBef>
            </a:pPr>
            <a:r>
              <a:rPr lang="nl-NL" sz="1400" baseline="0" dirty="0" smtClean="0">
                <a:latin typeface="Arial" charset="0"/>
                <a:ea typeface="굴림" charset="-127"/>
                <a:cs typeface="Arial" charset="0"/>
              </a:rPr>
              <a:t>87% of 26 MS’s populations adhered to one of the 3 world religions: Christianity, Judaism and Islam according to the EC study: Study on discrimination on grounds of RB, age, disability and sexual orientation outside employment’, 2008</a:t>
            </a:r>
          </a:p>
          <a:p>
            <a:pPr eaLnBrk="1" hangingPunct="1">
              <a:spcBef>
                <a:spcPct val="0"/>
              </a:spcBef>
            </a:pPr>
            <a:endParaRPr lang="nl-NL" sz="1400" baseline="0" dirty="0" smtClean="0">
              <a:latin typeface="Arial" charset="0"/>
              <a:ea typeface="굴림" charset="-127"/>
              <a:cs typeface="Arial" charset="0"/>
            </a:endParaRPr>
          </a:p>
          <a:p>
            <a:pPr eaLnBrk="1" hangingPunct="1">
              <a:spcBef>
                <a:spcPct val="0"/>
              </a:spcBef>
            </a:pPr>
            <a:r>
              <a:rPr lang="nl-NL" sz="1400" baseline="0" dirty="0" smtClean="0">
                <a:latin typeface="Arial" charset="0"/>
                <a:ea typeface="굴림" charset="-127"/>
                <a:cs typeface="Arial" charset="0"/>
              </a:rPr>
              <a:t>The extent to which an individual is a permitted to manifest their beliefs when these conflict with the fundamental rights of others has given rise to a number of cases considered by courts and NEBs.</a:t>
            </a:r>
          </a:p>
          <a:p>
            <a:pPr eaLnBrk="1" hangingPunct="1">
              <a:spcBef>
                <a:spcPct val="0"/>
              </a:spcBef>
            </a:pPr>
            <a:endParaRPr lang="nl-NL" sz="1400" baseline="0" dirty="0" smtClean="0">
              <a:latin typeface="Arial" charset="0"/>
              <a:ea typeface="굴림" charset="-127"/>
              <a:cs typeface="Arial" charset="0"/>
            </a:endParaRPr>
          </a:p>
          <a:p>
            <a:pPr eaLnBrk="1" hangingPunct="1">
              <a:spcBef>
                <a:spcPct val="0"/>
              </a:spcBef>
            </a:pPr>
            <a:r>
              <a:rPr lang="nl-NL" sz="1400" baseline="0" dirty="0" smtClean="0">
                <a:latin typeface="Arial" charset="0"/>
                <a:ea typeface="굴림" charset="-127"/>
                <a:cs typeface="Arial" charset="0"/>
              </a:rPr>
              <a:t>A draft Directive prohibiting RB discrimination outside employment is currently stalled in the European Institutions’ legislative stages.</a:t>
            </a:r>
          </a:p>
          <a:p>
            <a:pPr eaLnBrk="1" hangingPunct="1">
              <a:spcBef>
                <a:spcPct val="0"/>
              </a:spcBef>
            </a:pPr>
            <a:endParaRPr lang="nl-NL" sz="1400" baseline="0" dirty="0" smtClean="0">
              <a:latin typeface="Arial" charset="0"/>
              <a:ea typeface="굴림" charset="-127"/>
              <a:cs typeface="Arial" charset="0"/>
            </a:endParaRPr>
          </a:p>
          <a:p>
            <a:pPr eaLnBrk="1" hangingPunct="1">
              <a:spcBef>
                <a:spcPct val="0"/>
              </a:spcBef>
            </a:pPr>
            <a:r>
              <a:rPr lang="nl-NL" sz="1400" baseline="0" dirty="0" smtClean="0">
                <a:latin typeface="Arial" charset="0"/>
                <a:ea typeface="굴림" charset="-127"/>
                <a:cs typeface="Arial" charset="0"/>
              </a:rPr>
              <a:t>A number of MS have prohibited RB discrimination in education and goods and services. However the EC has said in its proposal for the proposed directive that ‘outside the area of employment there is no uniform minimum level of protection within the EU’.</a:t>
            </a:r>
          </a:p>
          <a:p>
            <a:pPr eaLnBrk="1" hangingPunct="1">
              <a:spcBef>
                <a:spcPct val="0"/>
              </a:spcBef>
            </a:pPr>
            <a:endParaRPr lang="nl-NL" sz="1400" baseline="0" dirty="0" smtClean="0">
              <a:latin typeface="Arial" charset="0"/>
              <a:ea typeface="굴림" charset="-127"/>
              <a:cs typeface="Arial" charset="0"/>
            </a:endParaRPr>
          </a:p>
          <a:p>
            <a:pPr eaLnBrk="1" hangingPunct="1">
              <a:spcBef>
                <a:spcPct val="0"/>
              </a:spcBef>
            </a:pPr>
            <a:endParaRPr lang="nl-NL" sz="1400" baseline="0" dirty="0" smtClean="0">
              <a:latin typeface="Arial" charset="0"/>
              <a:ea typeface="굴림" charset="-127"/>
              <a:cs typeface="Arial" charset="0"/>
            </a:endParaRPr>
          </a:p>
          <a:p>
            <a:pPr eaLnBrk="1" hangingPunct="1">
              <a:spcBef>
                <a:spcPct val="0"/>
              </a:spcBef>
            </a:pPr>
            <a:endParaRPr lang="nl-NL" sz="1400" baseline="0" dirty="0" smtClean="0">
              <a:latin typeface="Arial" charset="0"/>
              <a:ea typeface="굴림" charset="-127"/>
              <a:cs typeface="Arial" charset="0"/>
            </a:endParaRPr>
          </a:p>
          <a:p>
            <a:pPr eaLnBrk="1" hangingPunct="1">
              <a:spcBef>
                <a:spcPct val="0"/>
              </a:spcBef>
            </a:pPr>
            <a:endParaRPr lang="nl-NL" sz="1400" baseline="0" dirty="0" smtClean="0">
              <a:latin typeface="Arial" charset="0"/>
              <a:ea typeface="굴림" charset="-127"/>
              <a:cs typeface="Arial" charset="0"/>
            </a:endParaRPr>
          </a:p>
          <a:p>
            <a:pPr eaLnBrk="1" hangingPunct="1">
              <a:spcBef>
                <a:spcPct val="0"/>
              </a:spcBef>
            </a:pPr>
            <a:endParaRPr lang="nl-NL" sz="1400" baseline="0" dirty="0" smtClean="0">
              <a:latin typeface="Arial" charset="0"/>
              <a:ea typeface="굴림" charset="-127"/>
              <a:cs typeface="Arial" charset="0"/>
            </a:endParaRPr>
          </a:p>
          <a:p>
            <a:pPr eaLnBrk="1" hangingPunct="1">
              <a:spcBef>
                <a:spcPct val="0"/>
              </a:spcBef>
            </a:pPr>
            <a:endParaRPr lang="nl-NL" sz="1400" baseline="0" dirty="0" smtClean="0">
              <a:latin typeface="Arial" charset="0"/>
              <a:ea typeface="굴림" charset="-127"/>
              <a:cs typeface="Arial" charset="0"/>
            </a:endParaRPr>
          </a:p>
          <a:p>
            <a:pPr eaLnBrk="1" hangingPunct="1">
              <a:spcBef>
                <a:spcPct val="0"/>
              </a:spcBef>
            </a:pPr>
            <a:endParaRPr lang="nl-NL" sz="1400" dirty="0" smtClean="0">
              <a:latin typeface="Arial" charset="0"/>
              <a:ea typeface="굴림" charset="-127"/>
              <a:cs typeface="Arial" charset="0"/>
            </a:endParaRPr>
          </a:p>
        </p:txBody>
      </p:sp>
    </p:spTree>
    <p:extLst>
      <p:ext uri="{BB962C8B-B14F-4D97-AF65-F5344CB8AC3E}">
        <p14:creationId xmlns:p14="http://schemas.microsoft.com/office/powerpoint/2010/main" val="3699059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TextEdit="1"/>
          </p:cNvSpPr>
          <p:nvPr>
            <p:ph type="sldImg"/>
          </p:nvPr>
        </p:nvSpPr>
        <p:spPr bwMode="auto">
          <a:noFill/>
          <a:ln>
            <a:solidFill>
              <a:srgbClr val="000000"/>
            </a:solidFill>
            <a:miter lim="800000"/>
            <a:headEnd/>
            <a:tailEnd/>
          </a:ln>
        </p:spPr>
      </p:sp>
      <p:sp>
        <p:nvSpPr>
          <p:cNvPr id="38915" name="Rectangle 3"/>
          <p:cNvSpPr>
            <a:spLocks noGrp="1"/>
          </p:cNvSpPr>
          <p:nvPr>
            <p:ph type="body" idx="1"/>
          </p:nvPr>
        </p:nvSpPr>
        <p:spPr>
          <a:noFill/>
          <a:ln/>
        </p:spPr>
        <p:txBody>
          <a:bodyPr/>
          <a:lstStyle/>
          <a:p>
            <a:r>
              <a:rPr lang="en-GB" dirty="0" smtClean="0"/>
              <a:t>Scope</a:t>
            </a:r>
          </a:p>
          <a:p>
            <a:r>
              <a:rPr lang="en-GB" dirty="0" smtClean="0"/>
              <a:t>1. Within the limits of the areas of competence conferred on the Community, this Directive shall apply to all persons, as regards both the public and private sectors, including public bodies, in relation to:</a:t>
            </a:r>
          </a:p>
          <a:p>
            <a:r>
              <a:rPr lang="en-GB" dirty="0" smtClean="0"/>
              <a:t>(a) conditions for access to employment, to self-employment or to occupation, including selection criteria and recruitment conditions, whatever the branch of activity and at all levels of the professional hierarchy, including promotion;</a:t>
            </a:r>
          </a:p>
          <a:p>
            <a:r>
              <a:rPr lang="en-GB" dirty="0" smtClean="0"/>
              <a:t>(b) access to all types and to all levels of vocational guidance, vocational training, advanced vocational training and retraining, including practical work experience;</a:t>
            </a:r>
          </a:p>
          <a:p>
            <a:r>
              <a:rPr lang="en-GB" dirty="0" smtClean="0"/>
              <a:t>(c) employment and working conditions, including dismissals and pay;</a:t>
            </a:r>
          </a:p>
          <a:p>
            <a:r>
              <a:rPr lang="en-GB" dirty="0" smtClean="0"/>
              <a:t>(d) membership of, and involvement in, an organisation of workers or employers, or any organisation whose members carry on a particular profession, including the benefits provided for by such organisations.</a:t>
            </a:r>
          </a:p>
          <a:p>
            <a:r>
              <a:rPr lang="en-GB" dirty="0" smtClean="0"/>
              <a:t>2. This Directive does not cover differences of treatment based on nationality and is without prejudice to provisions and conditions relating to the entry into and residence of third-country nationals and stateless persons in the territory of Member States, and to any treatment which arises from the legal status of the third-country nationals and stateless persons concerned.</a:t>
            </a:r>
          </a:p>
          <a:p>
            <a:r>
              <a:rPr lang="en-GB" dirty="0" smtClean="0"/>
              <a:t>3. This Directive does not apply to payments of any kind made by state schemes or similar, including state social security or social protection schemes.</a:t>
            </a:r>
          </a:p>
          <a:p>
            <a:r>
              <a:rPr lang="en-GB" dirty="0" smtClean="0"/>
              <a:t>4. Member States may provide that this Directive, in so far as it relates to discrimination on the grounds of disability and age, shall not apply to the armed forces.</a:t>
            </a:r>
          </a:p>
          <a:p>
            <a:pPr eaLnBrk="1" hangingPunct="1">
              <a:spcBef>
                <a:spcPct val="0"/>
              </a:spcBef>
            </a:pPr>
            <a:endParaRPr lang="nl-NL" sz="1400" dirty="0" smtClean="0">
              <a:latin typeface="Arial" charset="0"/>
              <a:ea typeface="굴림" charset="-127"/>
              <a:cs typeface="Arial" charset="0"/>
            </a:endParaRPr>
          </a:p>
          <a:p>
            <a:pPr eaLnBrk="1" hangingPunct="1">
              <a:spcBef>
                <a:spcPct val="0"/>
              </a:spcBef>
            </a:pPr>
            <a:r>
              <a:rPr lang="nl-NL" sz="1400" baseline="0" dirty="0" smtClean="0">
                <a:latin typeface="Arial" charset="0"/>
                <a:ea typeface="굴림" charset="-127"/>
                <a:cs typeface="Arial" charset="0"/>
              </a:rPr>
              <a:t>The equality provisions in the General Framework Directive are also read consistently with the ECHR.</a:t>
            </a:r>
          </a:p>
          <a:p>
            <a:pPr eaLnBrk="1" hangingPunct="1">
              <a:spcBef>
                <a:spcPct val="0"/>
              </a:spcBef>
            </a:pPr>
            <a:endParaRPr lang="nl-NL" sz="1400" baseline="0" dirty="0" smtClean="0">
              <a:latin typeface="Arial" charset="0"/>
              <a:ea typeface="굴림" charset="-127"/>
              <a:cs typeface="Arial" charset="0"/>
            </a:endParaRPr>
          </a:p>
          <a:p>
            <a:pPr eaLnBrk="1" hangingPunct="1">
              <a:spcBef>
                <a:spcPct val="0"/>
              </a:spcBef>
            </a:pPr>
            <a:r>
              <a:rPr lang="nl-NL" sz="1400" baseline="0" dirty="0" smtClean="0">
                <a:latin typeface="Arial" charset="0"/>
                <a:ea typeface="굴림" charset="-127"/>
                <a:cs typeface="Arial" charset="0"/>
              </a:rPr>
              <a:t>The test for indirect discrimination under equality directive provides that indirect discrimination occurs where an apparently neutral provision, criterion or practice is objectively justified by a legitimate aim and the means of achieving that aim are appropriate and necessary.</a:t>
            </a:r>
          </a:p>
          <a:p>
            <a:pPr eaLnBrk="1" hangingPunct="1">
              <a:spcBef>
                <a:spcPct val="0"/>
              </a:spcBef>
            </a:pPr>
            <a:endParaRPr lang="nl-NL" sz="1400" dirty="0" smtClean="0">
              <a:latin typeface="Arial" charset="0"/>
              <a:ea typeface="굴림" charset="-127"/>
              <a:cs typeface="Arial" charset="0"/>
            </a:endParaRPr>
          </a:p>
        </p:txBody>
      </p:sp>
    </p:spTree>
    <p:extLst>
      <p:ext uri="{BB962C8B-B14F-4D97-AF65-F5344CB8AC3E}">
        <p14:creationId xmlns:p14="http://schemas.microsoft.com/office/powerpoint/2010/main" val="34859079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TextEdit="1"/>
          </p:cNvSpPr>
          <p:nvPr>
            <p:ph type="sldImg"/>
          </p:nvPr>
        </p:nvSpPr>
        <p:spPr bwMode="auto">
          <a:noFill/>
          <a:ln>
            <a:solidFill>
              <a:srgbClr val="000000"/>
            </a:solidFill>
            <a:miter lim="800000"/>
            <a:headEnd/>
            <a:tailEnd/>
          </a:ln>
        </p:spPr>
      </p:sp>
      <p:sp>
        <p:nvSpPr>
          <p:cNvPr id="40963" name="Rectangle 3"/>
          <p:cNvSpPr>
            <a:spLocks noGrp="1"/>
          </p:cNvSpPr>
          <p:nvPr>
            <p:ph type="body" idx="1"/>
          </p:nvPr>
        </p:nvSpPr>
        <p:spPr>
          <a:noFill/>
          <a:ln/>
        </p:spPr>
        <p:txBody>
          <a:bodyPr/>
          <a:lstStyle/>
          <a:p>
            <a:pPr eaLnBrk="1" hangingPunct="1"/>
            <a:r>
              <a:rPr lang="nl-NL" dirty="0" smtClean="0">
                <a:latin typeface="Arial" charset="0"/>
                <a:cs typeface="Arial" charset="0"/>
              </a:rPr>
              <a:t>Article 9 provides an absolute right to hold religious or other beliefs and a qualified</a:t>
            </a:r>
            <a:r>
              <a:rPr lang="nl-NL" baseline="0" dirty="0" smtClean="0">
                <a:latin typeface="Arial" charset="0"/>
                <a:cs typeface="Arial" charset="0"/>
              </a:rPr>
              <a:t> right to manifest religion or belief.</a:t>
            </a:r>
          </a:p>
          <a:p>
            <a:pPr eaLnBrk="1" hangingPunct="1"/>
            <a:endParaRPr lang="nl-NL" baseline="0" dirty="0" smtClean="0">
              <a:latin typeface="Arial" charset="0"/>
              <a:cs typeface="Arial" charset="0"/>
            </a:endParaRPr>
          </a:p>
          <a:p>
            <a:pPr eaLnBrk="1" hangingPunct="1"/>
            <a:r>
              <a:rPr lang="nl-NL" baseline="0" dirty="0" smtClean="0">
                <a:latin typeface="Arial" charset="0"/>
                <a:cs typeface="Arial" charset="0"/>
              </a:rPr>
              <a:t>Manifestation includes a right to worship, teach, practise or observe the religion by, for example, wearing symbols, special clothes or eating certain foods.</a:t>
            </a:r>
          </a:p>
          <a:p>
            <a:pPr eaLnBrk="1" hangingPunct="1"/>
            <a:endParaRPr lang="nl-NL" baseline="0" dirty="0" smtClean="0">
              <a:latin typeface="Arial" charset="0"/>
              <a:cs typeface="Arial" charset="0"/>
            </a:endParaRPr>
          </a:p>
          <a:p>
            <a:pPr eaLnBrk="1" hangingPunct="1"/>
            <a:r>
              <a:rPr lang="nl-NL" baseline="0" dirty="0" smtClean="0">
                <a:latin typeface="Arial" charset="0"/>
                <a:cs typeface="Arial" charset="0"/>
              </a:rPr>
              <a:t>Art 9 recognises that belief systems are part of the identity of individuals and their perception of life adn that respect for different beliefs is central to tolerance in a pluralistic society.</a:t>
            </a:r>
          </a:p>
          <a:p>
            <a:pPr eaLnBrk="1" hangingPunct="1"/>
            <a:endParaRPr lang="nl-NL" baseline="0" dirty="0" smtClean="0">
              <a:latin typeface="Arial" charset="0"/>
              <a:cs typeface="Arial" charset="0"/>
            </a:endParaRPr>
          </a:p>
          <a:p>
            <a:pPr eaLnBrk="1" hangingPunct="1"/>
            <a:r>
              <a:rPr lang="nl-NL" baseline="0" dirty="0" smtClean="0">
                <a:latin typeface="Arial" charset="0"/>
                <a:cs typeface="Arial" charset="0"/>
              </a:rPr>
              <a:t>The importance of finding the right balance has been reiterated in cases: eg Lord Nicholls in R v SoS Education ex parte Williamson:</a:t>
            </a:r>
          </a:p>
          <a:p>
            <a:pPr eaLnBrk="1" hangingPunct="1"/>
            <a:endParaRPr lang="nl-NL" baseline="0" dirty="0" smtClean="0">
              <a:latin typeface="Arial" charset="0"/>
              <a:cs typeface="Arial" charset="0"/>
            </a:endParaRPr>
          </a:p>
          <a:p>
            <a:pPr eaLnBrk="1" hangingPunct="1"/>
            <a:r>
              <a:rPr lang="nl-NL" baseline="0" dirty="0" smtClean="0">
                <a:latin typeface="Arial" charset="0"/>
                <a:cs typeface="Arial" charset="0"/>
              </a:rPr>
              <a:t>Religious or other beliefs ad convictions are part of the humanity of every individual. They are an integral part of his personality and individuality. In a civilised society individuals respect each other’s beliefs. This enables them to live in harmony’ </a:t>
            </a:r>
          </a:p>
          <a:p>
            <a:pPr eaLnBrk="1" hangingPunct="1"/>
            <a:endParaRPr lang="nl-NL" baseline="0" dirty="0" smtClean="0">
              <a:latin typeface="Arial" charset="0"/>
              <a:cs typeface="Arial" charset="0"/>
            </a:endParaRPr>
          </a:p>
          <a:p>
            <a:pPr eaLnBrk="1" hangingPunct="1"/>
            <a:r>
              <a:rPr lang="nl-NL" baseline="0" dirty="0" smtClean="0">
                <a:latin typeface="Arial" charset="0"/>
                <a:cs typeface="Arial" charset="0"/>
              </a:rPr>
              <a:t>See also Thlimmenos v Greece (2000) ECrtHR</a:t>
            </a:r>
          </a:p>
          <a:p>
            <a:pPr eaLnBrk="1" hangingPunct="1"/>
            <a:endParaRPr lang="nl-NL" baseline="0" dirty="0" smtClean="0">
              <a:latin typeface="Arial" charset="0"/>
              <a:cs typeface="Arial" charset="0"/>
            </a:endParaRPr>
          </a:p>
          <a:p>
            <a:pPr eaLnBrk="1" hangingPunct="1"/>
            <a:r>
              <a:rPr lang="nl-NL" baseline="0" dirty="0" smtClean="0">
                <a:latin typeface="Arial" charset="0"/>
                <a:cs typeface="Arial" charset="0"/>
              </a:rPr>
              <a:t>Interference with an individual’s freedom to manifest their religion or belief is permissible onnly if it is prescribed by law and can be justified as being necessary in a democratic society in the interests of public safety, for the protection of public order, health or morals, or the protection of the rights and freedoms of others. </a:t>
            </a:r>
          </a:p>
          <a:p>
            <a:pPr eaLnBrk="1" hangingPunct="1"/>
            <a:endParaRPr lang="nl-NL" dirty="0" smtClean="0">
              <a:latin typeface="Arial" charset="0"/>
              <a:cs typeface="Arial" charset="0"/>
            </a:endParaRPr>
          </a:p>
          <a:p>
            <a:pPr eaLnBrk="1" hangingPunct="1"/>
            <a:r>
              <a:rPr lang="nl-NL" dirty="0" smtClean="0">
                <a:latin typeface="Arial" charset="0"/>
                <a:cs typeface="Arial" charset="0"/>
              </a:rPr>
              <a:t>The root of this provision is protection</a:t>
            </a:r>
            <a:r>
              <a:rPr lang="nl-NL" baseline="0" dirty="0" smtClean="0">
                <a:latin typeface="Arial" charset="0"/>
                <a:cs typeface="Arial" charset="0"/>
              </a:rPr>
              <a:t> from religious persecution, rather than providing for equality</a:t>
            </a:r>
            <a:endParaRPr lang="nl-NL" dirty="0" smtClean="0">
              <a:latin typeface="Arial" charset="0"/>
              <a:cs typeface="Arial" charset="0"/>
            </a:endParaRPr>
          </a:p>
        </p:txBody>
      </p:sp>
    </p:spTree>
    <p:extLst>
      <p:ext uri="{BB962C8B-B14F-4D97-AF65-F5344CB8AC3E}">
        <p14:creationId xmlns:p14="http://schemas.microsoft.com/office/powerpoint/2010/main" val="2370264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TextEdit="1"/>
          </p:cNvSpPr>
          <p:nvPr>
            <p:ph type="sldImg"/>
          </p:nvPr>
        </p:nvSpPr>
        <p:spPr bwMode="auto">
          <a:noFill/>
          <a:ln>
            <a:solidFill>
              <a:srgbClr val="000000"/>
            </a:solidFill>
            <a:miter lim="800000"/>
            <a:headEnd/>
            <a:tailEnd/>
          </a:ln>
        </p:spPr>
      </p:sp>
      <p:sp>
        <p:nvSpPr>
          <p:cNvPr id="41987" name="Rectangle 3"/>
          <p:cNvSpPr>
            <a:spLocks noGrp="1"/>
          </p:cNvSpPr>
          <p:nvPr>
            <p:ph type="body" idx="1"/>
          </p:nvPr>
        </p:nvSpPr>
        <p:spPr>
          <a:noFill/>
          <a:ln/>
        </p:spPr>
        <p:txBody>
          <a:bodyPr/>
          <a:lstStyle/>
          <a:p>
            <a:pPr eaLnBrk="1" hangingPunct="1"/>
            <a:r>
              <a:rPr lang="nl-NL" sz="1200" baseline="0" dirty="0" smtClean="0">
                <a:latin typeface="Arial" charset="0"/>
                <a:ea typeface="굴림" charset="-127"/>
                <a:cs typeface="Arial" charset="0"/>
              </a:rPr>
              <a:t>In MS where there is no domestic equality provisions relating to RB outside employment rely solely on human rights provisions.</a:t>
            </a:r>
          </a:p>
          <a:p>
            <a:pPr eaLnBrk="1" hangingPunct="1"/>
            <a:endParaRPr lang="nl-NL" sz="1200" baseline="0" dirty="0" smtClean="0">
              <a:latin typeface="Arial" charset="0"/>
              <a:ea typeface="굴림" charset="-127"/>
              <a:cs typeface="Arial" charset="0"/>
            </a:endParaRPr>
          </a:p>
          <a:p>
            <a:pPr eaLnBrk="1" hangingPunct="1"/>
            <a:r>
              <a:rPr lang="nl-NL" sz="1200" baseline="0" dirty="0" smtClean="0">
                <a:latin typeface="Arial" charset="0"/>
                <a:ea typeface="굴림" charset="-127"/>
                <a:cs typeface="Arial" charset="0"/>
              </a:rPr>
              <a:t> </a:t>
            </a:r>
          </a:p>
          <a:p>
            <a:pPr eaLnBrk="1" hangingPunct="1"/>
            <a:endParaRPr lang="nl-NL" sz="1200" baseline="0" dirty="0" smtClean="0">
              <a:latin typeface="Arial" charset="0"/>
              <a:ea typeface="굴림" charset="-127"/>
              <a:cs typeface="Arial" charset="0"/>
            </a:endParaRPr>
          </a:p>
          <a:p>
            <a:pPr eaLnBrk="1" hangingPunct="1"/>
            <a:endParaRPr lang="nl-NL" dirty="0" smtClean="0">
              <a:latin typeface="Arial" charset="0"/>
              <a:cs typeface="Arial" charset="0"/>
            </a:endParaRPr>
          </a:p>
        </p:txBody>
      </p:sp>
    </p:spTree>
    <p:extLst>
      <p:ext uri="{BB962C8B-B14F-4D97-AF65-F5344CB8AC3E}">
        <p14:creationId xmlns:p14="http://schemas.microsoft.com/office/powerpoint/2010/main" val="1915034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TextEdit="1"/>
          </p:cNvSpPr>
          <p:nvPr>
            <p:ph type="sldImg"/>
          </p:nvPr>
        </p:nvSpPr>
        <p:spPr bwMode="auto">
          <a:noFill/>
          <a:ln>
            <a:solidFill>
              <a:srgbClr val="000000"/>
            </a:solidFill>
            <a:miter lim="800000"/>
            <a:headEnd/>
            <a:tailEnd/>
          </a:ln>
        </p:spPr>
      </p:sp>
      <p:sp>
        <p:nvSpPr>
          <p:cNvPr id="52227" name="Rectangle 3"/>
          <p:cNvSpPr>
            <a:spLocks noGrp="1"/>
          </p:cNvSpPr>
          <p:nvPr>
            <p:ph type="body" idx="1"/>
          </p:nvPr>
        </p:nvSpPr>
        <p:spPr>
          <a:noFill/>
          <a:ln/>
        </p:spPr>
        <p:txBody>
          <a:bodyPr/>
          <a:lstStyle/>
          <a:p>
            <a:pPr eaLnBrk="1" hangingPunct="1">
              <a:spcBef>
                <a:spcPct val="0"/>
              </a:spcBef>
            </a:pPr>
            <a:endParaRPr lang="nl-NL" sz="1400" dirty="0" smtClean="0">
              <a:latin typeface="Arial" charset="0"/>
              <a:ea typeface="굴림" charset="-127"/>
              <a:cs typeface="Arial" charset="0"/>
            </a:endParaRPr>
          </a:p>
        </p:txBody>
      </p:sp>
    </p:spTree>
    <p:extLst>
      <p:ext uri="{BB962C8B-B14F-4D97-AF65-F5344CB8AC3E}">
        <p14:creationId xmlns:p14="http://schemas.microsoft.com/office/powerpoint/2010/main" val="11155460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TextEdit="1"/>
          </p:cNvSpPr>
          <p:nvPr>
            <p:ph type="sldImg"/>
          </p:nvPr>
        </p:nvSpPr>
        <p:spPr bwMode="auto">
          <a:noFill/>
          <a:ln>
            <a:solidFill>
              <a:srgbClr val="000000"/>
            </a:solidFill>
            <a:miter lim="800000"/>
            <a:headEnd/>
            <a:tailEnd/>
          </a:ln>
        </p:spPr>
      </p:sp>
      <p:sp>
        <p:nvSpPr>
          <p:cNvPr id="53251" name="Rectangle 3"/>
          <p:cNvSpPr>
            <a:spLocks noGrp="1"/>
          </p:cNvSpPr>
          <p:nvPr>
            <p:ph type="body" idx="1"/>
          </p:nvPr>
        </p:nvSpPr>
        <p:spPr>
          <a:noFill/>
          <a:ln/>
        </p:spPr>
        <p:txBody>
          <a:bodyPr/>
          <a:lstStyle/>
          <a:p>
            <a:pPr eaLnBrk="1" hangingPunct="1">
              <a:spcBef>
                <a:spcPct val="0"/>
              </a:spcBef>
            </a:pPr>
            <a:endParaRPr lang="nl-NL" sz="1400" dirty="0" smtClean="0">
              <a:latin typeface="Arial" charset="0"/>
              <a:ea typeface="굴림" charset="-127"/>
              <a:cs typeface="Arial" charset="0"/>
            </a:endParaRPr>
          </a:p>
          <a:p>
            <a:pPr marL="457114" indent="-457114" eaLnBrk="1" hangingPunct="1">
              <a:lnSpc>
                <a:spcPct val="80000"/>
              </a:lnSpc>
              <a:defRPr/>
            </a:pPr>
            <a:r>
              <a:rPr lang="en-GB" sz="1400" b="1" dirty="0" smtClean="0"/>
              <a:t>– registering same-sex partnerships</a:t>
            </a:r>
          </a:p>
          <a:p>
            <a:pPr marL="272999" indent="-272999" eaLnBrk="1" hangingPunct="1">
              <a:lnSpc>
                <a:spcPct val="80000"/>
              </a:lnSpc>
              <a:buFontTx/>
              <a:buChar char="-"/>
              <a:defRPr/>
            </a:pPr>
            <a:r>
              <a:rPr lang="en-GB" sz="1400" dirty="0" smtClean="0"/>
              <a:t>Registrar of marriages at a Local Council</a:t>
            </a:r>
          </a:p>
          <a:p>
            <a:pPr marL="272999" indent="-272999" eaLnBrk="1" hangingPunct="1">
              <a:lnSpc>
                <a:spcPct val="80000"/>
              </a:lnSpc>
              <a:buFontTx/>
              <a:buChar char="-"/>
              <a:defRPr/>
            </a:pPr>
            <a:r>
              <a:rPr lang="en-GB" sz="1400" dirty="0" smtClean="0"/>
              <a:t>Ms</a:t>
            </a:r>
            <a:r>
              <a:rPr lang="en-GB" sz="1400" baseline="0" dirty="0" smtClean="0"/>
              <a:t> </a:t>
            </a:r>
            <a:r>
              <a:rPr lang="en-GB" sz="1400" baseline="0" dirty="0" err="1" smtClean="0"/>
              <a:t>Ladele</a:t>
            </a:r>
            <a:r>
              <a:rPr lang="en-GB" sz="1400" baseline="0" dirty="0" smtClean="0"/>
              <a:t> brought a claim for direct and indirect discrimination and harassment on </a:t>
            </a:r>
            <a:r>
              <a:rPr lang="en-GB" sz="1400" dirty="0" smtClean="0"/>
              <a:t>religious grounds following</a:t>
            </a:r>
            <a:r>
              <a:rPr lang="en-GB" sz="1400" baseline="0" dirty="0" smtClean="0"/>
              <a:t> complaints by colleagues and disciplinary action taken against her in connection with her refusal </a:t>
            </a:r>
            <a:r>
              <a:rPr lang="en-GB" sz="1400" dirty="0" smtClean="0"/>
              <a:t>carry out civil partnership ceremonies</a:t>
            </a:r>
            <a:r>
              <a:rPr lang="en-GB" sz="1400" baseline="0" dirty="0" smtClean="0"/>
              <a:t>.</a:t>
            </a:r>
            <a:endParaRPr lang="en-GB" sz="1400" dirty="0" smtClean="0"/>
          </a:p>
          <a:p>
            <a:pPr marL="272999" indent="-272999" eaLnBrk="1" hangingPunct="1">
              <a:lnSpc>
                <a:spcPct val="80000"/>
              </a:lnSpc>
              <a:buFontTx/>
              <a:buChar char="-"/>
              <a:defRPr/>
            </a:pPr>
            <a:endParaRPr lang="en-GB" sz="1400" dirty="0" smtClean="0"/>
          </a:p>
          <a:p>
            <a:pPr marL="457200" indent="-457200" eaLnBrk="1" hangingPunct="1">
              <a:lnSpc>
                <a:spcPct val="80000"/>
              </a:lnSpc>
              <a:buFontTx/>
              <a:buNone/>
              <a:defRPr/>
            </a:pPr>
            <a:r>
              <a:rPr lang="en-GB" sz="1800" b="1" dirty="0" smtClean="0"/>
              <a:t>Court of Appeal: </a:t>
            </a:r>
          </a:p>
          <a:p>
            <a:pPr marL="457200" indent="-457200" eaLnBrk="1" hangingPunct="1">
              <a:lnSpc>
                <a:spcPct val="80000"/>
              </a:lnSpc>
              <a:buFontTx/>
              <a:buNone/>
              <a:defRPr/>
            </a:pPr>
            <a:r>
              <a:rPr lang="en-GB" sz="1800" b="1" dirty="0" smtClean="0"/>
              <a:t>	</a:t>
            </a:r>
          </a:p>
          <a:p>
            <a:pPr marL="457200" indent="-457200" eaLnBrk="1" hangingPunct="1">
              <a:lnSpc>
                <a:spcPct val="80000"/>
              </a:lnSpc>
              <a:buFontTx/>
              <a:buNone/>
              <a:defRPr/>
            </a:pPr>
            <a:r>
              <a:rPr lang="en-GB" sz="1800" b="1" dirty="0" smtClean="0"/>
              <a:t>	- </a:t>
            </a:r>
            <a:r>
              <a:rPr lang="en-GB" sz="1400" b="0" dirty="0" smtClean="0"/>
              <a:t>CA</a:t>
            </a:r>
            <a:r>
              <a:rPr lang="en-GB" sz="1400" b="0" baseline="0" dirty="0" smtClean="0"/>
              <a:t> concluded that Art 9 and case law supported their view that Ms </a:t>
            </a:r>
            <a:r>
              <a:rPr lang="en-GB" sz="1400" b="0" baseline="0" dirty="0" err="1" smtClean="0"/>
              <a:t>Ladele’s</a:t>
            </a:r>
            <a:r>
              <a:rPr lang="en-GB" sz="1400" b="0" baseline="0" dirty="0" smtClean="0"/>
              <a:t> desire to have her religious views respected could not be allowed to override Islington’s concern to ensure that all registrars manifest equal respect for the homosexual community. </a:t>
            </a:r>
          </a:p>
          <a:p>
            <a:pPr marL="457200" indent="-457200" eaLnBrk="1" hangingPunct="1">
              <a:lnSpc>
                <a:spcPct val="80000"/>
              </a:lnSpc>
              <a:buFontTx/>
              <a:buNone/>
              <a:defRPr/>
            </a:pPr>
            <a:endParaRPr lang="en-GB" sz="1400" b="0" baseline="0" dirty="0" smtClean="0"/>
          </a:p>
          <a:p>
            <a:pPr marL="457200" indent="-457200" eaLnBrk="1" hangingPunct="1">
              <a:lnSpc>
                <a:spcPct val="80000"/>
              </a:lnSpc>
              <a:buFontTx/>
              <a:buNone/>
              <a:defRPr/>
            </a:pPr>
            <a:r>
              <a:rPr lang="en-GB" sz="1400" b="0" baseline="0" dirty="0" smtClean="0"/>
              <a:t>	The court of Appeal took into account that </a:t>
            </a:r>
            <a:r>
              <a:rPr lang="en-GB" sz="1400" dirty="0" smtClean="0"/>
              <a:t>Ms </a:t>
            </a:r>
            <a:r>
              <a:rPr lang="en-GB" sz="1400" dirty="0" err="1" smtClean="0"/>
              <a:t>Ladele</a:t>
            </a:r>
            <a:r>
              <a:rPr lang="en-GB" sz="1400" dirty="0" smtClean="0"/>
              <a:t> was employed in a public job and was working for a public authority; she was required to perform a purely secular task, which was part of her job. … Her view on marriage was not a core part of her religion and the requirement in no way prevented her from worshipping as she wished.</a:t>
            </a:r>
          </a:p>
          <a:p>
            <a:pPr marL="272999" indent="-272999" eaLnBrk="1" hangingPunct="1">
              <a:lnSpc>
                <a:spcPct val="80000"/>
              </a:lnSpc>
              <a:buFontTx/>
              <a:buChar char="-"/>
              <a:defRPr/>
            </a:pPr>
            <a:endParaRPr lang="en-GB" sz="1400" dirty="0" smtClean="0"/>
          </a:p>
          <a:p>
            <a:pPr marL="272999" indent="-272999" eaLnBrk="1" hangingPunct="1">
              <a:lnSpc>
                <a:spcPct val="80000"/>
              </a:lnSpc>
              <a:buFontTx/>
              <a:buChar char="-"/>
              <a:defRPr/>
            </a:pPr>
            <a:r>
              <a:rPr lang="en-GB" sz="1400" dirty="0" smtClean="0"/>
              <a:t> It concluded that there had</a:t>
            </a:r>
            <a:r>
              <a:rPr lang="en-GB" sz="1400" baseline="0" dirty="0" smtClean="0"/>
              <a:t> been no discrimination or harassment.</a:t>
            </a:r>
            <a:endParaRPr lang="en-GB" sz="1400" dirty="0" smtClean="0"/>
          </a:p>
        </p:txBody>
      </p:sp>
    </p:spTree>
    <p:extLst>
      <p:ext uri="{BB962C8B-B14F-4D97-AF65-F5344CB8AC3E}">
        <p14:creationId xmlns:p14="http://schemas.microsoft.com/office/powerpoint/2010/main" val="258113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81C9250-5C1A-440C-B5D3-EF5C21502BCE}" type="slidenum">
              <a:rPr lang="en-US" smtClean="0"/>
              <a:pPr>
                <a:defRPr/>
              </a:pPr>
              <a:t>9</a:t>
            </a:fld>
            <a:endParaRPr lang="en-US"/>
          </a:p>
        </p:txBody>
      </p:sp>
    </p:spTree>
    <p:extLst>
      <p:ext uri="{BB962C8B-B14F-4D97-AF65-F5344CB8AC3E}">
        <p14:creationId xmlns:p14="http://schemas.microsoft.com/office/powerpoint/2010/main" val="2112813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484313"/>
            <a:ext cx="2058988" cy="4752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4313"/>
            <a:ext cx="6029325" cy="4752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565400"/>
            <a:ext cx="4038600" cy="36718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565400"/>
            <a:ext cx="4038600" cy="36718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equinet slim letterhead"/>
          <p:cNvPicPr>
            <a:picLocks noChangeAspect="1" noChangeArrowheads="1"/>
          </p:cNvPicPr>
          <p:nvPr/>
        </p:nvPicPr>
        <p:blipFill>
          <a:blip r:embed="rId13" cstate="print"/>
          <a:srcRect/>
          <a:stretch>
            <a:fillRect/>
          </a:stretch>
        </p:blipFill>
        <p:spPr bwMode="auto">
          <a:xfrm>
            <a:off x="468313" y="0"/>
            <a:ext cx="8207375" cy="1587500"/>
          </a:xfrm>
          <a:prstGeom prst="rect">
            <a:avLst/>
          </a:prstGeom>
          <a:solidFill>
            <a:srgbClr val="FFFFCC"/>
          </a:solidFill>
          <a:ln w="9525">
            <a:noFill/>
            <a:miter lim="800000"/>
            <a:headEnd/>
            <a:tailEnd/>
          </a:ln>
        </p:spPr>
      </p:pic>
      <p:sp>
        <p:nvSpPr>
          <p:cNvPr id="1027" name="Rectangle 3"/>
          <p:cNvSpPr>
            <a:spLocks noGrp="1" noChangeArrowheads="1"/>
          </p:cNvSpPr>
          <p:nvPr>
            <p:ph type="title"/>
          </p:nvPr>
        </p:nvSpPr>
        <p:spPr bwMode="auto">
          <a:xfrm>
            <a:off x="468313" y="1484313"/>
            <a:ext cx="8229600" cy="1000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457200" y="2565400"/>
            <a:ext cx="8229600" cy="36718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9" name="Picture 5" descr="for diversity against discrimination"/>
          <p:cNvPicPr>
            <a:picLocks noChangeAspect="1" noChangeArrowheads="1"/>
          </p:cNvPicPr>
          <p:nvPr/>
        </p:nvPicPr>
        <p:blipFill>
          <a:blip r:embed="rId14" cstate="print"/>
          <a:srcRect/>
          <a:stretch>
            <a:fillRect/>
          </a:stretch>
        </p:blipFill>
        <p:spPr bwMode="auto">
          <a:xfrm>
            <a:off x="7451725" y="6308725"/>
            <a:ext cx="1223963" cy="309563"/>
          </a:xfrm>
          <a:prstGeom prst="rect">
            <a:avLst/>
          </a:prstGeom>
          <a:noFill/>
          <a:ln w="9525">
            <a:noFill/>
            <a:miter lim="800000"/>
            <a:headEnd/>
            <a:tailEnd/>
          </a:ln>
        </p:spPr>
      </p:pic>
      <p:pic>
        <p:nvPicPr>
          <p:cNvPr id="1030" name="Picture 7" descr="EC logo small"/>
          <p:cNvPicPr>
            <a:picLocks noChangeAspect="1" noChangeArrowheads="1"/>
          </p:cNvPicPr>
          <p:nvPr userDrawn="1"/>
        </p:nvPicPr>
        <p:blipFill>
          <a:blip r:embed="rId15" cstate="print"/>
          <a:srcRect/>
          <a:stretch>
            <a:fillRect/>
          </a:stretch>
        </p:blipFill>
        <p:spPr bwMode="auto">
          <a:xfrm>
            <a:off x="6588125" y="6165850"/>
            <a:ext cx="719138" cy="5334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00" r:id="rId1"/>
    <p:sldLayoutId id="2147483801" r:id="rId2"/>
    <p:sldLayoutId id="2147483802" r:id="rId3"/>
    <p:sldLayoutId id="2147483803" r:id="rId4"/>
    <p:sldLayoutId id="2147483804" r:id="rId5"/>
    <p:sldLayoutId id="2147483805" r:id="rId6"/>
    <p:sldLayoutId id="2147483806" r:id="rId7"/>
    <p:sldLayoutId id="2147483807" r:id="rId8"/>
    <p:sldLayoutId id="2147483808" r:id="rId9"/>
    <p:sldLayoutId id="2147483809" r:id="rId10"/>
    <p:sldLayoutId id="2147483810" r:id="rId11"/>
  </p:sldLayoutIdLst>
  <p:hf hdr="0" ftr="0" dt="0"/>
  <p:txStyles>
    <p:titleStyle>
      <a:lvl1pPr algn="ctr" rtl="0" eaLnBrk="0" fontAlgn="base" hangingPunct="0">
        <a:spcBef>
          <a:spcPct val="0"/>
        </a:spcBef>
        <a:spcAft>
          <a:spcPct val="0"/>
        </a:spcAft>
        <a:defRPr sz="4000">
          <a:solidFill>
            <a:srgbClr val="0D5597"/>
          </a:solidFill>
          <a:latin typeface="+mj-lt"/>
          <a:ea typeface="+mj-ea"/>
          <a:cs typeface="+mj-cs"/>
        </a:defRPr>
      </a:lvl1pPr>
      <a:lvl2pPr algn="ctr" rtl="0" eaLnBrk="0" fontAlgn="base" hangingPunct="0">
        <a:spcBef>
          <a:spcPct val="0"/>
        </a:spcBef>
        <a:spcAft>
          <a:spcPct val="0"/>
        </a:spcAft>
        <a:defRPr sz="4000">
          <a:solidFill>
            <a:srgbClr val="0D5597"/>
          </a:solidFill>
          <a:latin typeface="Arial" charset="0"/>
        </a:defRPr>
      </a:lvl2pPr>
      <a:lvl3pPr algn="ctr" rtl="0" eaLnBrk="0" fontAlgn="base" hangingPunct="0">
        <a:spcBef>
          <a:spcPct val="0"/>
        </a:spcBef>
        <a:spcAft>
          <a:spcPct val="0"/>
        </a:spcAft>
        <a:defRPr sz="4000">
          <a:solidFill>
            <a:srgbClr val="0D5597"/>
          </a:solidFill>
          <a:latin typeface="Arial" charset="0"/>
        </a:defRPr>
      </a:lvl3pPr>
      <a:lvl4pPr algn="ctr" rtl="0" eaLnBrk="0" fontAlgn="base" hangingPunct="0">
        <a:spcBef>
          <a:spcPct val="0"/>
        </a:spcBef>
        <a:spcAft>
          <a:spcPct val="0"/>
        </a:spcAft>
        <a:defRPr sz="4000">
          <a:solidFill>
            <a:srgbClr val="0D5597"/>
          </a:solidFill>
          <a:latin typeface="Arial" charset="0"/>
        </a:defRPr>
      </a:lvl4pPr>
      <a:lvl5pPr algn="ctr" rtl="0" eaLnBrk="0" fontAlgn="base" hangingPunct="0">
        <a:spcBef>
          <a:spcPct val="0"/>
        </a:spcBef>
        <a:spcAft>
          <a:spcPct val="0"/>
        </a:spcAft>
        <a:defRPr sz="4000">
          <a:solidFill>
            <a:srgbClr val="0D5597"/>
          </a:solidFill>
          <a:latin typeface="Arial" charset="0"/>
        </a:defRPr>
      </a:lvl5pPr>
      <a:lvl6pPr marL="457200" algn="ctr" rtl="0" fontAlgn="base">
        <a:spcBef>
          <a:spcPct val="0"/>
        </a:spcBef>
        <a:spcAft>
          <a:spcPct val="0"/>
        </a:spcAft>
        <a:defRPr sz="4000">
          <a:solidFill>
            <a:srgbClr val="0D5597"/>
          </a:solidFill>
          <a:latin typeface="Arial" charset="0"/>
        </a:defRPr>
      </a:lvl6pPr>
      <a:lvl7pPr marL="914400" algn="ctr" rtl="0" fontAlgn="base">
        <a:spcBef>
          <a:spcPct val="0"/>
        </a:spcBef>
        <a:spcAft>
          <a:spcPct val="0"/>
        </a:spcAft>
        <a:defRPr sz="4000">
          <a:solidFill>
            <a:srgbClr val="0D5597"/>
          </a:solidFill>
          <a:latin typeface="Arial" charset="0"/>
        </a:defRPr>
      </a:lvl7pPr>
      <a:lvl8pPr marL="1371600" algn="ctr" rtl="0" fontAlgn="base">
        <a:spcBef>
          <a:spcPct val="0"/>
        </a:spcBef>
        <a:spcAft>
          <a:spcPct val="0"/>
        </a:spcAft>
        <a:defRPr sz="4000">
          <a:solidFill>
            <a:srgbClr val="0D5597"/>
          </a:solidFill>
          <a:latin typeface="Arial" charset="0"/>
        </a:defRPr>
      </a:lvl8pPr>
      <a:lvl9pPr marL="1828800" algn="ctr" rtl="0" fontAlgn="base">
        <a:spcBef>
          <a:spcPct val="0"/>
        </a:spcBef>
        <a:spcAft>
          <a:spcPct val="0"/>
        </a:spcAft>
        <a:defRPr sz="4000">
          <a:solidFill>
            <a:srgbClr val="0D5597"/>
          </a:solidFill>
          <a:latin typeface="Arial" charset="0"/>
        </a:defRPr>
      </a:lvl9pPr>
    </p:titleStyle>
    <p:bodyStyle>
      <a:lvl1pPr marL="342900" indent="-342900" algn="l" rtl="0" eaLnBrk="0" fontAlgn="base" hangingPunct="0">
        <a:spcBef>
          <a:spcPct val="20000"/>
        </a:spcBef>
        <a:spcAft>
          <a:spcPct val="0"/>
        </a:spcAft>
        <a:buChar char="•"/>
        <a:defRPr sz="3200">
          <a:solidFill>
            <a:srgbClr val="0D5597"/>
          </a:solidFill>
          <a:latin typeface="+mn-lt"/>
          <a:ea typeface="+mn-ea"/>
          <a:cs typeface="+mn-cs"/>
        </a:defRPr>
      </a:lvl1pPr>
      <a:lvl2pPr marL="742950" indent="-285750" algn="l" rtl="0" eaLnBrk="0" fontAlgn="base" hangingPunct="0">
        <a:spcBef>
          <a:spcPct val="20000"/>
        </a:spcBef>
        <a:spcAft>
          <a:spcPct val="0"/>
        </a:spcAft>
        <a:buChar char="–"/>
        <a:defRPr sz="2800">
          <a:solidFill>
            <a:srgbClr val="0D5597"/>
          </a:solidFill>
          <a:latin typeface="+mn-lt"/>
        </a:defRPr>
      </a:lvl2pPr>
      <a:lvl3pPr marL="1143000" indent="-228600" algn="l" rtl="0" eaLnBrk="0" fontAlgn="base" hangingPunct="0">
        <a:spcBef>
          <a:spcPct val="20000"/>
        </a:spcBef>
        <a:spcAft>
          <a:spcPct val="0"/>
        </a:spcAft>
        <a:buChar char="•"/>
        <a:defRPr sz="2400">
          <a:solidFill>
            <a:srgbClr val="0D5597"/>
          </a:solidFill>
          <a:latin typeface="+mn-lt"/>
        </a:defRPr>
      </a:lvl3pPr>
      <a:lvl4pPr marL="1600200" indent="-228600" algn="l" rtl="0" eaLnBrk="0" fontAlgn="base" hangingPunct="0">
        <a:spcBef>
          <a:spcPct val="20000"/>
        </a:spcBef>
        <a:spcAft>
          <a:spcPct val="0"/>
        </a:spcAft>
        <a:buChar char="–"/>
        <a:defRPr sz="2000">
          <a:solidFill>
            <a:srgbClr val="0D5597"/>
          </a:solidFill>
          <a:latin typeface="+mn-lt"/>
        </a:defRPr>
      </a:lvl4pPr>
      <a:lvl5pPr marL="2057400" indent="-228600" algn="l" rtl="0" eaLnBrk="0" fontAlgn="base" hangingPunct="0">
        <a:spcBef>
          <a:spcPct val="20000"/>
        </a:spcBef>
        <a:spcAft>
          <a:spcPct val="0"/>
        </a:spcAft>
        <a:buChar char="»"/>
        <a:defRPr sz="2000">
          <a:solidFill>
            <a:srgbClr val="0D5597"/>
          </a:solidFill>
          <a:latin typeface="+mn-lt"/>
        </a:defRPr>
      </a:lvl5pPr>
      <a:lvl6pPr marL="2514600" indent="-228600" algn="l" rtl="0" fontAlgn="base">
        <a:spcBef>
          <a:spcPct val="20000"/>
        </a:spcBef>
        <a:spcAft>
          <a:spcPct val="0"/>
        </a:spcAft>
        <a:buChar char="»"/>
        <a:defRPr sz="2000">
          <a:solidFill>
            <a:srgbClr val="0D5597"/>
          </a:solidFill>
          <a:latin typeface="+mn-lt"/>
        </a:defRPr>
      </a:lvl6pPr>
      <a:lvl7pPr marL="2971800" indent="-228600" algn="l" rtl="0" fontAlgn="base">
        <a:spcBef>
          <a:spcPct val="20000"/>
        </a:spcBef>
        <a:spcAft>
          <a:spcPct val="0"/>
        </a:spcAft>
        <a:buChar char="»"/>
        <a:defRPr sz="2000">
          <a:solidFill>
            <a:srgbClr val="0D5597"/>
          </a:solidFill>
          <a:latin typeface="+mn-lt"/>
        </a:defRPr>
      </a:lvl7pPr>
      <a:lvl8pPr marL="3429000" indent="-228600" algn="l" rtl="0" fontAlgn="base">
        <a:spcBef>
          <a:spcPct val="20000"/>
        </a:spcBef>
        <a:spcAft>
          <a:spcPct val="0"/>
        </a:spcAft>
        <a:buChar char="»"/>
        <a:defRPr sz="2000">
          <a:solidFill>
            <a:srgbClr val="0D5597"/>
          </a:solidFill>
          <a:latin typeface="+mn-lt"/>
        </a:defRPr>
      </a:lvl8pPr>
      <a:lvl9pPr marL="3886200" indent="-228600" algn="l" rtl="0" fontAlgn="base">
        <a:spcBef>
          <a:spcPct val="20000"/>
        </a:spcBef>
        <a:spcAft>
          <a:spcPct val="0"/>
        </a:spcAft>
        <a:buChar char="»"/>
        <a:defRPr sz="2000">
          <a:solidFill>
            <a:srgbClr val="0D5597"/>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idx="4294967295"/>
          </p:nvPr>
        </p:nvSpPr>
        <p:spPr>
          <a:xfrm>
            <a:off x="468313" y="1708150"/>
            <a:ext cx="8229600" cy="1000125"/>
          </a:xfrm>
        </p:spPr>
        <p:txBody>
          <a:bodyPr/>
          <a:lstStyle/>
          <a:p>
            <a:pPr eaLnBrk="1" hangingPunct="1"/>
            <a:r>
              <a:rPr lang="en-GB" b="1" dirty="0" smtClean="0">
                <a:solidFill>
                  <a:schemeClr val="tx1"/>
                </a:solidFill>
              </a:rPr>
              <a:t/>
            </a:r>
            <a:br>
              <a:rPr lang="en-GB" b="1" dirty="0" smtClean="0">
                <a:solidFill>
                  <a:schemeClr val="tx1"/>
                </a:solidFill>
              </a:rPr>
            </a:br>
            <a:r>
              <a:rPr lang="en-GB" b="1" dirty="0" smtClean="0">
                <a:solidFill>
                  <a:schemeClr val="tx1"/>
                </a:solidFill>
              </a:rPr>
              <a:t/>
            </a:r>
            <a:br>
              <a:rPr lang="en-GB" b="1" dirty="0" smtClean="0">
                <a:solidFill>
                  <a:schemeClr val="tx1"/>
                </a:solidFill>
              </a:rPr>
            </a:br>
            <a:r>
              <a:rPr lang="en-GB" b="1" dirty="0" smtClean="0">
                <a:solidFill>
                  <a:schemeClr val="tx1"/>
                </a:solidFill>
              </a:rPr>
              <a:t/>
            </a:r>
            <a:br>
              <a:rPr lang="en-GB" b="1" dirty="0" smtClean="0">
                <a:solidFill>
                  <a:schemeClr val="tx1"/>
                </a:solidFill>
              </a:rPr>
            </a:br>
            <a:r>
              <a:rPr lang="en-GB" b="1" dirty="0" smtClean="0">
                <a:solidFill>
                  <a:schemeClr val="tx1"/>
                </a:solidFill>
              </a:rPr>
              <a:t>A QUESTION OF FAITH: RELIGION AND BELIEF IN EUROPE </a:t>
            </a:r>
            <a:br>
              <a:rPr lang="en-GB" b="1" dirty="0" smtClean="0">
                <a:solidFill>
                  <a:schemeClr val="tx1"/>
                </a:solidFill>
              </a:rPr>
            </a:br>
            <a:r>
              <a:rPr lang="en-GB" b="1" dirty="0" smtClean="0">
                <a:solidFill>
                  <a:schemeClr val="tx1"/>
                </a:solidFill>
              </a:rPr>
              <a:t>Equinet LWG 2011</a:t>
            </a:r>
          </a:p>
        </p:txBody>
      </p:sp>
      <p:sp>
        <p:nvSpPr>
          <p:cNvPr id="2051" name="Rectangle 3"/>
          <p:cNvSpPr>
            <a:spLocks noGrp="1" noChangeArrowheads="1"/>
          </p:cNvSpPr>
          <p:nvPr>
            <p:ph type="body" idx="4294967295"/>
          </p:nvPr>
        </p:nvSpPr>
        <p:spPr>
          <a:xfrm>
            <a:off x="467544" y="4581128"/>
            <a:ext cx="8219256" cy="1296144"/>
          </a:xfrm>
        </p:spPr>
        <p:txBody>
          <a:bodyPr/>
          <a:lstStyle/>
          <a:p>
            <a:pPr eaLnBrk="1" hangingPunct="1">
              <a:buFontTx/>
              <a:buNone/>
            </a:pPr>
            <a:r>
              <a:rPr lang="en-GB" sz="2000" dirty="0" smtClean="0">
                <a:solidFill>
                  <a:srgbClr val="3366CC"/>
                </a:solidFill>
              </a:rPr>
              <a:t>Jayne Hardwick</a:t>
            </a:r>
            <a:endParaRPr lang="hu-HU" sz="2000" dirty="0" smtClean="0">
              <a:solidFill>
                <a:srgbClr val="3366CC"/>
              </a:solidFill>
            </a:endParaRPr>
          </a:p>
          <a:p>
            <a:pPr eaLnBrk="1" hangingPunct="1">
              <a:buFontTx/>
              <a:buNone/>
            </a:pPr>
            <a:r>
              <a:rPr lang="en-GB" sz="2000" dirty="0" smtClean="0">
                <a:solidFill>
                  <a:srgbClr val="3366CC"/>
                </a:solidFill>
              </a:rPr>
              <a:t>Moderator</a:t>
            </a:r>
            <a:endParaRPr lang="en-US" sz="2000" dirty="0" smtClean="0">
              <a:solidFill>
                <a:srgbClr val="3366CC"/>
              </a:solidFill>
            </a:endParaRPr>
          </a:p>
          <a:p>
            <a:pPr eaLnBrk="1" hangingPunct="1">
              <a:buFontTx/>
              <a:buNone/>
            </a:pPr>
            <a:r>
              <a:rPr lang="en-US" sz="2000" dirty="0" smtClean="0">
                <a:solidFill>
                  <a:srgbClr val="3366CC"/>
                </a:solidFill>
              </a:rPr>
              <a:t>Equinet – Legal Working Group</a:t>
            </a:r>
            <a:endParaRPr lang="en-GB" sz="2000" dirty="0" smtClean="0">
              <a:solidFill>
                <a:srgbClr val="3366CC"/>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xfrm>
            <a:off x="684213" y="1341438"/>
            <a:ext cx="7772400" cy="1295400"/>
          </a:xfrm>
        </p:spPr>
        <p:txBody>
          <a:bodyPr/>
          <a:lstStyle/>
          <a:p>
            <a:pPr eaLnBrk="1" hangingPunct="1"/>
            <a:r>
              <a:rPr lang="en-GB" sz="2800" b="1" dirty="0" smtClean="0">
                <a:solidFill>
                  <a:schemeClr val="tx1"/>
                </a:solidFill>
              </a:rPr>
              <a:t>Extent of right to manifest religious belief and  rights of children</a:t>
            </a:r>
          </a:p>
        </p:txBody>
      </p:sp>
      <p:sp>
        <p:nvSpPr>
          <p:cNvPr id="29699" name="Rectangle 3"/>
          <p:cNvSpPr>
            <a:spLocks noGrp="1" noChangeArrowheads="1"/>
          </p:cNvSpPr>
          <p:nvPr>
            <p:ph type="body" idx="4294967295"/>
          </p:nvPr>
        </p:nvSpPr>
        <p:spPr>
          <a:xfrm>
            <a:off x="468313" y="2492375"/>
            <a:ext cx="8280400" cy="3743325"/>
          </a:xfrm>
        </p:spPr>
        <p:txBody>
          <a:bodyPr/>
          <a:lstStyle/>
          <a:p>
            <a:pPr marL="0" indent="0" algn="just" eaLnBrk="1" hangingPunct="1">
              <a:lnSpc>
                <a:spcPct val="80000"/>
              </a:lnSpc>
              <a:buFontTx/>
              <a:buNone/>
            </a:pPr>
            <a:r>
              <a:rPr lang="en-US" sz="2200" b="1" dirty="0" smtClean="0"/>
              <a:t>HALDE Decision 2006-242 </a:t>
            </a:r>
            <a:r>
              <a:rPr lang="en-US" sz="2200" dirty="0" smtClean="0"/>
              <a:t>– youth leader case (France)  - </a:t>
            </a:r>
            <a:r>
              <a:rPr lang="en-US" sz="2200" dirty="0" err="1" smtClean="0"/>
              <a:t>termnation</a:t>
            </a:r>
            <a:r>
              <a:rPr lang="en-US" sz="2200" dirty="0" smtClean="0"/>
              <a:t> justified to protect health and safety of children</a:t>
            </a:r>
          </a:p>
          <a:p>
            <a:pPr marL="0" indent="0" algn="just" eaLnBrk="1" hangingPunct="1">
              <a:lnSpc>
                <a:spcPct val="80000"/>
              </a:lnSpc>
              <a:buNone/>
            </a:pPr>
            <a:endParaRPr lang="en-US" sz="2200" dirty="0" smtClean="0"/>
          </a:p>
          <a:p>
            <a:pPr marL="0" indent="0" algn="just" eaLnBrk="1" hangingPunct="1">
              <a:lnSpc>
                <a:spcPct val="80000"/>
              </a:lnSpc>
              <a:buNone/>
            </a:pPr>
            <a:r>
              <a:rPr lang="en-US" sz="2200" b="1" dirty="0" smtClean="0"/>
              <a:t>R v Secretary of State for Education and Employment ex parte Williamson</a:t>
            </a:r>
            <a:r>
              <a:rPr lang="en-US" sz="2200" dirty="0" smtClean="0"/>
              <a:t> (2005, House of Lord, UK) – ban on corporal punishment was ‘necessary in a democratic society …For the protection of the rights and freedoms of others …’. No breach of Art 9.</a:t>
            </a:r>
          </a:p>
          <a:p>
            <a:pPr marL="0" indent="0" algn="just" eaLnBrk="1" hangingPunct="1">
              <a:lnSpc>
                <a:spcPct val="80000"/>
              </a:lnSpc>
              <a:buNone/>
            </a:pPr>
            <a:endParaRPr lang="en-US" sz="2200" dirty="0" smtClean="0"/>
          </a:p>
          <a:p>
            <a:pPr marL="0" indent="0" algn="just" eaLnBrk="1" hangingPunct="1">
              <a:lnSpc>
                <a:spcPct val="80000"/>
              </a:lnSpc>
              <a:buNone/>
            </a:pPr>
            <a:r>
              <a:rPr lang="en-US" sz="2200" b="1" dirty="0" smtClean="0"/>
              <a:t>Palau-Martinez</a:t>
            </a:r>
            <a:r>
              <a:rPr lang="en-US" sz="2200" dirty="0" smtClean="0"/>
              <a:t> Application number 64927/01 (2003, </a:t>
            </a:r>
            <a:r>
              <a:rPr lang="en-US" sz="2200" dirty="0" err="1" smtClean="0"/>
              <a:t>ECrtHR</a:t>
            </a:r>
            <a:r>
              <a:rPr lang="en-US" sz="2200" dirty="0" smtClean="0"/>
              <a:t>) -  breach of Art 8 and 14 as domestic court had ruled on basis of general considerations not specific circumstances</a:t>
            </a:r>
          </a:p>
          <a:p>
            <a:pPr marL="0" indent="0" algn="just" eaLnBrk="1" hangingPunct="1">
              <a:lnSpc>
                <a:spcPct val="80000"/>
              </a:lnSpc>
              <a:buNone/>
            </a:pPr>
            <a:endParaRPr lang="en-US" sz="2200" dirty="0" smtClean="0"/>
          </a:p>
          <a:p>
            <a:pPr marL="0" indent="0" algn="just" eaLnBrk="1" hangingPunct="1">
              <a:lnSpc>
                <a:spcPct val="80000"/>
              </a:lnSpc>
              <a:buNone/>
            </a:pPr>
            <a:r>
              <a:rPr lang="en-US" sz="2200" dirty="0" smtClean="0"/>
              <a:t> </a:t>
            </a:r>
            <a:endParaRPr lang="fr-BE" sz="22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684213" y="1341438"/>
            <a:ext cx="7772400" cy="1295400"/>
          </a:xfrm>
        </p:spPr>
        <p:txBody>
          <a:bodyPr/>
          <a:lstStyle/>
          <a:p>
            <a:pPr eaLnBrk="1" hangingPunct="1"/>
            <a:r>
              <a:rPr lang="en-GB" sz="2800" b="1" dirty="0" smtClean="0">
                <a:solidFill>
                  <a:schemeClr val="tx1"/>
                </a:solidFill>
              </a:rPr>
              <a:t>Extent of right to manifest religious belief </a:t>
            </a:r>
            <a:br>
              <a:rPr lang="en-GB" sz="2800" b="1" dirty="0" smtClean="0">
                <a:solidFill>
                  <a:schemeClr val="tx1"/>
                </a:solidFill>
              </a:rPr>
            </a:br>
            <a:r>
              <a:rPr lang="en-GB" sz="2800" b="1" dirty="0" smtClean="0">
                <a:solidFill>
                  <a:schemeClr val="tx1"/>
                </a:solidFill>
              </a:rPr>
              <a:t>and gender equality</a:t>
            </a:r>
          </a:p>
        </p:txBody>
      </p:sp>
      <p:sp>
        <p:nvSpPr>
          <p:cNvPr id="31747" name="Rectangle 3"/>
          <p:cNvSpPr>
            <a:spLocks noGrp="1" noChangeArrowheads="1"/>
          </p:cNvSpPr>
          <p:nvPr>
            <p:ph type="body" idx="4294967295"/>
          </p:nvPr>
        </p:nvSpPr>
        <p:spPr>
          <a:xfrm>
            <a:off x="468313" y="2420888"/>
            <a:ext cx="8280400" cy="3743325"/>
          </a:xfrm>
        </p:spPr>
        <p:txBody>
          <a:bodyPr/>
          <a:lstStyle/>
          <a:p>
            <a:pPr marL="0" indent="0" algn="just" eaLnBrk="1" hangingPunct="1">
              <a:lnSpc>
                <a:spcPct val="80000"/>
              </a:lnSpc>
              <a:buFontTx/>
              <a:buNone/>
            </a:pPr>
            <a:r>
              <a:rPr lang="en-US" sz="2200" b="1" dirty="0" smtClean="0"/>
              <a:t> </a:t>
            </a:r>
            <a:endParaRPr lang="en-US" sz="2200" dirty="0" smtClean="0"/>
          </a:p>
          <a:p>
            <a:pPr marL="0" indent="0" algn="just" eaLnBrk="1" hangingPunct="1">
              <a:lnSpc>
                <a:spcPct val="80000"/>
              </a:lnSpc>
              <a:buFontTx/>
              <a:buNone/>
            </a:pPr>
            <a:endParaRPr lang="en-US" sz="2200" dirty="0" smtClean="0"/>
          </a:p>
          <a:p>
            <a:pPr algn="just" eaLnBrk="1" hangingPunct="1">
              <a:lnSpc>
                <a:spcPct val="80000"/>
              </a:lnSpc>
              <a:buFontTx/>
              <a:buChar char="-"/>
            </a:pPr>
            <a:r>
              <a:rPr lang="en-US" sz="2200" dirty="0" smtClean="0"/>
              <a:t>Visiting minister refuses to hold religious service with female minister  - actions which violate other fundamental rights cannot be carried out in name of religious freedom</a:t>
            </a:r>
          </a:p>
          <a:p>
            <a:pPr marL="0" indent="0" algn="just" eaLnBrk="1" hangingPunct="1">
              <a:lnSpc>
                <a:spcPct val="80000"/>
              </a:lnSpc>
              <a:buNone/>
            </a:pPr>
            <a:r>
              <a:rPr lang="en-US" sz="2200" dirty="0" smtClean="0"/>
              <a:t>    (2010, Supreme Court, Finland)</a:t>
            </a:r>
          </a:p>
          <a:p>
            <a:pPr marL="0" indent="0" algn="just" eaLnBrk="1" hangingPunct="1">
              <a:lnSpc>
                <a:spcPct val="80000"/>
              </a:lnSpc>
              <a:buFontTx/>
              <a:buNone/>
            </a:pPr>
            <a:r>
              <a:rPr lang="en-US" sz="2200" dirty="0" smtClean="0"/>
              <a:t> </a:t>
            </a:r>
          </a:p>
          <a:p>
            <a:pPr marL="0" indent="0" algn="just" eaLnBrk="1" hangingPunct="1">
              <a:lnSpc>
                <a:spcPct val="80000"/>
              </a:lnSpc>
              <a:buFontTx/>
              <a:buChar char="-"/>
            </a:pPr>
            <a:r>
              <a:rPr lang="en-US" sz="2200" dirty="0" smtClean="0"/>
              <a:t>   Handshake case: application for Teaching Assistant Training </a:t>
            </a:r>
            <a:r>
              <a:rPr lang="en-US" sz="2200" dirty="0"/>
              <a:t> </a:t>
            </a:r>
            <a:r>
              <a:rPr lang="en-US" sz="2200" dirty="0" smtClean="0"/>
              <a:t>                            Course – treatment not justified as there are other ways to greet respectfully</a:t>
            </a:r>
          </a:p>
          <a:p>
            <a:pPr marL="0" indent="0" algn="just" eaLnBrk="1" hangingPunct="1">
              <a:lnSpc>
                <a:spcPct val="80000"/>
              </a:lnSpc>
              <a:buNone/>
            </a:pPr>
            <a:r>
              <a:rPr lang="en-US" sz="2200" dirty="0" smtClean="0"/>
              <a:t>(Opinion 2006-51, Netherlands)</a:t>
            </a:r>
          </a:p>
          <a:p>
            <a:pPr marL="0" indent="0" algn="just" eaLnBrk="1" hangingPunct="1">
              <a:lnSpc>
                <a:spcPct val="80000"/>
              </a:lnSpc>
              <a:buNone/>
            </a:pPr>
            <a:endParaRPr lang="en-US" sz="22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Occupational Requirements in the General Framework Directive</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solidFill>
                  <a:schemeClr val="tx1"/>
                </a:solidFill>
              </a:rPr>
              <a:t>Occupational Requirement</a:t>
            </a:r>
            <a:endParaRPr lang="en-GB" sz="3200" dirty="0">
              <a:solidFill>
                <a:schemeClr val="tx1"/>
              </a:solidFill>
            </a:endParaRPr>
          </a:p>
        </p:txBody>
      </p:sp>
      <p:sp>
        <p:nvSpPr>
          <p:cNvPr id="3" name="Content Placeholder 2"/>
          <p:cNvSpPr>
            <a:spLocks noGrp="1"/>
          </p:cNvSpPr>
          <p:nvPr>
            <p:ph idx="1"/>
          </p:nvPr>
        </p:nvSpPr>
        <p:spPr/>
        <p:txBody>
          <a:bodyPr/>
          <a:lstStyle/>
          <a:p>
            <a:pPr marL="0" indent="0" eaLnBrk="1" hangingPunct="1">
              <a:lnSpc>
                <a:spcPct val="80000"/>
              </a:lnSpc>
              <a:buFontTx/>
              <a:buNone/>
            </a:pPr>
            <a:r>
              <a:rPr lang="en-US" sz="2000" dirty="0" smtClean="0"/>
              <a:t>Directive 2000/78/EC Article 4(1) </a:t>
            </a:r>
          </a:p>
          <a:p>
            <a:pPr marL="0" indent="0" algn="just">
              <a:buFontTx/>
              <a:buNone/>
            </a:pPr>
            <a:endParaRPr lang="en-US" sz="2000" dirty="0" smtClean="0"/>
          </a:p>
          <a:p>
            <a:pPr marL="0" indent="0" algn="just">
              <a:buFontTx/>
              <a:buNone/>
            </a:pPr>
            <a:r>
              <a:rPr lang="en-US" sz="2000" dirty="0" smtClean="0"/>
              <a:t>a difference of treatment based on grounds of RB (SO, Age and disability) </a:t>
            </a:r>
            <a:r>
              <a:rPr lang="en-US" sz="2000" b="1" dirty="0" smtClean="0"/>
              <a:t>shall not constitute discrimination</a:t>
            </a:r>
            <a:r>
              <a:rPr lang="en-US" sz="2000" dirty="0" smtClean="0"/>
              <a:t> where:</a:t>
            </a:r>
          </a:p>
          <a:p>
            <a:pPr marL="0" indent="0" algn="just">
              <a:buFontTx/>
              <a:buChar char="-"/>
            </a:pPr>
            <a:r>
              <a:rPr lang="en-US" sz="2000" dirty="0" smtClean="0"/>
              <a:t>by reason of the nature of the particular occupational activities concerned or </a:t>
            </a:r>
          </a:p>
          <a:p>
            <a:pPr marL="0" indent="0" algn="just">
              <a:buFontTx/>
              <a:buChar char="-"/>
            </a:pPr>
            <a:r>
              <a:rPr lang="en-US" sz="2000" dirty="0" smtClean="0"/>
              <a:t>of the context in which they are carried out, </a:t>
            </a:r>
          </a:p>
          <a:p>
            <a:pPr marL="0" indent="0" algn="just">
              <a:buFontTx/>
              <a:buChar char="-"/>
            </a:pPr>
            <a:r>
              <a:rPr lang="en-US" sz="2000" dirty="0" smtClean="0"/>
              <a:t>such a characteristic constitutes a </a:t>
            </a:r>
            <a:r>
              <a:rPr lang="en-US" sz="2000" b="1" dirty="0" smtClean="0"/>
              <a:t>genuine and determining occupational requirement</a:t>
            </a:r>
            <a:r>
              <a:rPr lang="en-US" sz="2000" dirty="0" smtClean="0"/>
              <a:t>, </a:t>
            </a:r>
          </a:p>
          <a:p>
            <a:pPr marL="0" indent="0" algn="just">
              <a:buFontTx/>
              <a:buChar char="-"/>
            </a:pPr>
            <a:r>
              <a:rPr lang="en-US" sz="2000" dirty="0" smtClean="0"/>
              <a:t>provided that the </a:t>
            </a:r>
            <a:r>
              <a:rPr lang="en-US" sz="2000" b="1" dirty="0" smtClean="0"/>
              <a:t>objective is legitimate and the requirement is proportionate</a:t>
            </a:r>
            <a:r>
              <a:rPr lang="en-US" sz="2000" dirty="0" smtClean="0"/>
              <a:t>.</a:t>
            </a:r>
            <a:endParaRPr lang="en-GB"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b="1" dirty="0" smtClean="0">
                <a:solidFill>
                  <a:schemeClr val="tx1"/>
                </a:solidFill>
              </a:rPr>
              <a:t/>
            </a:r>
            <a:br>
              <a:rPr lang="en-GB" sz="2400" b="1" dirty="0" smtClean="0">
                <a:solidFill>
                  <a:schemeClr val="tx1"/>
                </a:solidFill>
              </a:rPr>
            </a:br>
            <a:r>
              <a:rPr lang="en-GB" sz="2400" b="1" dirty="0" smtClean="0">
                <a:solidFill>
                  <a:schemeClr val="tx1"/>
                </a:solidFill>
              </a:rPr>
              <a:t>Occupational Requirement </a:t>
            </a:r>
            <a:br>
              <a:rPr lang="en-GB" sz="2400" b="1" dirty="0" smtClean="0">
                <a:solidFill>
                  <a:schemeClr val="tx1"/>
                </a:solidFill>
              </a:rPr>
            </a:br>
            <a:r>
              <a:rPr lang="en-GB" sz="2400" b="1" dirty="0" smtClean="0">
                <a:solidFill>
                  <a:schemeClr val="tx1"/>
                </a:solidFill>
              </a:rPr>
              <a:t>churches and organisations based on religious  or belief ethos</a:t>
            </a:r>
            <a:br>
              <a:rPr lang="en-GB" sz="2400" b="1" dirty="0" smtClean="0">
                <a:solidFill>
                  <a:schemeClr val="tx1"/>
                </a:solidFill>
              </a:rPr>
            </a:br>
            <a:endParaRPr lang="en-GB" sz="2400" dirty="0"/>
          </a:p>
        </p:txBody>
      </p:sp>
      <p:sp>
        <p:nvSpPr>
          <p:cNvPr id="3" name="Content Placeholder 2"/>
          <p:cNvSpPr>
            <a:spLocks noGrp="1"/>
          </p:cNvSpPr>
          <p:nvPr>
            <p:ph idx="1"/>
          </p:nvPr>
        </p:nvSpPr>
        <p:spPr/>
        <p:txBody>
          <a:bodyPr/>
          <a:lstStyle/>
          <a:p>
            <a:pPr marL="0" indent="0" eaLnBrk="1" hangingPunct="1">
              <a:lnSpc>
                <a:spcPct val="80000"/>
              </a:lnSpc>
              <a:buFontTx/>
              <a:buNone/>
            </a:pPr>
            <a:r>
              <a:rPr lang="en-US" sz="2000" dirty="0" smtClean="0"/>
              <a:t>Directive 2000/78/EC Article 4(2):</a:t>
            </a:r>
          </a:p>
          <a:p>
            <a:pPr marL="0" indent="0" eaLnBrk="1" hangingPunct="1">
              <a:lnSpc>
                <a:spcPct val="80000"/>
              </a:lnSpc>
              <a:buFontTx/>
              <a:buNone/>
            </a:pPr>
            <a:r>
              <a:rPr lang="en-US" sz="2000" dirty="0" smtClean="0"/>
              <a:t> </a:t>
            </a:r>
          </a:p>
          <a:p>
            <a:pPr marL="0" indent="0" algn="just" eaLnBrk="1" hangingPunct="1">
              <a:lnSpc>
                <a:spcPct val="80000"/>
              </a:lnSpc>
            </a:pPr>
            <a:r>
              <a:rPr lang="en-US" sz="2000" dirty="0" smtClean="0"/>
              <a:t> Exception for occupational activities within churches or other </a:t>
            </a:r>
            <a:r>
              <a:rPr lang="en-US" sz="2000" dirty="0" err="1" smtClean="0"/>
              <a:t>organisations</a:t>
            </a:r>
            <a:r>
              <a:rPr lang="en-US" sz="2000" dirty="0" smtClean="0"/>
              <a:t> whose ethos is based on religion or belief</a:t>
            </a:r>
          </a:p>
          <a:p>
            <a:pPr marL="0" indent="0" algn="just" eaLnBrk="1" hangingPunct="1">
              <a:lnSpc>
                <a:spcPct val="80000"/>
              </a:lnSpc>
              <a:buNone/>
            </a:pPr>
            <a:r>
              <a:rPr lang="en-US" sz="2000" dirty="0" smtClean="0"/>
              <a:t> </a:t>
            </a:r>
          </a:p>
          <a:p>
            <a:pPr marL="0" indent="0" algn="just" eaLnBrk="1" hangingPunct="1">
              <a:lnSpc>
                <a:spcPct val="80000"/>
              </a:lnSpc>
            </a:pPr>
            <a:r>
              <a:rPr lang="en-US" sz="2000" dirty="0" smtClean="0"/>
              <a:t>A difference of treatment based on a person’s religion or belief will not amount to discrimination where, by reason of the </a:t>
            </a:r>
            <a:r>
              <a:rPr lang="en-US" sz="2000" b="1" dirty="0" smtClean="0"/>
              <a:t>nature or context of the activities </a:t>
            </a:r>
            <a:r>
              <a:rPr lang="en-US" sz="2000" dirty="0" smtClean="0"/>
              <a:t>religion constitutes a </a:t>
            </a:r>
            <a:r>
              <a:rPr lang="en-US" sz="2000" b="1" dirty="0" smtClean="0"/>
              <a:t>genuine, legitimate and justified occupational requirement </a:t>
            </a:r>
            <a:r>
              <a:rPr lang="en-US" sz="2000" dirty="0" smtClean="0"/>
              <a:t>having regard to the </a:t>
            </a:r>
            <a:r>
              <a:rPr lang="en-US" sz="2000" dirty="0" err="1" smtClean="0"/>
              <a:t>organisation’s</a:t>
            </a:r>
            <a:r>
              <a:rPr lang="en-US" sz="2000" dirty="0" smtClean="0"/>
              <a:t> ethos</a:t>
            </a:r>
          </a:p>
          <a:p>
            <a:pPr marL="0" indent="0" algn="just" eaLnBrk="1" hangingPunct="1">
              <a:lnSpc>
                <a:spcPct val="80000"/>
              </a:lnSpc>
              <a:buNone/>
            </a:pPr>
            <a:endParaRPr lang="en-US" sz="2000" b="1" dirty="0" smtClean="0"/>
          </a:p>
          <a:p>
            <a:pPr marL="0" indent="0" algn="just" eaLnBrk="1" hangingPunct="1">
              <a:lnSpc>
                <a:spcPct val="80000"/>
              </a:lnSpc>
            </a:pPr>
            <a:r>
              <a:rPr lang="en-US" sz="2000" b="1" dirty="0" smtClean="0"/>
              <a:t> </a:t>
            </a:r>
            <a:r>
              <a:rPr lang="en-US" sz="2000" dirty="0" smtClean="0"/>
              <a:t>it should not justify discrimination on another ground</a:t>
            </a:r>
          </a:p>
          <a:p>
            <a:pPr marL="0" indent="0" algn="just" eaLnBrk="1" hangingPunct="1">
              <a:lnSpc>
                <a:spcPct val="80000"/>
              </a:lnSpc>
              <a:buNone/>
            </a:pPr>
            <a:r>
              <a:rPr lang="en-US" sz="2000" dirty="0" smtClean="0"/>
              <a:t> </a:t>
            </a:r>
          </a:p>
          <a:p>
            <a:pPr marL="0" indent="0" algn="just" eaLnBrk="1" hangingPunct="1">
              <a:lnSpc>
                <a:spcPct val="80000"/>
              </a:lnSpc>
            </a:pPr>
            <a:r>
              <a:rPr lang="en-US" sz="2000" dirty="0" smtClean="0"/>
              <a:t>these </a:t>
            </a:r>
            <a:r>
              <a:rPr lang="en-US" sz="2000" dirty="0" err="1" smtClean="0"/>
              <a:t>organisations</a:t>
            </a:r>
            <a:r>
              <a:rPr lang="en-US" sz="2000" dirty="0" smtClean="0"/>
              <a:t> can require individuals working for them to act in good faith and with loyalty to the </a:t>
            </a:r>
            <a:r>
              <a:rPr lang="en-US" sz="2000" dirty="0" err="1" smtClean="0"/>
              <a:t>organisation's</a:t>
            </a:r>
            <a:r>
              <a:rPr lang="en-US" sz="2000" dirty="0" smtClean="0"/>
              <a:t> ethos</a:t>
            </a:r>
            <a:endParaRPr lang="en-GB"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864" y="1484313"/>
            <a:ext cx="8229600" cy="1000125"/>
          </a:xfrm>
        </p:spPr>
        <p:txBody>
          <a:bodyPr/>
          <a:lstStyle/>
          <a:p>
            <a:r>
              <a:rPr lang="en-GB" sz="2800" dirty="0" smtClean="0"/>
              <a:t/>
            </a:r>
            <a:br>
              <a:rPr lang="en-GB" sz="2800" dirty="0" smtClean="0"/>
            </a:br>
            <a:r>
              <a:rPr lang="en-GB" sz="2800" dirty="0" err="1" smtClean="0"/>
              <a:t>Reaney</a:t>
            </a:r>
            <a:r>
              <a:rPr lang="en-GB" sz="2800" dirty="0" smtClean="0"/>
              <a:t> </a:t>
            </a:r>
            <a:r>
              <a:rPr lang="en-GB" sz="2800" dirty="0"/>
              <a:t>v Hereford Diocesan of Board of Finance (2006, Employment Tribunal, UK)</a:t>
            </a:r>
            <a:r>
              <a:rPr lang="en-GB" dirty="0"/>
              <a:t/>
            </a:r>
            <a:br>
              <a:rPr lang="en-GB" dirty="0"/>
            </a:br>
            <a:endParaRPr lang="en-GB" dirty="0"/>
          </a:p>
        </p:txBody>
      </p:sp>
      <p:sp>
        <p:nvSpPr>
          <p:cNvPr id="3" name="Content Placeholder 2"/>
          <p:cNvSpPr>
            <a:spLocks noGrp="1"/>
          </p:cNvSpPr>
          <p:nvPr>
            <p:ph idx="1"/>
          </p:nvPr>
        </p:nvSpPr>
        <p:spPr/>
        <p:txBody>
          <a:bodyPr/>
          <a:lstStyle/>
          <a:p>
            <a:pPr marL="0" indent="0">
              <a:buNone/>
            </a:pPr>
            <a:endParaRPr lang="en-GB" sz="2000" dirty="0" smtClean="0"/>
          </a:p>
          <a:p>
            <a:pPr marL="0" indent="0">
              <a:buNone/>
            </a:pPr>
            <a:r>
              <a:rPr lang="en-GB" sz="2000" dirty="0" smtClean="0"/>
              <a:t>Bishop refused to offer Mr </a:t>
            </a:r>
            <a:r>
              <a:rPr lang="en-GB" sz="2000" dirty="0" err="1" smtClean="0"/>
              <a:t>Reaney</a:t>
            </a:r>
            <a:r>
              <a:rPr lang="en-GB" sz="2000" dirty="0" smtClean="0"/>
              <a:t> job as Youth Worker because he did not believe he would remain celibate.</a:t>
            </a:r>
          </a:p>
          <a:p>
            <a:pPr marL="0" indent="0">
              <a:buNone/>
            </a:pPr>
            <a:endParaRPr lang="en-GB" sz="2000" dirty="0"/>
          </a:p>
          <a:p>
            <a:pPr marL="0" indent="0">
              <a:buNone/>
            </a:pPr>
            <a:r>
              <a:rPr lang="en-GB" sz="2000" dirty="0" smtClean="0"/>
              <a:t>Employment Tribunal concluded that case fell within domestic provisions implementing Art 4(1) as the post existed to promote and represent the religion.</a:t>
            </a:r>
          </a:p>
          <a:p>
            <a:pPr marL="0" indent="0">
              <a:buNone/>
            </a:pPr>
            <a:endParaRPr lang="en-GB" sz="2000" dirty="0" smtClean="0"/>
          </a:p>
          <a:p>
            <a:pPr marL="0" indent="0">
              <a:buNone/>
            </a:pPr>
            <a:r>
              <a:rPr lang="en-GB" sz="2000" dirty="0" smtClean="0"/>
              <a:t>However, it concluded that Bishop was unreasonable in refusing to accept that Mr </a:t>
            </a:r>
            <a:r>
              <a:rPr lang="en-GB" sz="2000" dirty="0" err="1" smtClean="0"/>
              <a:t>Reaney</a:t>
            </a:r>
            <a:r>
              <a:rPr lang="en-GB" sz="2000" dirty="0" smtClean="0"/>
              <a:t> would </a:t>
            </a:r>
            <a:r>
              <a:rPr lang="en-GB" sz="2000" dirty="0" err="1" smtClean="0"/>
              <a:t>adher</a:t>
            </a:r>
            <a:r>
              <a:rPr lang="en-GB" sz="2000" dirty="0" smtClean="0"/>
              <a:t> to the requirement to remain celibate as he was single at the time. Direct discrimination made out.</a:t>
            </a:r>
          </a:p>
          <a:p>
            <a:pPr marL="0" indent="0">
              <a:buNone/>
            </a:pPr>
            <a:endParaRPr lang="en-GB"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solidFill>
                  <a:schemeClr val="tx1"/>
                </a:solidFill>
              </a:rPr>
              <a:t>Occupational Requirements</a:t>
            </a:r>
            <a:br>
              <a:rPr lang="en-GB" sz="3200" b="1" dirty="0" smtClean="0">
                <a:solidFill>
                  <a:schemeClr val="tx1"/>
                </a:solidFill>
              </a:rPr>
            </a:br>
            <a:r>
              <a:rPr lang="en-GB" sz="3200" b="1" dirty="0" smtClean="0">
                <a:solidFill>
                  <a:schemeClr val="tx1"/>
                </a:solidFill>
              </a:rPr>
              <a:t>key points</a:t>
            </a:r>
            <a:endParaRPr lang="en-GB" sz="3200" dirty="0"/>
          </a:p>
        </p:txBody>
      </p:sp>
      <p:sp>
        <p:nvSpPr>
          <p:cNvPr id="3" name="Content Placeholder 2"/>
          <p:cNvSpPr>
            <a:spLocks noGrp="1"/>
          </p:cNvSpPr>
          <p:nvPr>
            <p:ph idx="1"/>
          </p:nvPr>
        </p:nvSpPr>
        <p:spPr/>
        <p:txBody>
          <a:bodyPr/>
          <a:lstStyle/>
          <a:p>
            <a:pPr marL="0" indent="0" algn="just" eaLnBrk="1" hangingPunct="1">
              <a:lnSpc>
                <a:spcPct val="80000"/>
              </a:lnSpc>
              <a:buNone/>
            </a:pPr>
            <a:endParaRPr lang="en-GB" sz="2000" dirty="0" smtClean="0"/>
          </a:p>
          <a:p>
            <a:pPr marL="0" indent="0" algn="just" eaLnBrk="1" hangingPunct="1">
              <a:lnSpc>
                <a:spcPct val="80000"/>
              </a:lnSpc>
              <a:buNone/>
            </a:pPr>
            <a:r>
              <a:rPr lang="en-GB" sz="2000" dirty="0" smtClean="0"/>
              <a:t>Exceptions needs to be narrowly construed and justified on a case-by-case basis</a:t>
            </a:r>
          </a:p>
          <a:p>
            <a:pPr marL="0" indent="0" algn="just" eaLnBrk="1" hangingPunct="1">
              <a:lnSpc>
                <a:spcPct val="80000"/>
              </a:lnSpc>
              <a:buNone/>
            </a:pPr>
            <a:endParaRPr lang="en-GB" sz="2000" dirty="0" smtClean="0"/>
          </a:p>
          <a:p>
            <a:pPr marL="0" indent="0" algn="just" eaLnBrk="1" hangingPunct="1">
              <a:lnSpc>
                <a:spcPct val="80000"/>
              </a:lnSpc>
              <a:buNone/>
            </a:pPr>
            <a:r>
              <a:rPr lang="en-GB" sz="2000" dirty="0" smtClean="0"/>
              <a:t> Art 4(2) only allows different treatment on the ground of religion or belief and not on other grounds</a:t>
            </a:r>
          </a:p>
          <a:p>
            <a:pPr marL="0" indent="0" algn="just" eaLnBrk="1" hangingPunct="1">
              <a:lnSpc>
                <a:spcPct val="80000"/>
              </a:lnSpc>
              <a:buNone/>
            </a:pPr>
            <a:endParaRPr lang="en-GB" sz="2000" dirty="0" smtClean="0"/>
          </a:p>
          <a:p>
            <a:pPr marL="0" indent="0" algn="just" eaLnBrk="1" hangingPunct="1">
              <a:lnSpc>
                <a:spcPct val="80000"/>
              </a:lnSpc>
              <a:buNone/>
            </a:pPr>
            <a:r>
              <a:rPr lang="en-GB" sz="2000" dirty="0" smtClean="0"/>
              <a:t> All exceptions under Art 4 need to be clearly linked with the nature of the activities carried out</a:t>
            </a:r>
          </a:p>
          <a:p>
            <a:pPr marL="0" indent="0" algn="just" eaLnBrk="1" hangingPunct="1">
              <a:lnSpc>
                <a:spcPct val="80000"/>
              </a:lnSpc>
              <a:buNone/>
            </a:pPr>
            <a:endParaRPr lang="en-GB" sz="2000" dirty="0" smtClean="0"/>
          </a:p>
          <a:p>
            <a:pPr marL="0" indent="0" algn="just" eaLnBrk="1" hangingPunct="1">
              <a:lnSpc>
                <a:spcPct val="80000"/>
              </a:lnSpc>
              <a:buNone/>
            </a:pPr>
            <a:r>
              <a:rPr lang="en-GB" sz="2000" dirty="0" smtClean="0"/>
              <a:t>EC reported that a number of countries did not implement Art 4 correctly with exceptions going beyond the terms of the Directive</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p:txBody>
          <a:bodyPr/>
          <a:lstStyle/>
          <a:p>
            <a:pPr eaLnBrk="1" hangingPunct="1"/>
            <a:r>
              <a:rPr lang="en-GB" b="1" smtClean="0">
                <a:solidFill>
                  <a:schemeClr val="tx1"/>
                </a:solidFill>
              </a:rPr>
              <a:t>Outline of the presentation</a:t>
            </a:r>
          </a:p>
        </p:txBody>
      </p:sp>
      <p:sp>
        <p:nvSpPr>
          <p:cNvPr id="3075" name="Rectangle 3"/>
          <p:cNvSpPr>
            <a:spLocks noGrp="1" noChangeArrowheads="1"/>
          </p:cNvSpPr>
          <p:nvPr>
            <p:ph type="body" idx="4294967295"/>
          </p:nvPr>
        </p:nvSpPr>
        <p:spPr/>
        <p:txBody>
          <a:bodyPr/>
          <a:lstStyle/>
          <a:p>
            <a:pPr marL="514350" indent="-514350" algn="just" eaLnBrk="1" hangingPunct="1">
              <a:buFontTx/>
              <a:buAutoNum type="arabicPeriod"/>
            </a:pPr>
            <a:r>
              <a:rPr lang="en-GB" sz="2600" dirty="0" smtClean="0">
                <a:solidFill>
                  <a:srgbClr val="3366CC"/>
                </a:solidFill>
              </a:rPr>
              <a:t>Why focus on religion and belief?</a:t>
            </a:r>
          </a:p>
          <a:p>
            <a:pPr marL="514350" indent="-514350" algn="just" eaLnBrk="1" hangingPunct="1">
              <a:buFontTx/>
              <a:buAutoNum type="arabicPeriod"/>
            </a:pPr>
            <a:endParaRPr lang="en-GB" sz="2600" dirty="0" smtClean="0">
              <a:solidFill>
                <a:srgbClr val="3366CC"/>
              </a:solidFill>
            </a:endParaRPr>
          </a:p>
          <a:p>
            <a:pPr marL="514350" indent="-514350" algn="just" eaLnBrk="1" hangingPunct="1">
              <a:buFontTx/>
              <a:buAutoNum type="arabicPeriod"/>
            </a:pPr>
            <a:r>
              <a:rPr lang="en-GB" sz="2600" dirty="0" smtClean="0">
                <a:solidFill>
                  <a:srgbClr val="3366CC"/>
                </a:solidFill>
              </a:rPr>
              <a:t>Legal framework</a:t>
            </a:r>
          </a:p>
          <a:p>
            <a:pPr marL="514350" indent="-514350" algn="just" eaLnBrk="1" hangingPunct="1">
              <a:buFontTx/>
              <a:buAutoNum type="arabicPeriod"/>
            </a:pPr>
            <a:endParaRPr lang="en-GB" sz="2600" dirty="0" smtClean="0">
              <a:solidFill>
                <a:srgbClr val="3366CC"/>
              </a:solidFill>
            </a:endParaRPr>
          </a:p>
          <a:p>
            <a:pPr marL="514350" indent="-514350" algn="just" eaLnBrk="1" hangingPunct="1">
              <a:buFontTx/>
              <a:buAutoNum type="arabicPeriod"/>
            </a:pPr>
            <a:r>
              <a:rPr lang="en-GB" sz="2600" dirty="0" smtClean="0">
                <a:solidFill>
                  <a:srgbClr val="3366CC"/>
                </a:solidFill>
              </a:rPr>
              <a:t>Extent of right to manifest religious belief – case law</a:t>
            </a:r>
          </a:p>
          <a:p>
            <a:pPr marL="514350" indent="-514350" algn="just" eaLnBrk="1" hangingPunct="1">
              <a:buFontTx/>
              <a:buAutoNum type="arabicPeriod"/>
            </a:pPr>
            <a:endParaRPr lang="en-GB" sz="2600" dirty="0" smtClean="0">
              <a:solidFill>
                <a:srgbClr val="3366CC"/>
              </a:solidFill>
            </a:endParaRPr>
          </a:p>
          <a:p>
            <a:pPr marL="514350" indent="-514350" algn="just" eaLnBrk="1" hangingPunct="1">
              <a:buFontTx/>
              <a:buAutoNum type="arabicPeriod"/>
            </a:pPr>
            <a:r>
              <a:rPr lang="en-GB" sz="2600" dirty="0" smtClean="0">
                <a:solidFill>
                  <a:srgbClr val="3366CC"/>
                </a:solidFill>
              </a:rPr>
              <a:t>Occupational requirements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a:xfrm>
            <a:off x="684213" y="1268413"/>
            <a:ext cx="7772400" cy="1295400"/>
          </a:xfrm>
        </p:spPr>
        <p:txBody>
          <a:bodyPr/>
          <a:lstStyle/>
          <a:p>
            <a:pPr eaLnBrk="1" hangingPunct="1"/>
            <a:r>
              <a:rPr lang="en-GB" sz="3600" b="1" smtClean="0">
                <a:solidFill>
                  <a:schemeClr val="tx1"/>
                </a:solidFill>
              </a:rPr>
              <a:t>Why focus on religion and belief?</a:t>
            </a:r>
          </a:p>
        </p:txBody>
      </p:sp>
      <p:sp>
        <p:nvSpPr>
          <p:cNvPr id="4099" name="Rectangle 3"/>
          <p:cNvSpPr>
            <a:spLocks noGrp="1" noChangeArrowheads="1"/>
          </p:cNvSpPr>
          <p:nvPr>
            <p:ph type="body" idx="4294967295"/>
          </p:nvPr>
        </p:nvSpPr>
        <p:spPr>
          <a:xfrm>
            <a:off x="684213" y="2492374"/>
            <a:ext cx="7772400" cy="3528913"/>
          </a:xfrm>
        </p:spPr>
        <p:txBody>
          <a:bodyPr/>
          <a:lstStyle/>
          <a:p>
            <a:pPr marL="179388" lvl="1" indent="0" algn="just" eaLnBrk="1" hangingPunct="1">
              <a:buNone/>
            </a:pPr>
            <a:r>
              <a:rPr lang="en-GB" sz="2600" dirty="0" smtClean="0"/>
              <a:t>Controversial issues, highly present in Europe</a:t>
            </a:r>
          </a:p>
          <a:p>
            <a:pPr marL="179388" lvl="1" indent="0" algn="just" eaLnBrk="1" hangingPunct="1">
              <a:buNone/>
            </a:pPr>
            <a:endParaRPr lang="en-GB" sz="2600" dirty="0" smtClean="0"/>
          </a:p>
          <a:p>
            <a:pPr marL="179388" lvl="1" indent="0" algn="just" eaLnBrk="1" hangingPunct="1">
              <a:buNone/>
            </a:pPr>
            <a:r>
              <a:rPr lang="en-GB" sz="2600" dirty="0" smtClean="0"/>
              <a:t>Relationship between ECHR and EU Equality Directives</a:t>
            </a:r>
          </a:p>
          <a:p>
            <a:pPr marL="179388" lvl="1" indent="0" algn="just" eaLnBrk="1" hangingPunct="1">
              <a:buNone/>
            </a:pPr>
            <a:endParaRPr lang="en-GB" sz="2600" dirty="0" smtClean="0"/>
          </a:p>
          <a:p>
            <a:pPr marL="179388" lvl="1" indent="0" algn="just" eaLnBrk="1" hangingPunct="1">
              <a:buNone/>
            </a:pPr>
            <a:r>
              <a:rPr lang="en-GB" sz="2600" dirty="0" smtClean="0"/>
              <a:t>Interplay between freedom to manifest religious belief and other rights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684213" y="1268413"/>
            <a:ext cx="7772400" cy="1295400"/>
          </a:xfrm>
        </p:spPr>
        <p:txBody>
          <a:bodyPr/>
          <a:lstStyle/>
          <a:p>
            <a:pPr eaLnBrk="1" hangingPunct="1"/>
            <a:r>
              <a:rPr lang="en-GB" sz="3600" b="1" dirty="0" smtClean="0">
                <a:solidFill>
                  <a:schemeClr val="tx1"/>
                </a:solidFill>
              </a:rPr>
              <a:t>General Framework Directive</a:t>
            </a:r>
            <a:br>
              <a:rPr lang="en-GB" sz="3600" b="1" dirty="0" smtClean="0">
                <a:solidFill>
                  <a:schemeClr val="tx1"/>
                </a:solidFill>
              </a:rPr>
            </a:br>
            <a:r>
              <a:rPr lang="en-GB" sz="3600" b="1" dirty="0" smtClean="0">
                <a:solidFill>
                  <a:schemeClr val="tx1"/>
                </a:solidFill>
              </a:rPr>
              <a:t>2000/78/EC</a:t>
            </a:r>
          </a:p>
        </p:txBody>
      </p:sp>
      <p:sp>
        <p:nvSpPr>
          <p:cNvPr id="5123" name="Rectangle 3"/>
          <p:cNvSpPr>
            <a:spLocks noGrp="1" noChangeArrowheads="1"/>
          </p:cNvSpPr>
          <p:nvPr>
            <p:ph type="body" idx="4294967295"/>
          </p:nvPr>
        </p:nvSpPr>
        <p:spPr>
          <a:xfrm>
            <a:off x="684213" y="2492375"/>
            <a:ext cx="7772400" cy="3744913"/>
          </a:xfrm>
        </p:spPr>
        <p:txBody>
          <a:bodyPr/>
          <a:lstStyle/>
          <a:p>
            <a:pPr marL="179388" lvl="1" indent="0" algn="just" eaLnBrk="1" hangingPunct="1">
              <a:buNone/>
            </a:pPr>
            <a:r>
              <a:rPr lang="en-GB" sz="2600" dirty="0" smtClean="0"/>
              <a:t>Protection against direct and indirect discrimination, victimisation and harassment on grounds of religion or belief in employment and vocational training.</a:t>
            </a:r>
          </a:p>
          <a:p>
            <a:pPr marL="179388" lvl="1" indent="0" algn="just" eaLnBrk="1" hangingPunct="1">
              <a:buFontTx/>
              <a:buNone/>
            </a:pPr>
            <a:endParaRPr lang="en-US" sz="2600" dirty="0" smtClean="0"/>
          </a:p>
          <a:p>
            <a:pPr marL="179388" lvl="1" indent="0" algn="just" eaLnBrk="1" hangingPunct="1">
              <a:buFontTx/>
              <a:buNone/>
            </a:pPr>
            <a:r>
              <a:rPr lang="en-US" sz="2600" dirty="0" smtClean="0"/>
              <a:t>Includes exceptions for occupational requirements:</a:t>
            </a:r>
          </a:p>
          <a:p>
            <a:pPr marL="579438" lvl="2" indent="0" algn="just" eaLnBrk="1" hangingPunct="1">
              <a:buFontTx/>
              <a:buChar char="-"/>
            </a:pPr>
            <a:r>
              <a:rPr lang="en-US" sz="2200" dirty="0" smtClean="0"/>
              <a:t> Genuine and determining occupational requirement</a:t>
            </a:r>
          </a:p>
          <a:p>
            <a:pPr marL="579438" lvl="2" indent="0" algn="just" eaLnBrk="1" hangingPunct="1">
              <a:buFontTx/>
              <a:buChar char="-"/>
            </a:pPr>
            <a:r>
              <a:rPr lang="en-US" sz="2200" dirty="0" smtClean="0"/>
              <a:t> Churches or </a:t>
            </a:r>
            <a:r>
              <a:rPr lang="en-US" sz="2200" dirty="0" err="1" smtClean="0"/>
              <a:t>organisations</a:t>
            </a:r>
            <a:r>
              <a:rPr lang="en-US" sz="2200" dirty="0" smtClean="0"/>
              <a:t> with RB ethos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468313" y="1412875"/>
            <a:ext cx="8229600" cy="792163"/>
          </a:xfrm>
        </p:spPr>
        <p:txBody>
          <a:bodyPr/>
          <a:lstStyle/>
          <a:p>
            <a:pPr eaLnBrk="1" hangingPunct="1"/>
            <a:r>
              <a:rPr lang="nl-NL" b="1" dirty="0" smtClean="0">
                <a:solidFill>
                  <a:schemeClr val="tx1"/>
                </a:solidFill>
              </a:rPr>
              <a:t>ECHR – Article 9(1)</a:t>
            </a:r>
            <a:endParaRPr lang="en-GB" b="1" dirty="0" smtClean="0">
              <a:solidFill>
                <a:schemeClr val="tx1"/>
              </a:solidFill>
            </a:endParaRPr>
          </a:p>
        </p:txBody>
      </p:sp>
      <p:sp>
        <p:nvSpPr>
          <p:cNvPr id="7171" name="Rectangle 3"/>
          <p:cNvSpPr>
            <a:spLocks noGrp="1" noChangeArrowheads="1"/>
          </p:cNvSpPr>
          <p:nvPr>
            <p:ph type="body" idx="4294967295"/>
          </p:nvPr>
        </p:nvSpPr>
        <p:spPr>
          <a:xfrm>
            <a:off x="468313" y="2276475"/>
            <a:ext cx="8229600" cy="4105275"/>
          </a:xfrm>
        </p:spPr>
        <p:txBody>
          <a:bodyPr/>
          <a:lstStyle/>
          <a:p>
            <a:pPr eaLnBrk="1" hangingPunct="1">
              <a:lnSpc>
                <a:spcPct val="80000"/>
              </a:lnSpc>
              <a:buFontTx/>
              <a:buNone/>
            </a:pPr>
            <a:endParaRPr lang="en-US" sz="2000" dirty="0" smtClean="0"/>
          </a:p>
          <a:p>
            <a:pPr algn="just" eaLnBrk="1" hangingPunct="1">
              <a:lnSpc>
                <a:spcPct val="80000"/>
              </a:lnSpc>
              <a:buFontTx/>
              <a:buNone/>
            </a:pPr>
            <a:r>
              <a:rPr lang="en-US" sz="2400" dirty="0" smtClean="0"/>
              <a:t>	Everyone has the right to freedom of thought, conscience and religion; </a:t>
            </a:r>
          </a:p>
          <a:p>
            <a:pPr algn="just" eaLnBrk="1" hangingPunct="1">
              <a:lnSpc>
                <a:spcPct val="80000"/>
              </a:lnSpc>
              <a:buFontTx/>
              <a:buNone/>
            </a:pPr>
            <a:endParaRPr lang="en-US" sz="2400" dirty="0" smtClean="0"/>
          </a:p>
          <a:p>
            <a:pPr algn="just" eaLnBrk="1" hangingPunct="1">
              <a:lnSpc>
                <a:spcPct val="80000"/>
              </a:lnSpc>
              <a:buFontTx/>
              <a:buNone/>
            </a:pPr>
            <a:r>
              <a:rPr lang="en-US" sz="2400" dirty="0" smtClean="0"/>
              <a:t>	this right includes freedom to change his religion or belief and </a:t>
            </a:r>
          </a:p>
          <a:p>
            <a:pPr algn="just" eaLnBrk="1" hangingPunct="1">
              <a:lnSpc>
                <a:spcPct val="80000"/>
              </a:lnSpc>
              <a:buFontTx/>
              <a:buNone/>
            </a:pPr>
            <a:endParaRPr lang="en-US" sz="2400" dirty="0" smtClean="0"/>
          </a:p>
          <a:p>
            <a:pPr algn="just" eaLnBrk="1" hangingPunct="1">
              <a:lnSpc>
                <a:spcPct val="80000"/>
              </a:lnSpc>
              <a:buFontTx/>
              <a:buNone/>
            </a:pPr>
            <a:r>
              <a:rPr lang="en-US" sz="2400" dirty="0" smtClean="0"/>
              <a:t>	freedom, either alone or in community with others and in public or private, </a:t>
            </a:r>
            <a:r>
              <a:rPr lang="en-US" sz="2400" b="1" dirty="0" smtClean="0"/>
              <a:t>to manifest his religion or belief, in worship, teaching, practice and observance.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468313" y="1412875"/>
            <a:ext cx="8229600" cy="792163"/>
          </a:xfrm>
        </p:spPr>
        <p:txBody>
          <a:bodyPr/>
          <a:lstStyle/>
          <a:p>
            <a:pPr eaLnBrk="1" hangingPunct="1"/>
            <a:r>
              <a:rPr lang="nl-NL" b="1" dirty="0" smtClean="0">
                <a:solidFill>
                  <a:schemeClr val="tx1"/>
                </a:solidFill>
              </a:rPr>
              <a:t>ECHR – Article (2)</a:t>
            </a:r>
            <a:endParaRPr lang="en-GB" b="1" dirty="0" smtClean="0">
              <a:solidFill>
                <a:schemeClr val="tx1"/>
              </a:solidFill>
            </a:endParaRPr>
          </a:p>
        </p:txBody>
      </p:sp>
      <p:sp>
        <p:nvSpPr>
          <p:cNvPr id="8195" name="Rectangle 3"/>
          <p:cNvSpPr>
            <a:spLocks noGrp="1" noChangeArrowheads="1"/>
          </p:cNvSpPr>
          <p:nvPr>
            <p:ph type="body" idx="4294967295"/>
          </p:nvPr>
        </p:nvSpPr>
        <p:spPr>
          <a:xfrm>
            <a:off x="518864" y="2276475"/>
            <a:ext cx="8229600" cy="4105275"/>
          </a:xfrm>
        </p:spPr>
        <p:txBody>
          <a:bodyPr/>
          <a:lstStyle/>
          <a:p>
            <a:pPr algn="just" eaLnBrk="1" hangingPunct="1">
              <a:lnSpc>
                <a:spcPct val="80000"/>
              </a:lnSpc>
              <a:buFontTx/>
              <a:buNone/>
            </a:pPr>
            <a:r>
              <a:rPr lang="en-US" sz="2400" dirty="0" smtClean="0"/>
              <a:t>	Freedom to manifest one's religion or beliefs shall be subject only to such limitations as are </a:t>
            </a:r>
          </a:p>
          <a:p>
            <a:pPr algn="just" eaLnBrk="1" hangingPunct="1">
              <a:lnSpc>
                <a:spcPct val="80000"/>
              </a:lnSpc>
              <a:buFontTx/>
              <a:buNone/>
            </a:pPr>
            <a:endParaRPr lang="en-US" sz="2400" dirty="0" smtClean="0"/>
          </a:p>
          <a:p>
            <a:pPr algn="just" eaLnBrk="1" hangingPunct="1">
              <a:lnSpc>
                <a:spcPct val="80000"/>
              </a:lnSpc>
              <a:buNone/>
            </a:pPr>
            <a:r>
              <a:rPr lang="en-US" sz="2400" dirty="0" smtClean="0"/>
              <a:t>	prescribed by law and </a:t>
            </a:r>
          </a:p>
          <a:p>
            <a:pPr algn="just" eaLnBrk="1" hangingPunct="1">
              <a:lnSpc>
                <a:spcPct val="80000"/>
              </a:lnSpc>
              <a:buFont typeface="Wingdings" pitchFamily="-106" charset="2"/>
              <a:buChar char="ü"/>
            </a:pPr>
            <a:endParaRPr lang="en-US" sz="2400" dirty="0" smtClean="0"/>
          </a:p>
          <a:p>
            <a:pPr algn="just" eaLnBrk="1" hangingPunct="1">
              <a:lnSpc>
                <a:spcPct val="80000"/>
              </a:lnSpc>
              <a:buNone/>
            </a:pPr>
            <a:r>
              <a:rPr lang="en-US" sz="2400" dirty="0" smtClean="0"/>
              <a:t>	are necessary in a democratic society in the interests of:   	-  public safety, </a:t>
            </a:r>
          </a:p>
          <a:p>
            <a:pPr lvl="2" algn="just" eaLnBrk="1" hangingPunct="1">
              <a:lnSpc>
                <a:spcPct val="80000"/>
              </a:lnSpc>
              <a:buFontTx/>
              <a:buChar char="-"/>
            </a:pPr>
            <a:r>
              <a:rPr lang="en-US" dirty="0" smtClean="0">
                <a:latin typeface="+mj-lt"/>
              </a:rPr>
              <a:t>for the protection of public order, </a:t>
            </a:r>
          </a:p>
          <a:p>
            <a:pPr lvl="2" algn="just" eaLnBrk="1" hangingPunct="1">
              <a:lnSpc>
                <a:spcPct val="80000"/>
              </a:lnSpc>
              <a:buFontTx/>
              <a:buChar char="-"/>
            </a:pPr>
            <a:r>
              <a:rPr lang="en-US" dirty="0" smtClean="0">
                <a:latin typeface="+mj-lt"/>
              </a:rPr>
              <a:t>health or morals, </a:t>
            </a:r>
          </a:p>
          <a:p>
            <a:pPr lvl="2" algn="just" eaLnBrk="1" hangingPunct="1">
              <a:lnSpc>
                <a:spcPct val="80000"/>
              </a:lnSpc>
              <a:buFontTx/>
              <a:buChar char="-"/>
            </a:pPr>
            <a:r>
              <a:rPr lang="en-US" dirty="0" smtClean="0">
                <a:latin typeface="+mj-lt"/>
              </a:rPr>
              <a:t>or for the protection of the rights and freedoms of others.</a:t>
            </a:r>
            <a:endParaRPr lang="en-GB" dirty="0" smtClean="0">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84213" y="1196975"/>
            <a:ext cx="7772400" cy="1295400"/>
          </a:xfrm>
        </p:spPr>
        <p:txBody>
          <a:bodyPr/>
          <a:lstStyle/>
          <a:p>
            <a:pPr eaLnBrk="1" hangingPunct="1"/>
            <a:r>
              <a:rPr lang="en-GB" sz="2800" b="1" dirty="0" smtClean="0">
                <a:solidFill>
                  <a:schemeClr val="tx1"/>
                </a:solidFill>
              </a:rPr>
              <a:t>Snap shot of Case Law</a:t>
            </a:r>
          </a:p>
        </p:txBody>
      </p:sp>
      <p:sp>
        <p:nvSpPr>
          <p:cNvPr id="18435" name="Rectangle 3"/>
          <p:cNvSpPr>
            <a:spLocks noGrp="1" noChangeArrowheads="1"/>
          </p:cNvSpPr>
          <p:nvPr>
            <p:ph type="body" idx="4294967295"/>
          </p:nvPr>
        </p:nvSpPr>
        <p:spPr>
          <a:xfrm>
            <a:off x="468313" y="2276475"/>
            <a:ext cx="8207375" cy="4032250"/>
          </a:xfrm>
        </p:spPr>
        <p:txBody>
          <a:bodyPr/>
          <a:lstStyle/>
          <a:p>
            <a:pPr marL="0" indent="0" eaLnBrk="1" hangingPunct="1">
              <a:lnSpc>
                <a:spcPct val="80000"/>
              </a:lnSpc>
              <a:buFontTx/>
              <a:buNone/>
            </a:pPr>
            <a:endParaRPr lang="en-GB" sz="2400" dirty="0" smtClean="0"/>
          </a:p>
          <a:p>
            <a:pPr marL="0" indent="0" eaLnBrk="1" hangingPunct="1">
              <a:lnSpc>
                <a:spcPct val="80000"/>
              </a:lnSpc>
              <a:buFontTx/>
              <a:buNone/>
            </a:pPr>
            <a:endParaRPr lang="en-GB" sz="2400" dirty="0" smtClean="0"/>
          </a:p>
          <a:p>
            <a:pPr marL="0" indent="0" eaLnBrk="1" hangingPunct="1">
              <a:lnSpc>
                <a:spcPct val="80000"/>
              </a:lnSpc>
              <a:buFontTx/>
              <a:buNone/>
            </a:pPr>
            <a:endParaRPr lang="en-GB" sz="2400" dirty="0" smtClean="0"/>
          </a:p>
          <a:p>
            <a:pPr marL="0" indent="0" algn="ctr" eaLnBrk="1" hangingPunct="1">
              <a:lnSpc>
                <a:spcPct val="80000"/>
              </a:lnSpc>
              <a:buFontTx/>
              <a:buNone/>
            </a:pPr>
            <a:r>
              <a:rPr lang="en-GB" b="1" dirty="0" smtClean="0"/>
              <a:t>Extent of right to manifest religious belief and other fundamental rights</a:t>
            </a:r>
            <a:endParaRPr lang="en-GB" sz="4400" b="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684213" y="1341438"/>
            <a:ext cx="7772400" cy="1295400"/>
          </a:xfrm>
        </p:spPr>
        <p:txBody>
          <a:bodyPr/>
          <a:lstStyle/>
          <a:p>
            <a:pPr eaLnBrk="1" hangingPunct="1"/>
            <a:r>
              <a:rPr lang="en-GB" sz="2800" b="1" dirty="0" smtClean="0">
                <a:solidFill>
                  <a:schemeClr val="tx1"/>
                </a:solidFill>
              </a:rPr>
              <a:t>Extent of right to manifest religious belief: sexual orientation </a:t>
            </a:r>
          </a:p>
        </p:txBody>
      </p:sp>
      <p:sp>
        <p:nvSpPr>
          <p:cNvPr id="17411" name="Rectangle 3"/>
          <p:cNvSpPr>
            <a:spLocks noGrp="1" noChangeArrowheads="1"/>
          </p:cNvSpPr>
          <p:nvPr>
            <p:ph type="body" idx="4294967295"/>
          </p:nvPr>
        </p:nvSpPr>
        <p:spPr>
          <a:xfrm>
            <a:off x="468313" y="2565400"/>
            <a:ext cx="8207375" cy="3743325"/>
          </a:xfrm>
        </p:spPr>
        <p:txBody>
          <a:bodyPr/>
          <a:lstStyle/>
          <a:p>
            <a:pPr marL="457200" indent="-457200" eaLnBrk="1" hangingPunct="1">
              <a:lnSpc>
                <a:spcPct val="80000"/>
              </a:lnSpc>
              <a:buFontTx/>
              <a:buNone/>
              <a:defRPr/>
            </a:pPr>
            <a:r>
              <a:rPr lang="en-GB" sz="2400" b="1" dirty="0" err="1" smtClean="0"/>
              <a:t>Ladele</a:t>
            </a:r>
            <a:r>
              <a:rPr lang="en-GB" sz="2400" b="1" dirty="0" smtClean="0"/>
              <a:t> and others v UK (2013, </a:t>
            </a:r>
            <a:r>
              <a:rPr lang="en-GB" sz="2400" b="1" dirty="0" err="1" smtClean="0"/>
              <a:t>ECrtHR</a:t>
            </a:r>
            <a:r>
              <a:rPr lang="en-GB" sz="2400" b="1" dirty="0" smtClean="0"/>
              <a:t>):</a:t>
            </a:r>
          </a:p>
          <a:p>
            <a:pPr marL="457200" indent="-457200" eaLnBrk="1" hangingPunct="1">
              <a:lnSpc>
                <a:spcPct val="80000"/>
              </a:lnSpc>
              <a:buFontTx/>
              <a:buNone/>
              <a:defRPr/>
            </a:pPr>
            <a:endParaRPr lang="en-GB" sz="2400" b="1" dirty="0"/>
          </a:p>
          <a:p>
            <a:pPr marL="457200" indent="-457200" eaLnBrk="1" hangingPunct="1">
              <a:lnSpc>
                <a:spcPct val="80000"/>
              </a:lnSpc>
              <a:buFontTx/>
              <a:buNone/>
              <a:defRPr/>
            </a:pPr>
            <a:r>
              <a:rPr lang="en-GB" sz="1800" dirty="0" smtClean="0"/>
              <a:t>	This case concerned whether a requirement to officiate at civil partnership ceremonies amounted to indirect discrimination/breach of Art 14. The court had to consider if the policy pursued a legitimate aims and was proportionate</a:t>
            </a:r>
          </a:p>
          <a:p>
            <a:pPr marL="457200" indent="-457200" eaLnBrk="1" hangingPunct="1">
              <a:lnSpc>
                <a:spcPct val="80000"/>
              </a:lnSpc>
              <a:buFontTx/>
              <a:buNone/>
              <a:defRPr/>
            </a:pPr>
            <a:r>
              <a:rPr lang="en-GB" sz="1800" dirty="0" smtClean="0"/>
              <a:t>	</a:t>
            </a:r>
          </a:p>
          <a:p>
            <a:pPr marL="457200" indent="-457200" eaLnBrk="1" hangingPunct="1">
              <a:lnSpc>
                <a:spcPct val="80000"/>
              </a:lnSpc>
              <a:buFontTx/>
              <a:buNone/>
              <a:defRPr/>
            </a:pPr>
            <a:r>
              <a:rPr lang="en-GB" sz="1800" dirty="0" smtClean="0"/>
              <a:t>	</a:t>
            </a:r>
            <a:r>
              <a:rPr lang="en-GB" sz="1800" dirty="0" err="1" smtClean="0"/>
              <a:t>ECrtHR</a:t>
            </a:r>
            <a:r>
              <a:rPr lang="en-GB" sz="1800" dirty="0" smtClean="0"/>
              <a:t> concluded that the LA’s aim to provide a non discriminatory service was legitimate and went on to consider whether the measures taken were proportionate. </a:t>
            </a:r>
          </a:p>
          <a:p>
            <a:pPr marL="457200" indent="-457200" eaLnBrk="1" hangingPunct="1">
              <a:lnSpc>
                <a:spcPct val="80000"/>
              </a:lnSpc>
              <a:buFontTx/>
              <a:buNone/>
              <a:defRPr/>
            </a:pPr>
            <a:endParaRPr lang="en-GB" sz="1800" dirty="0"/>
          </a:p>
          <a:p>
            <a:pPr marL="457200" indent="-457200" eaLnBrk="1" hangingPunct="1">
              <a:lnSpc>
                <a:spcPct val="80000"/>
              </a:lnSpc>
              <a:buFontTx/>
              <a:buNone/>
              <a:defRPr/>
            </a:pPr>
            <a:r>
              <a:rPr lang="en-GB" sz="1800" dirty="0"/>
              <a:t>	</a:t>
            </a:r>
            <a:r>
              <a:rPr lang="en-GB" sz="1800" dirty="0" smtClean="0"/>
              <a:t>It noted that differences </a:t>
            </a:r>
            <a:r>
              <a:rPr lang="en-GB" sz="1800" dirty="0"/>
              <a:t>in treatment on grounds of sexual orientation can only be justified if there are particularly serious reasons.</a:t>
            </a:r>
          </a:p>
          <a:p>
            <a:pPr marL="457200" indent="-457200" eaLnBrk="1" hangingPunct="1">
              <a:lnSpc>
                <a:spcPct val="80000"/>
              </a:lnSpc>
              <a:buFontTx/>
              <a:buNone/>
              <a:defRPr/>
            </a:pPr>
            <a:endParaRPr lang="en-GB" sz="1800" dirty="0" smtClean="0"/>
          </a:p>
          <a:p>
            <a:pPr marL="457200" indent="-457200" eaLnBrk="1" hangingPunct="1">
              <a:lnSpc>
                <a:spcPct val="80000"/>
              </a:lnSpc>
              <a:buFontTx/>
              <a:buNone/>
              <a:defRPr/>
            </a:pPr>
            <a:endParaRPr lang="en-GB" sz="1800" dirty="0" smtClean="0"/>
          </a:p>
          <a:p>
            <a:pPr marL="457200" indent="-457200" eaLnBrk="1" hangingPunct="1">
              <a:lnSpc>
                <a:spcPct val="80000"/>
              </a:lnSpc>
              <a:buFontTx/>
              <a:buNone/>
              <a:defRPr/>
            </a:pPr>
            <a:endParaRPr lang="en-GB" sz="2400" b="1" dirty="0" smtClean="0"/>
          </a:p>
          <a:p>
            <a:pPr marL="457200" indent="-457200" eaLnBrk="1" hangingPunct="1">
              <a:lnSpc>
                <a:spcPct val="80000"/>
              </a:lnSpc>
              <a:buFontTx/>
              <a:buNone/>
              <a:defRPr/>
            </a:pPr>
            <a:endParaRPr lang="en-GB" sz="2400" b="1" dirty="0" smtClean="0"/>
          </a:p>
          <a:p>
            <a:pPr marL="457200" indent="-457200" eaLnBrk="1" hangingPunct="1">
              <a:lnSpc>
                <a:spcPct val="80000"/>
              </a:lnSpc>
              <a:buFontTx/>
              <a:buNone/>
              <a:defRPr/>
            </a:pPr>
            <a:endParaRPr lang="en-GB" sz="2400" b="1" dirty="0" smtClean="0"/>
          </a:p>
          <a:p>
            <a:pPr marL="457200" indent="-457200" eaLnBrk="1" hangingPunct="1">
              <a:lnSpc>
                <a:spcPct val="80000"/>
              </a:lnSpc>
              <a:buFontTx/>
              <a:buNone/>
              <a:defRPr/>
            </a:pPr>
            <a:r>
              <a:rPr lang="en-GB" sz="2400" b="1" dirty="0" smtClean="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Ladele</a:t>
            </a:r>
            <a:r>
              <a:rPr lang="en-GB" dirty="0" smtClean="0"/>
              <a:t> v UK (cont’d)</a:t>
            </a:r>
            <a:endParaRPr lang="en-GB" dirty="0"/>
          </a:p>
        </p:txBody>
      </p:sp>
      <p:sp>
        <p:nvSpPr>
          <p:cNvPr id="3" name="Content Placeholder 2"/>
          <p:cNvSpPr>
            <a:spLocks noGrp="1"/>
          </p:cNvSpPr>
          <p:nvPr>
            <p:ph idx="1"/>
          </p:nvPr>
        </p:nvSpPr>
        <p:spPr/>
        <p:txBody>
          <a:bodyPr/>
          <a:lstStyle/>
          <a:p>
            <a:pPr marL="457200" indent="-457200" eaLnBrk="1" hangingPunct="1">
              <a:lnSpc>
                <a:spcPct val="80000"/>
              </a:lnSpc>
              <a:buFontTx/>
              <a:buNone/>
              <a:defRPr/>
            </a:pPr>
            <a:r>
              <a:rPr lang="en-GB" sz="1800" dirty="0"/>
              <a:t>	</a:t>
            </a:r>
            <a:r>
              <a:rPr lang="en-GB" sz="1800" dirty="0" smtClean="0"/>
              <a:t>The court noted that the consequences for Ms </a:t>
            </a:r>
            <a:r>
              <a:rPr lang="en-GB" sz="1800" dirty="0" err="1" smtClean="0"/>
              <a:t>Ladele</a:t>
            </a:r>
            <a:r>
              <a:rPr lang="en-GB" sz="1800" dirty="0" smtClean="0"/>
              <a:t> were serious as she ultimately lost her job.</a:t>
            </a:r>
          </a:p>
          <a:p>
            <a:pPr marL="457200" indent="-457200" eaLnBrk="1" hangingPunct="1">
              <a:lnSpc>
                <a:spcPct val="80000"/>
              </a:lnSpc>
              <a:buFontTx/>
              <a:buNone/>
              <a:defRPr/>
            </a:pPr>
            <a:r>
              <a:rPr lang="en-GB" sz="1800" dirty="0" smtClean="0"/>
              <a:t> </a:t>
            </a:r>
          </a:p>
          <a:p>
            <a:pPr marL="457200" indent="-457200" eaLnBrk="1" hangingPunct="1">
              <a:lnSpc>
                <a:spcPct val="80000"/>
              </a:lnSpc>
              <a:buFontTx/>
              <a:buNone/>
              <a:defRPr/>
            </a:pPr>
            <a:r>
              <a:rPr lang="en-GB" sz="1800" dirty="0"/>
              <a:t>	</a:t>
            </a:r>
            <a:r>
              <a:rPr lang="en-GB" sz="1800" dirty="0" smtClean="0"/>
              <a:t>However, the </a:t>
            </a:r>
            <a:r>
              <a:rPr lang="en-GB" sz="1800" dirty="0"/>
              <a:t>local authority’s policy was aimed at securing the rights of others protected under the Convention</a:t>
            </a:r>
            <a:r>
              <a:rPr lang="en-GB" sz="1800" dirty="0" smtClean="0"/>
              <a:t>.</a:t>
            </a:r>
          </a:p>
          <a:p>
            <a:pPr marL="457200" indent="-457200" eaLnBrk="1" hangingPunct="1">
              <a:lnSpc>
                <a:spcPct val="80000"/>
              </a:lnSpc>
              <a:buFontTx/>
              <a:buNone/>
              <a:defRPr/>
            </a:pPr>
            <a:endParaRPr lang="en-GB" sz="1800" dirty="0"/>
          </a:p>
          <a:p>
            <a:pPr marL="457200" indent="-457200" eaLnBrk="1" hangingPunct="1">
              <a:lnSpc>
                <a:spcPct val="80000"/>
              </a:lnSpc>
              <a:buFontTx/>
              <a:buNone/>
              <a:defRPr/>
            </a:pPr>
            <a:r>
              <a:rPr lang="en-GB" sz="1800" dirty="0" smtClean="0"/>
              <a:t>	The </a:t>
            </a:r>
            <a:r>
              <a:rPr lang="en-GB" sz="1800" dirty="0" err="1" smtClean="0"/>
              <a:t>ECrtHR</a:t>
            </a:r>
            <a:r>
              <a:rPr lang="en-GB" sz="1800" dirty="0" smtClean="0"/>
              <a:t> generally allows national authorities a wide margin of appreciation when it comes to striking a balance between competing Convention rights.</a:t>
            </a:r>
          </a:p>
          <a:p>
            <a:pPr marL="457200" indent="-457200" eaLnBrk="1" hangingPunct="1">
              <a:lnSpc>
                <a:spcPct val="80000"/>
              </a:lnSpc>
              <a:buFontTx/>
              <a:buNone/>
              <a:defRPr/>
            </a:pPr>
            <a:endParaRPr lang="en-GB" sz="1800" dirty="0" smtClean="0"/>
          </a:p>
          <a:p>
            <a:pPr marL="457200" indent="-457200" eaLnBrk="1" hangingPunct="1">
              <a:lnSpc>
                <a:spcPct val="80000"/>
              </a:lnSpc>
              <a:buFontTx/>
              <a:buNone/>
              <a:defRPr/>
            </a:pPr>
            <a:r>
              <a:rPr lang="en-GB" sz="1800" dirty="0"/>
              <a:t>	</a:t>
            </a:r>
            <a:r>
              <a:rPr lang="en-GB" sz="1800" dirty="0" smtClean="0"/>
              <a:t>The court concluded that the local authority and domestic courts had not exceeded the margin of appreciation available to them and therefore it cannot be said that there has been a violation of Art 14 read with Article 9.</a:t>
            </a:r>
            <a:endParaRPr lang="en-GB" sz="1800" dirty="0"/>
          </a:p>
          <a:p>
            <a:endParaRPr lang="en-GB" dirty="0"/>
          </a:p>
        </p:txBody>
      </p:sp>
    </p:spTree>
    <p:extLst>
      <p:ext uri="{BB962C8B-B14F-4D97-AF65-F5344CB8AC3E}">
        <p14:creationId xmlns:p14="http://schemas.microsoft.com/office/powerpoint/2010/main" val="851141310"/>
      </p:ext>
    </p:extLst>
  </p:cSld>
  <p:clrMapOvr>
    <a:masterClrMapping/>
  </p:clrMapOvr>
</p:sld>
</file>

<file path=ppt/theme/theme1.xml><?xml version="1.0" encoding="utf-8"?>
<a:theme xmlns:a="http://schemas.openxmlformats.org/drawingml/2006/main" name="1_Equinte Presentation Template">
  <a:themeElements>
    <a:clrScheme name="1_Equinte Presentatio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1_Equinte Presentation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quinte Presentatio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Equinte Presentatio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Equinte Presentatio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Equinte Presentatio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Equinte Presentatio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Equinte Presentatio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Equinte Presentatio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Equinte Presentatio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Equinte Presentatio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Equinte Presentatio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Equinte Presentatio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Equinte Presentatio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6056</TotalTime>
  <Words>2724</Words>
  <Application>Microsoft Office PowerPoint</Application>
  <PresentationFormat>On-screen Show (4:3)</PresentationFormat>
  <Paragraphs>263</Paragraphs>
  <Slides>16</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굴림</vt:lpstr>
      <vt:lpstr>Arial</vt:lpstr>
      <vt:lpstr>Calibri</vt:lpstr>
      <vt:lpstr>Wingdings</vt:lpstr>
      <vt:lpstr>1_Equinte Presentation Template</vt:lpstr>
      <vt:lpstr>   A QUESTION OF FAITH: RELIGION AND BELIEF IN EUROPE  Equinet LWG 2011</vt:lpstr>
      <vt:lpstr>Outline of the presentation</vt:lpstr>
      <vt:lpstr>Why focus on religion and belief?</vt:lpstr>
      <vt:lpstr>General Framework Directive 2000/78/EC</vt:lpstr>
      <vt:lpstr>ECHR – Article 9(1)</vt:lpstr>
      <vt:lpstr>ECHR – Article (2)</vt:lpstr>
      <vt:lpstr>Snap shot of Case Law</vt:lpstr>
      <vt:lpstr>Extent of right to manifest religious belief: sexual orientation </vt:lpstr>
      <vt:lpstr>Ladele v UK (cont’d)</vt:lpstr>
      <vt:lpstr>Extent of right to manifest religious belief and  rights of children</vt:lpstr>
      <vt:lpstr>Extent of right to manifest religious belief  and gender equality</vt:lpstr>
      <vt:lpstr>Occupational Requirements in the General Framework Directive</vt:lpstr>
      <vt:lpstr>Occupational Requirement</vt:lpstr>
      <vt:lpstr> Occupational Requirement  churches and organisations based on religious  or belief ethos </vt:lpstr>
      <vt:lpstr> Reaney v Hereford Diocesan of Board of Finance (2006, Employment Tribunal, UK) </vt:lpstr>
      <vt:lpstr>Occupational Requirements key points</vt:lpstr>
    </vt:vector>
  </TitlesOfParts>
  <Company>CECLR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CGKR</dc:creator>
  <cp:lastModifiedBy>Jessica Machacova</cp:lastModifiedBy>
  <cp:revision>699</cp:revision>
  <dcterms:created xsi:type="dcterms:W3CDTF">2008-04-03T10:42:01Z</dcterms:created>
  <dcterms:modified xsi:type="dcterms:W3CDTF">2015-11-10T08:48:29Z</dcterms:modified>
</cp:coreProperties>
</file>