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patalen.PRAVOBRANITELJ\Desktop\Equinet_London\prituzbe%20u%20grafu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ln>
          <a:noFill/>
        </a:ln>
      </c:spPr>
    </c:sideWall>
    <c:backWall>
      <c:thickness val="0"/>
      <c:spPr>
        <a:ln>
          <a:noFill/>
        </a:ln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'[prituzbe u grafu.xlsx]List1'!$A$1:$A$7</c:f>
              <c:strCache>
                <c:ptCount val="7"/>
                <c:pt idx="0">
                  <c:v>Year 2009</c:v>
                </c:pt>
                <c:pt idx="1">
                  <c:v>Year 2010</c:v>
                </c:pt>
                <c:pt idx="2">
                  <c:v>Year 2011</c:v>
                </c:pt>
                <c:pt idx="3">
                  <c:v>Year 2012</c:v>
                </c:pt>
                <c:pt idx="4">
                  <c:v>Year 2013</c:v>
                </c:pt>
                <c:pt idx="5">
                  <c:v>Year 2014</c:v>
                </c:pt>
                <c:pt idx="6">
                  <c:v>Year 2015</c:v>
                </c:pt>
              </c:strCache>
            </c:strRef>
          </c:cat>
          <c:val>
            <c:numRef>
              <c:f>'[prituzbe u grafu.xlsx]List1'!$B$1:$B$7</c:f>
              <c:numCache>
                <c:formatCode>General</c:formatCode>
                <c:ptCount val="7"/>
                <c:pt idx="0">
                  <c:v>4</c:v>
                </c:pt>
                <c:pt idx="1">
                  <c:v>4</c:v>
                </c:pt>
                <c:pt idx="2">
                  <c:v>13</c:v>
                </c:pt>
                <c:pt idx="3">
                  <c:v>6</c:v>
                </c:pt>
                <c:pt idx="4">
                  <c:v>15</c:v>
                </c:pt>
                <c:pt idx="5">
                  <c:v>20</c:v>
                </c:pt>
                <c:pt idx="6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5397936"/>
        <c:axId val="185939296"/>
        <c:axId val="0"/>
      </c:bar3DChart>
      <c:catAx>
        <c:axId val="185397936"/>
        <c:scaling>
          <c:orientation val="minMax"/>
        </c:scaling>
        <c:delete val="0"/>
        <c:axPos val="b"/>
        <c:numFmt formatCode="#,##0.00" sourceLinked="0"/>
        <c:majorTickMark val="out"/>
        <c:minorTickMark val="none"/>
        <c:tickLblPos val="nextTo"/>
        <c:crossAx val="185939296"/>
        <c:crosses val="autoZero"/>
        <c:auto val="1"/>
        <c:lblAlgn val="ctr"/>
        <c:lblOffset val="100"/>
        <c:noMultiLvlLbl val="0"/>
      </c:catAx>
      <c:valAx>
        <c:axId val="185939296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853979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237D-E623-4D24-AF77-68955A39E155}" type="datetimeFigureOut">
              <a:rPr lang="hr-HR" smtClean="0"/>
              <a:t>6.11.2015.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9174B-EA88-429D-B62D-391764AE7D2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237D-E623-4D24-AF77-68955A39E155}" type="datetimeFigureOut">
              <a:rPr lang="hr-HR" smtClean="0"/>
              <a:t>6.11.2015.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9174B-EA88-429D-B62D-391764AE7D2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237D-E623-4D24-AF77-68955A39E155}" type="datetimeFigureOut">
              <a:rPr lang="hr-HR" smtClean="0"/>
              <a:t>6.11.2015.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9174B-EA88-429D-B62D-391764AE7D2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237D-E623-4D24-AF77-68955A39E155}" type="datetimeFigureOut">
              <a:rPr lang="hr-HR" smtClean="0"/>
              <a:t>6.11.2015.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9174B-EA88-429D-B62D-391764AE7D2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237D-E623-4D24-AF77-68955A39E155}" type="datetimeFigureOut">
              <a:rPr lang="hr-HR" smtClean="0"/>
              <a:t>6.11.2015.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9174B-EA88-429D-B62D-391764AE7D2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237D-E623-4D24-AF77-68955A39E155}" type="datetimeFigureOut">
              <a:rPr lang="hr-HR" smtClean="0"/>
              <a:t>6.11.2015.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9174B-EA88-429D-B62D-391764AE7D2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237D-E623-4D24-AF77-68955A39E155}" type="datetimeFigureOut">
              <a:rPr lang="hr-HR" smtClean="0"/>
              <a:t>6.11.2015.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9174B-EA88-429D-B62D-391764AE7D2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237D-E623-4D24-AF77-68955A39E155}" type="datetimeFigureOut">
              <a:rPr lang="hr-HR" smtClean="0"/>
              <a:t>6.11.2015.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9174B-EA88-429D-B62D-391764AE7D2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237D-E623-4D24-AF77-68955A39E155}" type="datetimeFigureOut">
              <a:rPr lang="hr-HR" smtClean="0"/>
              <a:t>6.11.2015.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9174B-EA88-429D-B62D-391764AE7D2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237D-E623-4D24-AF77-68955A39E155}" type="datetimeFigureOut">
              <a:rPr lang="hr-HR" smtClean="0"/>
              <a:t>6.11.2015.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9174B-EA88-429D-B62D-391764AE7D24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237D-E623-4D24-AF77-68955A39E155}" type="datetimeFigureOut">
              <a:rPr lang="hr-HR" smtClean="0"/>
              <a:t>6.11.2015.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F9174B-EA88-429D-B62D-391764AE7D24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0F9174B-EA88-429D-B62D-391764AE7D24}" type="slidenum">
              <a:rPr lang="hr-HR" smtClean="0"/>
              <a:t>‹#›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0E0237D-E623-4D24-AF77-68955A39E155}" type="datetimeFigureOut">
              <a:rPr lang="hr-HR" smtClean="0"/>
              <a:t>6.11.2015.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ombudsman.hr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67544" y="1196752"/>
            <a:ext cx="7543800" cy="2593975"/>
          </a:xfrm>
        </p:spPr>
        <p:txBody>
          <a:bodyPr>
            <a:normAutofit/>
          </a:bodyPr>
          <a:lstStyle/>
          <a:p>
            <a:r>
              <a:rPr lang="en-GB" sz="1800" dirty="0" smtClean="0">
                <a:solidFill>
                  <a:schemeClr val="bg2">
                    <a:lumMod val="50000"/>
                  </a:schemeClr>
                </a:solidFill>
              </a:rPr>
              <a:t>EQUINET SEMINAR </a:t>
            </a:r>
            <a:br>
              <a:rPr lang="en-GB" sz="18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GB" sz="1800" dirty="0" smtClean="0">
                <a:solidFill>
                  <a:schemeClr val="bg2">
                    <a:lumMod val="50000"/>
                  </a:schemeClr>
                </a:solidFill>
              </a:rPr>
              <a:t>A question of faith. Religion and belief in the work of equality bodies</a:t>
            </a:r>
            <a:br>
              <a:rPr lang="en-GB" sz="18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GB" sz="18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GB" sz="18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GB" sz="2800" dirty="0" smtClean="0">
                <a:solidFill>
                  <a:schemeClr val="bg2">
                    <a:lumMod val="50000"/>
                  </a:schemeClr>
                </a:solidFill>
              </a:rPr>
              <a:t>Engaging with policy-makers and producing policy recommendations</a:t>
            </a:r>
            <a:endParaRPr lang="en-GB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hr-HR" sz="14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Nikolina Patalen</a:t>
            </a:r>
          </a:p>
          <a:p>
            <a:pPr algn="r"/>
            <a:r>
              <a:rPr lang="hr-HR" sz="14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Office of the </a:t>
            </a:r>
            <a:r>
              <a:rPr lang="hr-HR" sz="1400" dirty="0" err="1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Ombudswoman</a:t>
            </a:r>
            <a:r>
              <a:rPr lang="hr-HR" sz="14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, Croatia</a:t>
            </a:r>
          </a:p>
          <a:p>
            <a:pPr algn="r"/>
            <a:r>
              <a:rPr lang="hr-HR" sz="1400" dirty="0" err="1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November</a:t>
            </a:r>
            <a:r>
              <a:rPr lang="hr-HR" sz="14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2015, London</a:t>
            </a:r>
          </a:p>
          <a:p>
            <a:pPr algn="r"/>
            <a:endParaRPr lang="hr-HR" sz="14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65304"/>
            <a:ext cx="15843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007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 dirty="0" smtClean="0">
                <a:solidFill>
                  <a:schemeClr val="bg2">
                    <a:lumMod val="75000"/>
                  </a:schemeClr>
                </a:solidFill>
              </a:rPr>
              <a:t>…</a:t>
            </a:r>
            <a:endParaRPr lang="hr-HR" sz="28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352188"/>
            <a:ext cx="7620000" cy="4800600"/>
          </a:xfrm>
        </p:spPr>
        <p:txBody>
          <a:bodyPr>
            <a:normAutofit/>
          </a:bodyPr>
          <a:lstStyle/>
          <a:p>
            <a:pPr algn="just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Argumentation in favour of accepting photographs of people with head </a:t>
            </a:r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covering</a:t>
            </a:r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:</a:t>
            </a:r>
          </a:p>
          <a:p>
            <a:pPr marL="114300" indent="0" algn="just">
              <a:buNone/>
            </a:pPr>
            <a:endParaRPr lang="en-GB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What is significant about human face for identification? </a:t>
            </a:r>
          </a:p>
          <a:p>
            <a:pPr marL="114300" indent="0" algn="just">
              <a:buNone/>
            </a:pPr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     (a question for the MoI - how dress and head covering which does not</a:t>
            </a:r>
          </a:p>
          <a:p>
            <a:pPr marL="114300" indent="0" algn="just">
              <a:buNone/>
            </a:pPr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      cover the face and is worn daily reduce the possibility of identification</a:t>
            </a:r>
          </a:p>
          <a:p>
            <a:pPr marL="114300" indent="0" algn="just">
              <a:buNone/>
            </a:pPr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      and especially in what </a:t>
            </a:r>
            <a:r>
              <a:rPr lang="en-GB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way </a:t>
            </a:r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is</a:t>
            </a:r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this </a:t>
            </a:r>
            <a:r>
              <a:rPr lang="en-GB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related </a:t>
            </a:r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to a person’s age?)</a:t>
            </a:r>
          </a:p>
          <a:p>
            <a:pPr marL="114300" indent="0" algn="just">
              <a:buNone/>
            </a:pPr>
            <a:endParaRPr lang="en-GB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Recent studies were referred to which have shown that</a:t>
            </a:r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eyebrows have a more important role in identification</a:t>
            </a:r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 than for example eyes</a:t>
            </a:r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, </a:t>
            </a:r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as well as </a:t>
            </a:r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some internal features of the face (eyes, nose ...) and external (hair and jaw)</a:t>
            </a:r>
          </a:p>
          <a:p>
            <a:endParaRPr lang="hr-H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65304"/>
            <a:ext cx="15843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043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 dirty="0" smtClean="0">
                <a:solidFill>
                  <a:schemeClr val="bg2">
                    <a:lumMod val="75000"/>
                  </a:schemeClr>
                </a:solidFill>
              </a:rPr>
              <a:t>…</a:t>
            </a:r>
            <a:endParaRPr lang="hr-HR" sz="28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196752"/>
            <a:ext cx="7620000" cy="4800600"/>
          </a:xfrm>
        </p:spPr>
        <p:txBody>
          <a:bodyPr/>
          <a:lstStyle/>
          <a:p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In fact…</a:t>
            </a:r>
          </a:p>
          <a:p>
            <a:pPr marL="114300" indent="0">
              <a:buNone/>
            </a:pPr>
            <a:endParaRPr lang="en-GB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marL="114300" indent="0" algn="just">
              <a:buNone/>
            </a:pPr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Head covering which is constan</a:t>
            </a:r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t</a:t>
            </a:r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ly worn, although preventing the perception of hair, represents a crucial external characteristic!</a:t>
            </a:r>
          </a:p>
          <a:p>
            <a:pPr marL="114300" indent="0" algn="just">
              <a:buNone/>
            </a:pPr>
            <a:endParaRPr lang="en-GB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marL="114300" indent="0" algn="just">
              <a:buNone/>
            </a:pPr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If identification is perceiving one separate specific unit, then the photographs of people, who usually wear a head covering regardless of their age, without these coverings actually make identification more difficult or impossible!</a:t>
            </a:r>
          </a:p>
          <a:p>
            <a:pPr marL="114300" indent="0" algn="just">
              <a:buNone/>
            </a:pPr>
            <a:endParaRPr lang="en-GB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algn="just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The MoI in their reply did not provide any arguments to justify this practice</a:t>
            </a:r>
            <a:endParaRPr lang="en-GB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65304"/>
            <a:ext cx="15843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505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solidFill>
                  <a:schemeClr val="bg2">
                    <a:lumMod val="50000"/>
                  </a:schemeClr>
                </a:solidFill>
              </a:rPr>
              <a:t>And in the end…</a:t>
            </a:r>
            <a:endParaRPr lang="en-GB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364704"/>
            <a:ext cx="7620000" cy="4800600"/>
          </a:xfrm>
        </p:spPr>
        <p:txBody>
          <a:bodyPr>
            <a:normAutofit/>
          </a:bodyPr>
          <a:lstStyle/>
          <a:p>
            <a:pPr algn="just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A recommendation was issued –photographs of persons with head</a:t>
            </a:r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covering should be permitted without any exception or age limit in cases when they are worn out of religious or medical reasons</a:t>
            </a:r>
          </a:p>
          <a:p>
            <a:pPr algn="just"/>
            <a:endParaRPr lang="en-GB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algn="just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The Minister of the Interior issued the new Regulations on driving licenses in April 2013</a:t>
            </a:r>
          </a:p>
          <a:p>
            <a:pPr algn="just"/>
            <a:endParaRPr lang="en-GB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algn="just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Regulation now includes the provisions which allow citizens´ photographs with head covering which is worn for religious or medical reasons</a:t>
            </a:r>
            <a:endParaRPr lang="en-GB" sz="180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65304"/>
            <a:ext cx="15843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978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solidFill>
                  <a:schemeClr val="bg2">
                    <a:lumMod val="50000"/>
                  </a:schemeClr>
                </a:solidFill>
              </a:rPr>
              <a:t>Raising the number of reported religion based discrimination cases</a:t>
            </a:r>
            <a:endParaRPr lang="en-GB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Regulation on driving licenses – info on the web page, Annual report</a:t>
            </a:r>
          </a:p>
          <a:p>
            <a:pPr marL="114300" indent="0" algn="just">
              <a:buNone/>
            </a:pPr>
            <a:endParaRPr lang="en-GB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algn="just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2013 brochure - state and public body officials </a:t>
            </a:r>
          </a:p>
          <a:p>
            <a:pPr marL="114300" indent="0" algn="just">
              <a:buNone/>
            </a:pPr>
            <a:endParaRPr lang="en-GB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algn="just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Cooperation with religious communities and CSOs (atheists, irreligious people) – consultations while preparing the Annual report</a:t>
            </a:r>
          </a:p>
          <a:p>
            <a:endParaRPr lang="en-US" sz="1800" dirty="0">
              <a:solidFill>
                <a:schemeClr val="bg2">
                  <a:lumMod val="75000"/>
                </a:schemeClr>
              </a:solidFill>
              <a:latin typeface="+mj-lt"/>
            </a:endParaRPr>
          </a:p>
          <a:p>
            <a:endParaRPr lang="hr-HR" sz="1800" dirty="0">
              <a:solidFill>
                <a:schemeClr val="bg2">
                  <a:lumMod val="75000"/>
                </a:schemeClr>
              </a:solidFill>
              <a:latin typeface="+mj-lt"/>
            </a:endParaRPr>
          </a:p>
          <a:p>
            <a:pPr marL="114300" indent="0">
              <a:buNone/>
            </a:pPr>
            <a:endParaRPr lang="hr-HR" sz="1800" dirty="0" smtClean="0">
              <a:solidFill>
                <a:schemeClr val="bg2">
                  <a:lumMod val="75000"/>
                </a:schemeClr>
              </a:solidFill>
              <a:latin typeface="+mj-lt"/>
            </a:endParaRPr>
          </a:p>
          <a:p>
            <a:pPr marL="114300" indent="0">
              <a:buNone/>
            </a:pPr>
            <a:endParaRPr lang="hr-HR" sz="1800" dirty="0" smtClean="0">
              <a:solidFill>
                <a:schemeClr val="bg2">
                  <a:lumMod val="75000"/>
                </a:schemeClr>
              </a:solidFill>
              <a:latin typeface="+mj-lt"/>
            </a:endParaRPr>
          </a:p>
          <a:p>
            <a:pPr marL="114300" indent="0">
              <a:buNone/>
            </a:pPr>
            <a:endParaRPr lang="hr-HR" sz="1800" dirty="0" smtClean="0">
              <a:solidFill>
                <a:schemeClr val="bg2">
                  <a:lumMod val="75000"/>
                </a:schemeClr>
              </a:solidFill>
              <a:latin typeface="+mj-lt"/>
            </a:endParaRPr>
          </a:p>
          <a:p>
            <a:pPr marL="114300" indent="0">
              <a:buNone/>
            </a:pPr>
            <a:endParaRPr lang="hr-HR" sz="1800" dirty="0">
              <a:solidFill>
                <a:schemeClr val="bg2">
                  <a:lumMod val="75000"/>
                </a:schemeClr>
              </a:solidFill>
              <a:latin typeface="+mj-lt"/>
            </a:endParaRPr>
          </a:p>
          <a:p>
            <a:pPr marL="114300" indent="0">
              <a:buNone/>
            </a:pPr>
            <a:endParaRPr lang="hr-HR" sz="1800" dirty="0" smtClean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65304"/>
            <a:ext cx="15843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728829"/>
            <a:ext cx="1612581" cy="2472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105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 dirty="0" smtClean="0"/>
              <a:t>...</a:t>
            </a: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7620000" cy="4800600"/>
          </a:xfrm>
        </p:spPr>
        <p:txBody>
          <a:bodyPr/>
          <a:lstStyle/>
          <a:p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2012 campaign - discrimination in the field of employment and at work, discrimination based on national and ethnic origin, age and </a:t>
            </a:r>
            <a:r>
              <a:rPr lang="en-GB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religion</a:t>
            </a:r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 </a:t>
            </a:r>
          </a:p>
          <a:p>
            <a:pPr marL="114300" indent="0">
              <a:buNone/>
            </a:pPr>
            <a:endParaRPr lang="hr-H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100" y="2001845"/>
            <a:ext cx="2746528" cy="4019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65304"/>
            <a:ext cx="15843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np\Downloads\plakati_final (1)-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001845"/>
            <a:ext cx="2592288" cy="414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835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229" y="2348880"/>
            <a:ext cx="7620000" cy="1143000"/>
          </a:xfrm>
        </p:spPr>
        <p:txBody>
          <a:bodyPr/>
          <a:lstStyle/>
          <a:p>
            <a:pPr algn="ctr"/>
            <a:r>
              <a:rPr lang="hr-HR" sz="5400" dirty="0" smtClean="0">
                <a:solidFill>
                  <a:schemeClr val="bg2">
                    <a:lumMod val="50000"/>
                  </a:schemeClr>
                </a:solidFill>
              </a:rPr>
              <a:t>Thank you!</a:t>
            </a:r>
            <a:endParaRPr lang="hr-HR" sz="5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0985" y="4211959"/>
            <a:ext cx="3168352" cy="1152129"/>
          </a:xfrm>
        </p:spPr>
        <p:txBody>
          <a:bodyPr>
            <a:normAutofit/>
          </a:bodyPr>
          <a:lstStyle/>
          <a:p>
            <a:pPr>
              <a:buFont typeface="Wingdings"/>
              <a:buChar char="8"/>
            </a:pPr>
            <a:endParaRPr lang="hr-HR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  <a:hlinkClick r:id="rId2"/>
            </a:endParaRPr>
          </a:p>
          <a:p>
            <a:pPr marL="203400" indent="0">
              <a:buNone/>
            </a:pPr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hlinkClick r:id="rId2"/>
              </a:rPr>
              <a:t>www.ombudsman.hr</a:t>
            </a:r>
            <a:endParaRPr lang="hr-HR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>
              <a:buFont typeface="Wingdings"/>
              <a:buChar char="8"/>
            </a:pPr>
            <a:endParaRPr lang="hr-HR" sz="180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6434" y="5663855"/>
            <a:ext cx="2954826" cy="1024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4100" y="5128273"/>
            <a:ext cx="432048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0640" y="5106728"/>
            <a:ext cx="2088232" cy="47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044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hr-HR" sz="2800" dirty="0" smtClean="0">
                <a:solidFill>
                  <a:schemeClr val="bg2">
                    <a:lumMod val="50000"/>
                  </a:schemeClr>
                </a:solidFill>
              </a:rPr>
              <a:t>Broader context  - 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</a:rPr>
              <a:t>General perception, attitudes and prejudices in Croatia</a:t>
            </a:r>
            <a:endParaRPr lang="en-US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Survey </a:t>
            </a:r>
            <a:r>
              <a:rPr lang="hr-HR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2012 </a:t>
            </a:r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- A</a:t>
            </a: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ttitudes </a:t>
            </a:r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towards </a:t>
            </a: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and </a:t>
            </a:r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the </a:t>
            </a: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level </a:t>
            </a: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of awareness </a:t>
            </a:r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on discrimination</a:t>
            </a:r>
          </a:p>
          <a:p>
            <a:pPr marL="114300" indent="0" algn="just">
              <a:buNone/>
            </a:pPr>
            <a:endParaRPr lang="hr-HR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algn="just"/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Religion – </a:t>
            </a:r>
            <a:r>
              <a:rPr lang="hr-HR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third</a:t>
            </a:r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most common </a:t>
            </a:r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ground</a:t>
            </a:r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, </a:t>
            </a: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after </a:t>
            </a: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national origin (29%) and social </a:t>
            </a: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origin</a:t>
            </a:r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/</a:t>
            </a: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property </a:t>
            </a: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status (29</a:t>
            </a: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%)</a:t>
            </a:r>
            <a:endParaRPr lang="hr-HR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marL="114300" indent="0" algn="just">
              <a:buNone/>
            </a:pPr>
            <a:endParaRPr lang="hr-HR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algn="just"/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25</a:t>
            </a: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% </a:t>
            </a:r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- religion is the</a:t>
            </a: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most widespread </a:t>
            </a: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ground</a:t>
            </a:r>
            <a:endParaRPr lang="hr-HR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marL="114300" indent="0" algn="just">
              <a:buNone/>
            </a:pPr>
            <a:endParaRPr lang="en-US" sz="180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algn="just"/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Measuring s</a:t>
            </a: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ocial distance</a:t>
            </a:r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- </a:t>
            </a:r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22</a:t>
            </a:r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% of respondents </a:t>
            </a:r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comply with the claim: </a:t>
            </a:r>
          </a:p>
          <a:p>
            <a:pPr marL="114300" indent="0" algn="just">
              <a:buNone/>
            </a:pPr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	„</a:t>
            </a: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It </a:t>
            </a: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would </a:t>
            </a: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be unacceptable </a:t>
            </a:r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for</a:t>
            </a: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me that a child of mine marries a </a:t>
            </a:r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	</a:t>
            </a: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person </a:t>
            </a: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of </a:t>
            </a: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other religion</a:t>
            </a:r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”</a:t>
            </a:r>
            <a:endParaRPr lang="en-US" sz="180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marL="114300" indent="0">
              <a:buNone/>
            </a:pPr>
            <a:endParaRPr lang="hr-HR" sz="1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65304"/>
            <a:ext cx="15843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411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General perception, attitudes and prejudices in Croatia</a:t>
            </a:r>
            <a:endParaRPr lang="hr-HR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Presence and the indicators of discriminatory and xenophobic attitudes in Croatia 2013 – NGO survey  </a:t>
            </a:r>
          </a:p>
          <a:p>
            <a:pPr marL="114300" indent="0" algn="just">
              <a:buNone/>
            </a:pPr>
            <a:endParaRPr lang="en-GB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algn="just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Self perception - national and religious component very important for one’s identity</a:t>
            </a:r>
          </a:p>
          <a:p>
            <a:pPr marL="114300" indent="0" algn="just">
              <a:buNone/>
            </a:pPr>
            <a:endParaRPr lang="en-GB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algn="just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Xenophobic attitudes - 1/3 of citizens have negative attitudes toward people of Muslim religion </a:t>
            </a:r>
          </a:p>
          <a:p>
            <a:pPr algn="just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30% think</a:t>
            </a:r>
            <a:r>
              <a:rPr lang="en-GB" sz="1800" strike="sngStrik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s </a:t>
            </a:r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that Muslim people are a threat to the security of Croatian citizens and their property</a:t>
            </a:r>
          </a:p>
          <a:p>
            <a:pPr algn="just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18% of respondent</a:t>
            </a:r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s</a:t>
            </a:r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 had xenophobic attitudes towards atheists or people that do not belong to any religion</a:t>
            </a:r>
            <a:endParaRPr lang="en-GB" sz="180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65304"/>
            <a:ext cx="15843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056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</a:rPr>
              <a:t>Ombudsman’s 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mandate</a:t>
            </a:r>
            <a:br>
              <a:rPr lang="en-US" sz="2800" dirty="0">
                <a:solidFill>
                  <a:schemeClr val="bg2">
                    <a:lumMod val="50000"/>
                  </a:schemeClr>
                </a:solidFill>
              </a:rPr>
            </a:br>
            <a:endParaRPr lang="hr-HR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196752"/>
            <a:ext cx="7620000" cy="4800600"/>
          </a:xfrm>
        </p:spPr>
        <p:txBody>
          <a:bodyPr>
            <a:noAutofit/>
          </a:bodyPr>
          <a:lstStyle/>
          <a:p>
            <a:pPr algn="just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Proceed upon received discrimination complaints - warnings, recommendations or opinions</a:t>
            </a:r>
          </a:p>
          <a:p>
            <a:pPr algn="just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Provide information to claimants</a:t>
            </a:r>
          </a:p>
          <a:p>
            <a:pPr algn="just"/>
            <a:endParaRPr lang="en-GB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algn="just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File criminal charges related to discrimination cases</a:t>
            </a:r>
          </a:p>
          <a:p>
            <a:pPr algn="just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Issue proposals for misdemeanour charges </a:t>
            </a:r>
          </a:p>
          <a:p>
            <a:pPr algn="just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Initiate joint legal action or intervene in a court proceeding </a:t>
            </a:r>
          </a:p>
          <a:p>
            <a:pPr algn="just"/>
            <a:endParaRPr lang="en-GB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algn="just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Inform the Parliament on discrimination occurrence as well as warn the public </a:t>
            </a:r>
          </a:p>
          <a:p>
            <a:pPr algn="just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Collect and analyse statistical data, conduct surveys concerning discrimination</a:t>
            </a:r>
          </a:p>
          <a:p>
            <a:pPr algn="just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Suggest legal and strategic solutions to the Government</a:t>
            </a:r>
            <a:endParaRPr lang="en-GB" sz="180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65304"/>
            <a:ext cx="15843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882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620000" cy="1143000"/>
          </a:xfrm>
        </p:spPr>
        <p:txBody>
          <a:bodyPr/>
          <a:lstStyle/>
          <a:p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/>
              <a:t/>
            </a:r>
            <a:br>
              <a:rPr lang="hr-HR" sz="2800" dirty="0"/>
            </a:b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</a:rPr>
              <a:t>Statistical</a:t>
            </a:r>
            <a:r>
              <a:rPr lang="hr-HR" sz="2800" dirty="0" smtClean="0">
                <a:solidFill>
                  <a:schemeClr val="bg2">
                    <a:lumMod val="50000"/>
                  </a:schemeClr>
                </a:solidFill>
              </a:rPr>
              <a:t>ly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monitoring </a:t>
            </a:r>
            <a:r>
              <a:rPr lang="hr-HR" sz="2800" dirty="0" smtClean="0">
                <a:solidFill>
                  <a:schemeClr val="bg2">
                    <a:lumMod val="50000"/>
                  </a:schemeClr>
                </a:solidFill>
              </a:rPr>
              <a:t>the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complaints 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endParaRPr lang="hr-HR" sz="28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1385 </a:t>
            </a: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discrimination </a:t>
            </a: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complaints</a:t>
            </a:r>
            <a:endParaRPr lang="hr-HR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endParaRPr lang="hr-HR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79 on the </a:t>
            </a: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ground of </a:t>
            </a: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re</a:t>
            </a:r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li</a:t>
            </a: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gion (5.5%)</a:t>
            </a:r>
            <a:endParaRPr lang="hr-HR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endParaRPr lang="hr-HR" sz="180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</p:txBody>
      </p:sp>
      <p:graphicFrame>
        <p:nvGraphicFramePr>
          <p:cNvPr id="6" name="Grafikon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5479138"/>
              </p:ext>
            </p:extLst>
          </p:nvPr>
        </p:nvGraphicFramePr>
        <p:xfrm>
          <a:off x="1259632" y="278092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65304"/>
            <a:ext cx="15843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30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620000" cy="1143000"/>
          </a:xfrm>
        </p:spPr>
        <p:txBody>
          <a:bodyPr/>
          <a:lstStyle/>
          <a:p>
            <a:r>
              <a:rPr lang="en-GB" sz="2800" dirty="0" smtClean="0">
                <a:solidFill>
                  <a:schemeClr val="bg2">
                    <a:lumMod val="50000"/>
                  </a:schemeClr>
                </a:solidFill>
              </a:rPr>
              <a:t>Specificities</a:t>
            </a:r>
            <a:endParaRPr lang="en-GB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364704"/>
            <a:ext cx="7620000" cy="4800600"/>
          </a:xfrm>
        </p:spPr>
        <p:txBody>
          <a:bodyPr>
            <a:normAutofit/>
          </a:bodyPr>
          <a:lstStyle/>
          <a:p>
            <a:pPr algn="just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Small in number – point to discrimination of a larger number of people</a:t>
            </a:r>
          </a:p>
          <a:p>
            <a:pPr marL="114300" indent="0" algn="just">
              <a:buNone/>
            </a:pPr>
            <a:endParaRPr lang="en-GB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algn="just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Very often submitted by organizations, NGOs, religious communities, not natural persons</a:t>
            </a:r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endParaRPr lang="en-GB" sz="1800" dirty="0" smtClean="0">
              <a:solidFill>
                <a:srgbClr val="FF0000"/>
              </a:solidFill>
              <a:latin typeface="+mj-lt"/>
            </a:endParaRPr>
          </a:p>
          <a:p>
            <a:pPr marL="114300" indent="0" algn="just">
              <a:buNone/>
            </a:pPr>
            <a:endParaRPr lang="en-GB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algn="just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1/3 are multiple discrimination</a:t>
            </a:r>
          </a:p>
          <a:p>
            <a:pPr marL="114300" indent="0" algn="just">
              <a:buNone/>
            </a:pPr>
            <a:endParaRPr lang="en-GB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algn="just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In cases when natural persons claim religion based discrimination - most often connected to discrimination based on national origin or ethnic belonging </a:t>
            </a:r>
            <a:endParaRPr lang="hr-HR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algn="just"/>
            <a:endParaRPr lang="hr-HR" sz="180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algn="just"/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Areas - </a:t>
            </a: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education </a:t>
            </a: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science and sports, employment and work, public informing and media</a:t>
            </a:r>
            <a:endParaRPr lang="hr-HR" sz="180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marL="114300" indent="0" algn="just">
              <a:buNone/>
            </a:pPr>
            <a:r>
              <a:rPr lang="hr-H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…</a:t>
            </a:r>
            <a:endParaRPr lang="hr-H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65304"/>
            <a:ext cx="15843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765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1800" dirty="0" smtClean="0">
                <a:solidFill>
                  <a:schemeClr val="bg2">
                    <a:lumMod val="75000"/>
                  </a:schemeClr>
                </a:solidFill>
              </a:rPr>
              <a:t>…</a:t>
            </a:r>
            <a:endParaRPr lang="hr-HR" sz="18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196752"/>
            <a:ext cx="7620000" cy="4800600"/>
          </a:xfrm>
        </p:spPr>
        <p:txBody>
          <a:bodyPr/>
          <a:lstStyle/>
          <a:p>
            <a:pPr algn="just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Often fall within the authority of the Ombud for children</a:t>
            </a:r>
          </a:p>
          <a:p>
            <a:pPr marL="114300" indent="0" algn="just">
              <a:buNone/>
            </a:pPr>
            <a:endParaRPr lang="en-GB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algn="just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Point to: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discrimination of minority religious communities and people who are atheist or not belonging to any religion </a:t>
            </a:r>
          </a:p>
          <a:p>
            <a:pPr marL="114300" indent="0" algn="just">
              <a:buNone/>
            </a:pPr>
            <a:endParaRPr lang="en-GB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formally and administratively established difference in access to formal entitlements</a:t>
            </a:r>
          </a:p>
          <a:p>
            <a:pPr marL="114300" indent="0" algn="just">
              <a:buNone/>
            </a:pPr>
            <a:endParaRPr lang="en-GB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arrangements established in favour of the members of dominant religion </a:t>
            </a:r>
          </a:p>
          <a:p>
            <a:pPr marL="114300" indent="0" algn="just">
              <a:buNone/>
            </a:pPr>
            <a:endParaRPr lang="en-GB" sz="1800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65304"/>
            <a:ext cx="15843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609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solidFill>
                  <a:schemeClr val="bg2">
                    <a:lumMod val="50000"/>
                  </a:schemeClr>
                </a:solidFill>
              </a:rPr>
              <a:t>Discriminatory regulation – an example</a:t>
            </a:r>
            <a:endParaRPr lang="en-GB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In 2011 - three younger women of Muslim religion submitted complaints to the Ombudsman</a:t>
            </a:r>
          </a:p>
          <a:p>
            <a:pPr algn="just"/>
            <a:endParaRPr lang="en-GB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algn="just"/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MoI - </a:t>
            </a:r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police </a:t>
            </a:r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administration offices </a:t>
            </a:r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in different cities refused to issue </a:t>
            </a:r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them </a:t>
            </a:r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driving licenses because they wore head scarves in photographs</a:t>
            </a:r>
          </a:p>
          <a:p>
            <a:pPr algn="just"/>
            <a:endParaRPr lang="en-GB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algn="just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Regulation – photographs on driver's licenses should contain a photo of person without a head covering (hat, cap, scarf)</a:t>
            </a:r>
          </a:p>
          <a:p>
            <a:pPr marL="114300" indent="0" algn="just">
              <a:buNone/>
            </a:pPr>
            <a:endParaRPr lang="en-GB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algn="just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Exception – A photograph of </a:t>
            </a:r>
            <a:r>
              <a:rPr lang="hr-HR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a</a:t>
            </a:r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 person with a head covering was permitted in case it was an older person</a:t>
            </a:r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that, according to folk customs, wore a scarf or hat as an integral part of the folk costume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65304"/>
            <a:ext cx="15843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456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 dirty="0" smtClean="0">
                <a:solidFill>
                  <a:schemeClr val="bg2">
                    <a:lumMod val="75000"/>
                  </a:schemeClr>
                </a:solidFill>
              </a:rPr>
              <a:t>…</a:t>
            </a:r>
            <a:endParaRPr lang="hr-HR" sz="28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362412"/>
            <a:ext cx="7620000" cy="4800600"/>
          </a:xfrm>
        </p:spPr>
        <p:txBody>
          <a:bodyPr>
            <a:normAutofit/>
          </a:bodyPr>
          <a:lstStyle/>
          <a:p>
            <a:pPr algn="just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The Ombudsman found that such provision leads to multiple discrimination on the grounds of religion and age </a:t>
            </a:r>
          </a:p>
          <a:p>
            <a:pPr marL="114300" indent="0" algn="just">
              <a:buNone/>
            </a:pPr>
            <a:endParaRPr lang="en-GB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algn="just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Anticipating possible answers by the MoI we argued:</a:t>
            </a:r>
          </a:p>
          <a:p>
            <a:pPr algn="just"/>
            <a:endParaRPr lang="en-GB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marL="114300" indent="0" algn="just">
              <a:buNone/>
            </a:pPr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„</a:t>
            </a:r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The ability to express religious belief or tradition by public display of religious symbols or dress which symbolizes belonging to a religious community may have become a security policy question in a part of public discussions and policies, but security arguments must be balanced with the fundamental right to express one’s religion and belief</a:t>
            </a:r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.”</a:t>
            </a:r>
            <a:endParaRPr lang="en-GB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endParaRPr lang="hr-H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65304"/>
            <a:ext cx="15843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128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usjednost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sjednost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624</TotalTime>
  <Words>895</Words>
  <Application>Microsoft Office PowerPoint</Application>
  <PresentationFormat>On-screen Show (4:3)</PresentationFormat>
  <Paragraphs>109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Cambria</vt:lpstr>
      <vt:lpstr>Courier New</vt:lpstr>
      <vt:lpstr>Wingdings</vt:lpstr>
      <vt:lpstr>Susjednost</vt:lpstr>
      <vt:lpstr>EQUINET SEMINAR  A question of faith. Religion and belief in the work of equality bodies  Engaging with policy-makers and producing policy recommendations</vt:lpstr>
      <vt:lpstr>Broader context  - General perception, attitudes and prejudices in Croatia</vt:lpstr>
      <vt:lpstr>General perception, attitudes and prejudices in Croatia</vt:lpstr>
      <vt:lpstr>Ombudsman’s mandate </vt:lpstr>
      <vt:lpstr>  Statistically monitoring the complaints   </vt:lpstr>
      <vt:lpstr>Specificities</vt:lpstr>
      <vt:lpstr>…</vt:lpstr>
      <vt:lpstr>Discriminatory regulation – an example</vt:lpstr>
      <vt:lpstr>…</vt:lpstr>
      <vt:lpstr>…</vt:lpstr>
      <vt:lpstr>…</vt:lpstr>
      <vt:lpstr>And in the end…</vt:lpstr>
      <vt:lpstr>Raising the number of reported religion based discrimination cases</vt:lpstr>
      <vt:lpstr>...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EQUINET SEMINAR  A question of faith. Religion and belief in the work of equality bodies  Engaging with policy-makers and producing policy recommendations</dc:title>
  <dc:creator>Nikolina Patalen</dc:creator>
  <cp:lastModifiedBy>Jessica Machacova</cp:lastModifiedBy>
  <cp:revision>63</cp:revision>
  <dcterms:created xsi:type="dcterms:W3CDTF">2015-10-23T08:06:50Z</dcterms:created>
  <dcterms:modified xsi:type="dcterms:W3CDTF">2015-11-06T14:33:21Z</dcterms:modified>
</cp:coreProperties>
</file>