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patalen.PRAVOBRANITELJ\Desktop\Equinet_London\prituzbe%20u%20graf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'[prituzbe u grafu.xlsx]List1'!$A$1:$A$7</c:f>
              <c:strCache>
                <c:ptCount val="7"/>
                <c:pt idx="0">
                  <c:v>Year 2009</c:v>
                </c:pt>
                <c:pt idx="1">
                  <c:v>Year 2010</c:v>
                </c:pt>
                <c:pt idx="2">
                  <c:v>Year 2011</c:v>
                </c:pt>
                <c:pt idx="3">
                  <c:v>Year 2012</c:v>
                </c:pt>
                <c:pt idx="4">
                  <c:v>Year 2013</c:v>
                </c:pt>
                <c:pt idx="5">
                  <c:v>Year 2014</c:v>
                </c:pt>
                <c:pt idx="6">
                  <c:v>Year 2015</c:v>
                </c:pt>
              </c:strCache>
            </c:strRef>
          </c:cat>
          <c:val>
            <c:numRef>
              <c:f>'[prituzbe u grafu.xlsx]List1'!$B$1:$B$7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13</c:v>
                </c:pt>
                <c:pt idx="3">
                  <c:v>6</c:v>
                </c:pt>
                <c:pt idx="4">
                  <c:v>15</c:v>
                </c:pt>
                <c:pt idx="5">
                  <c:v>20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397936"/>
        <c:axId val="185939296"/>
        <c:axId val="0"/>
      </c:bar3DChart>
      <c:catAx>
        <c:axId val="185397936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crossAx val="185939296"/>
        <c:crosses val="autoZero"/>
        <c:auto val="1"/>
        <c:lblAlgn val="ctr"/>
        <c:lblOffset val="100"/>
        <c:noMultiLvlLbl val="0"/>
      </c:catAx>
      <c:valAx>
        <c:axId val="1859392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39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F9174B-EA88-429D-B62D-391764AE7D24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E0237D-E623-4D24-AF77-68955A39E155}" type="datetimeFigureOut">
              <a:rPr lang="hr-HR" smtClean="0"/>
              <a:t>6.11.2015.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mbudsman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543800" cy="2593975"/>
          </a:xfrm>
        </p:spPr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  <a:t>EQUINET SEMINAR </a:t>
            </a:r>
            <a:b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  <a:t>A question of faith. Religion and belief in the work of equality bodies</a:t>
            </a:r>
            <a:b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Engaging with policy-makers and producing policy recommendations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Nikolina Patalen</a:t>
            </a:r>
          </a:p>
          <a:p>
            <a:pPr algn="r"/>
            <a:r>
              <a:rPr lang="hr-HR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Office of the </a:t>
            </a:r>
            <a:r>
              <a:rPr lang="hr-HR" sz="14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Ombudswoman</a:t>
            </a:r>
            <a:r>
              <a:rPr lang="hr-HR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Croatia</a:t>
            </a:r>
          </a:p>
          <a:p>
            <a:pPr algn="r"/>
            <a:r>
              <a:rPr lang="hr-HR" sz="14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November</a:t>
            </a:r>
            <a:r>
              <a:rPr lang="hr-HR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2015, London</a:t>
            </a:r>
          </a:p>
          <a:p>
            <a:pPr algn="r"/>
            <a:endParaRPr lang="hr-HR" sz="1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0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52188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Argumentation in favour of accepting photographs of people with head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covering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: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What is significant about human face for identification? </a:t>
            </a:r>
          </a:p>
          <a:p>
            <a:pPr marL="114300" indent="0" algn="just"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    (a question for the MoI - how dress and head covering which does not</a:t>
            </a:r>
          </a:p>
          <a:p>
            <a:pPr marL="114300" indent="0" algn="just"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     cover the face and is worn daily reduce the possibility of identification</a:t>
            </a:r>
          </a:p>
          <a:p>
            <a:pPr marL="114300" indent="0" algn="just"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     and especially in what </a:t>
            </a: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way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is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this </a:t>
            </a: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related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to a person’s age?)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Recent studies were referred to which have shown that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eyebrows have a more important role in identification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than for example eyes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as well as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some internal features of the face (eyes, nose ...) and external (hair and jaw)</a:t>
            </a:r>
          </a:p>
          <a:p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4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800600"/>
          </a:xfrm>
        </p:spPr>
        <p:txBody>
          <a:bodyPr/>
          <a:lstStyle/>
          <a:p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 fact…</a:t>
            </a:r>
          </a:p>
          <a:p>
            <a:pPr marL="114300" indent="0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Head covering which is constan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ly worn, although preventing the perception of hair, represents a crucial external characteristic!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If identification is perceiving one separate specific unit, then the photographs of people, who usually wear a head covering regardless of their age, without these coverings actually make identification more difficult or impossible!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 MoI in their reply did not provide any arguments to justify this practice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And in the end…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64704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 recommendation was issued –photographs of persons with head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covering should be permitted without any exception or age limit in cases when they are worn out of religious or medical reasons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 Minister of the Interior issued the new Regulations on driving licenses in April 2013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Regulation now includes the provisions which allow citizens´ photographs with head covering which is worn for religious or medical reasons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7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Raising the number of reported religion based discrimination cases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Regulation on driving licenses – info on the web page, Annual report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2013 brochure - state and public body officials 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Cooperation with religious communities and CSOs (atheists, irreligious people) – consultations while preparing the Annual report</a:t>
            </a:r>
          </a:p>
          <a:p>
            <a:endParaRPr lang="en-US" sz="1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endParaRPr lang="hr-HR" sz="1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28829"/>
            <a:ext cx="1612581" cy="247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0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/>
              <a:t>...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4800600"/>
          </a:xfrm>
        </p:spPr>
        <p:txBody>
          <a:bodyPr/>
          <a:lstStyle/>
          <a:p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2012 campaign - discrimination in the field of employment and at work, discrimination based on national and ethnic origin, age and </a:t>
            </a:r>
            <a:r>
              <a:rPr lang="en-GB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religion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</a:p>
          <a:p>
            <a:pPr marL="114300" indent="0">
              <a:buNone/>
            </a:pP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00" y="2001845"/>
            <a:ext cx="2746528" cy="401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np\Downloads\plakati_final (1)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01845"/>
            <a:ext cx="2592288" cy="41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29" y="2348880"/>
            <a:ext cx="7620000" cy="1143000"/>
          </a:xfrm>
        </p:spPr>
        <p:txBody>
          <a:bodyPr/>
          <a:lstStyle/>
          <a:p>
            <a:pPr algn="ctr"/>
            <a:r>
              <a:rPr lang="hr-HR" sz="5400" dirty="0" smtClean="0">
                <a:solidFill>
                  <a:schemeClr val="bg2">
                    <a:lumMod val="50000"/>
                  </a:schemeClr>
                </a:solidFill>
              </a:rPr>
              <a:t>Thank you!</a:t>
            </a:r>
            <a:endParaRPr lang="hr-HR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985" y="4211959"/>
            <a:ext cx="3168352" cy="1152129"/>
          </a:xfrm>
        </p:spPr>
        <p:txBody>
          <a:bodyPr>
            <a:normAutofit/>
          </a:bodyPr>
          <a:lstStyle/>
          <a:p>
            <a:pPr>
              <a:buFont typeface="Wingdings"/>
              <a:buChar char="8"/>
            </a:pP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hlinkClick r:id="rId2"/>
            </a:endParaRPr>
          </a:p>
          <a:p>
            <a:pPr marL="203400" indent="0">
              <a:buNone/>
            </a:pP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hlinkClick r:id="rId2"/>
              </a:rPr>
              <a:t>www.ombudsman.hr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Font typeface="Wingdings"/>
              <a:buChar char="8"/>
            </a:pPr>
            <a:endParaRPr lang="hr-HR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434" y="5663855"/>
            <a:ext cx="2954826" cy="102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100" y="5128273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40" y="5106728"/>
            <a:ext cx="2088232" cy="47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4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Broader context  -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General perception, attitudes and prejudices in Croatia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Survey </a:t>
            </a:r>
            <a:r>
              <a:rPr lang="hr-H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2012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- A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ttitudes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towards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and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level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of awareness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on discrimination</a:t>
            </a:r>
          </a:p>
          <a:p>
            <a:pPr marL="114300" indent="0" algn="just">
              <a:buNone/>
            </a:pP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Religion – </a:t>
            </a:r>
            <a:r>
              <a:rPr lang="hr-H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third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most common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ground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after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national origin (29%) and social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origin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/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property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status (29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%)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25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%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- religion is the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most widespread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ground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Measuring s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ocial distance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-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22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% of respondents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comply with the claim: </a:t>
            </a:r>
          </a:p>
          <a:p>
            <a:pPr marL="114300" indent="0" algn="just">
              <a:buNone/>
            </a:pP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	„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It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would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be unacceptable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for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me that a child of mine marries a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person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of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other religion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”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hr-H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1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General perception, attitudes and prejudices in Croatia</a:t>
            </a:r>
            <a:endParaRPr lang="hr-H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Presence and the indicators of discriminatory and xenophobic attitudes in Croatia 2013 – NGO survey  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Self perception - national and religious component very important for one’s identity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Xenophobic attitudes - 1/3 of citizens have negative attitudes toward people of Muslim religion 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30% think</a:t>
            </a:r>
            <a:r>
              <a:rPr lang="en-GB" sz="1800" strike="sngStrik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that Muslim people are a threat to the security of Croatian citizens and their property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18% of respondent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had xenophobic attitudes towards atheists or people that do not belong to any religion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5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Ombudsman’s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mandate</a:t>
            </a:r>
            <a:br>
              <a:rPr lang="en-US" sz="2800" dirty="0">
                <a:solidFill>
                  <a:schemeClr val="bg2">
                    <a:lumMod val="50000"/>
                  </a:schemeClr>
                </a:solidFill>
              </a:rPr>
            </a:br>
            <a:endParaRPr lang="hr-H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Proceed upon received discrimination complaints - warnings, recommendations or opinions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Provide information to claimants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File criminal charges related to discrimination cases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Issue proposals for misdemeanour charges 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Initiate joint legal action or intervene in a court proceeding 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Inform the Parliament on discrimination occurrence as well as warn the public 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Collect and analyse statistical data, conduct surveys concerning discrimination</a:t>
            </a: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Suggest legal and strategic solutions to the Government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8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20000" cy="1143000"/>
          </a:xfrm>
        </p:spPr>
        <p:txBody>
          <a:bodyPr/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Statistical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ly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monitoring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complaints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endParaRPr lang="hr-HR" sz="2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1385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discrimination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complaints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79 on the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ground of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li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gion (5.5%)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hr-HR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479138"/>
              </p:ext>
            </p:extLst>
          </p:nvPr>
        </p:nvGraphicFramePr>
        <p:xfrm>
          <a:off x="1259632" y="2780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Specificities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64704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Small in number – point to discrimination of a larger number of people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Very often submitted by organizations, NGOs, religious communities, not natural persons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endParaRPr lang="en-GB" sz="1800" dirty="0" smtClean="0">
              <a:solidFill>
                <a:srgbClr val="FF0000"/>
              </a:solidFill>
              <a:latin typeface="+mj-lt"/>
            </a:endParaRP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1/3 are multiple discrimination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 cases when natural persons claim religion based discrimination - most often connected to discrimination based on national origin or ethnic belonging </a:t>
            </a:r>
            <a:endParaRPr lang="hr-H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endParaRPr lang="hr-HR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Areas -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education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science and sports, employment and work, public informing and media</a:t>
            </a:r>
            <a:endParaRPr lang="hr-HR" sz="1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6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endParaRPr lang="hr-HR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800600"/>
          </a:xfrm>
        </p:spPr>
        <p:txBody>
          <a:bodyPr/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Often fall within the authority of the Ombud for children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Point to: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discrimination of minority religious communities and people who are atheist or not belonging to any religion 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formally and administratively established difference in access to formal entitlements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arrangements established in favour of the members of dominant religion </a:t>
            </a:r>
          </a:p>
          <a:p>
            <a:pPr marL="114300" indent="0" algn="just">
              <a:buNone/>
            </a:pPr>
            <a:endParaRPr lang="en-GB" sz="1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0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Discriminatory regulation – an example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 2011 - three younger women of Muslim religion submitted complaints to the Ombudsman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MoI -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police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administration offices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 different cities refused to issue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them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driving licenses because they wore head scarves in photographs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Regulation – photographs on driver's licenses should contain a photo of person without a head covering (hat, cap, scarf)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Exception – A photograph of </a:t>
            </a:r>
            <a:r>
              <a:rPr lang="hr-H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person with a head covering was permitted in case it was an older person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that, according to folk customs, wore a scarf or hat as an integral part of the folk costume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bg2">
                    <a:lumMod val="75000"/>
                  </a:schemeClr>
                </a:solidFill>
              </a:rPr>
              <a:t>…</a:t>
            </a:r>
            <a:endParaRPr lang="hr-HR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62412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 Ombudsman found that such provision leads to multiple discrimination on the grounds of religion and age </a:t>
            </a:r>
          </a:p>
          <a:p>
            <a:pPr marL="114300" indent="0" algn="just">
              <a:buNone/>
            </a:pP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Anticipating possible answers by the MoI we argued:</a:t>
            </a:r>
          </a:p>
          <a:p>
            <a:pPr algn="just"/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„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The ability to express religious belief or tradition by public display of religious symbols or dress which symbolizes belonging to a religious community may have become a security policy question in a part of public discussions and policies, but security arguments must be balanced with the fundamental right to express one’s religion and belief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.”</a:t>
            </a: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65304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jednos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624</TotalTime>
  <Words>895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Courier New</vt:lpstr>
      <vt:lpstr>Wingdings</vt:lpstr>
      <vt:lpstr>Susjednost</vt:lpstr>
      <vt:lpstr>EQUINET SEMINAR  A question of faith. Religion and belief in the work of equality bodies  Engaging with policy-makers and producing policy recommendations</vt:lpstr>
      <vt:lpstr>Broader context  - General perception, attitudes and prejudices in Croatia</vt:lpstr>
      <vt:lpstr>General perception, attitudes and prejudices in Croatia</vt:lpstr>
      <vt:lpstr>Ombudsman’s mandate </vt:lpstr>
      <vt:lpstr>  Statistically monitoring the complaints   </vt:lpstr>
      <vt:lpstr>Specificities</vt:lpstr>
      <vt:lpstr>…</vt:lpstr>
      <vt:lpstr>Discriminatory regulation – an example</vt:lpstr>
      <vt:lpstr>…</vt:lpstr>
      <vt:lpstr>…</vt:lpstr>
      <vt:lpstr>…</vt:lpstr>
      <vt:lpstr>And in the end…</vt:lpstr>
      <vt:lpstr>Raising the number of reported religion based discrimination cases</vt:lpstr>
      <vt:lpstr>...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EQUINET SEMINAR  A question of faith. Religion and belief in the work of equality bodies  Engaging with policy-makers and producing policy recommendations</dc:title>
  <dc:creator>Nikolina Patalen</dc:creator>
  <cp:lastModifiedBy>Jessica Machacova</cp:lastModifiedBy>
  <cp:revision>63</cp:revision>
  <dcterms:created xsi:type="dcterms:W3CDTF">2015-10-23T08:06:50Z</dcterms:created>
  <dcterms:modified xsi:type="dcterms:W3CDTF">2015-11-06T14:33:21Z</dcterms:modified>
</cp:coreProperties>
</file>