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  <p:sldId id="261" r:id="rId10"/>
    <p:sldId id="266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64" d="100"/>
          <a:sy n="64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6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5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0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9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5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1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8ED5-D7F4-D844-88B6-68F8A6982173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2E9FE-86ED-F942-8C4B-EDB3A7E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2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Equality Body Strategies: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err="1" smtClean="0"/>
              <a:t>Equinet</a:t>
            </a:r>
            <a:r>
              <a:rPr lang="en-US" dirty="0" smtClean="0"/>
              <a:t> Perspective on the Ground of Religion and Belief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3242"/>
            <a:ext cx="9144000" cy="994558"/>
          </a:xfrm>
        </p:spPr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Niall Crowley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9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b="1" dirty="0" smtClean="0"/>
              <a:t>Communication</a:t>
            </a:r>
          </a:p>
          <a:p>
            <a:pPr lvl="1"/>
            <a:r>
              <a:rPr lang="en-US" sz="2600" dirty="0" smtClean="0"/>
              <a:t>Highlighting casework</a:t>
            </a:r>
          </a:p>
          <a:p>
            <a:pPr lvl="1"/>
            <a:r>
              <a:rPr lang="en-US" sz="2600" dirty="0" smtClean="0"/>
              <a:t>Calls for evidence</a:t>
            </a:r>
          </a:p>
          <a:p>
            <a:pPr lvl="1"/>
            <a:r>
              <a:rPr lang="en-US" sz="2600" dirty="0" smtClean="0"/>
              <a:t>Dialogue</a:t>
            </a:r>
          </a:p>
          <a:p>
            <a:pPr lvl="1"/>
            <a:r>
              <a:rPr lang="en-US" sz="2600" dirty="0" smtClean="0"/>
              <a:t>Limited engagement between equality bodies and religious communities</a:t>
            </a:r>
          </a:p>
          <a:p>
            <a:r>
              <a:rPr lang="en-US" sz="3000" b="1" dirty="0" smtClean="0"/>
              <a:t>Research</a:t>
            </a:r>
          </a:p>
          <a:p>
            <a:pPr lvl="1"/>
            <a:r>
              <a:rPr lang="en-US" sz="2600" dirty="0" smtClean="0"/>
              <a:t>Employment: Reasonable accommodation, religious tolerance, discrimination against Muslims</a:t>
            </a:r>
          </a:p>
          <a:p>
            <a:pPr lvl="1"/>
            <a:r>
              <a:rPr lang="en-US" sz="2600" dirty="0" smtClean="0"/>
              <a:t>Education: Education and religious affiliation, provision of education for minority religions</a:t>
            </a:r>
          </a:p>
          <a:p>
            <a:pPr lvl="1"/>
            <a:r>
              <a:rPr lang="en-US" sz="2600" dirty="0" smtClean="0"/>
              <a:t>Lack of data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348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Policy</a:t>
            </a:r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sz="2800" dirty="0" smtClean="0"/>
              <a:t>Right to wear religious symbols in educational establishments; </a:t>
            </a:r>
          </a:p>
          <a:p>
            <a:pPr lvl="1"/>
            <a:r>
              <a:rPr lang="en-US" sz="2800" dirty="0" smtClean="0"/>
              <a:t>Obligatory attendance at religion classes and provision of ethics classes; </a:t>
            </a:r>
          </a:p>
          <a:p>
            <a:pPr lvl="1"/>
            <a:r>
              <a:rPr lang="en-US" sz="2800" dirty="0" smtClean="0"/>
              <a:t>Religious ethos exemptions for schools; and </a:t>
            </a:r>
          </a:p>
          <a:p>
            <a:pPr lvl="1"/>
            <a:r>
              <a:rPr lang="en-US" sz="2800" dirty="0" smtClean="0"/>
              <a:t>Integrated education</a:t>
            </a:r>
          </a:p>
          <a:p>
            <a:r>
              <a:rPr lang="en-US" dirty="0" smtClean="0"/>
              <a:t>Position and rights of minority religions in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09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Equality bodies</a:t>
            </a:r>
          </a:p>
          <a:p>
            <a:pPr lvl="1"/>
            <a:r>
              <a:rPr lang="en-US" sz="2800" dirty="0"/>
              <a:t>A</a:t>
            </a:r>
            <a:r>
              <a:rPr lang="en-US" sz="2800" dirty="0" smtClean="0"/>
              <a:t> horizontal approach that allows for significant specific action on the ground of religion or belief and on the intersection between this ground and other grounds.</a:t>
            </a:r>
          </a:p>
          <a:p>
            <a:pPr lvl="1"/>
            <a:r>
              <a:rPr lang="en-US" sz="2800" dirty="0" smtClean="0"/>
              <a:t>Further develop work on and share experiences around the ground of belief</a:t>
            </a:r>
          </a:p>
          <a:p>
            <a:pPr lvl="1"/>
            <a:r>
              <a:rPr lang="en-US" sz="2800" dirty="0" smtClean="0"/>
              <a:t>Raise the ambition to pursue equality, reasonable accommodation and non-discrimination and explore these different elements</a:t>
            </a:r>
          </a:p>
          <a:p>
            <a:r>
              <a:rPr lang="en-US" b="1" dirty="0" err="1" smtClean="0"/>
              <a:t>Equinet</a:t>
            </a:r>
            <a:endParaRPr lang="en-US" b="1" dirty="0" smtClean="0"/>
          </a:p>
          <a:p>
            <a:pPr lvl="1"/>
            <a:r>
              <a:rPr lang="en-US" sz="2800" dirty="0" smtClean="0"/>
              <a:t>Support equality bodies in pursuing this growing agenda</a:t>
            </a:r>
          </a:p>
        </p:txBody>
      </p:sp>
    </p:spTree>
    <p:extLst>
      <p:ext uri="{BB962C8B-B14F-4D97-AF65-F5344CB8AC3E}">
        <p14:creationId xmlns:p14="http://schemas.microsoft.com/office/powerpoint/2010/main" val="1838412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Member States</a:t>
            </a:r>
          </a:p>
          <a:p>
            <a:pPr lvl="1"/>
            <a:r>
              <a:rPr lang="en-US" sz="2800" dirty="0" smtClean="0"/>
              <a:t>Develop equal treatment legislation to:</a:t>
            </a:r>
          </a:p>
          <a:p>
            <a:pPr lvl="2">
              <a:buFont typeface="Wingdings" charset="2"/>
              <a:buChar char="ü"/>
            </a:pPr>
            <a:r>
              <a:rPr lang="en-US" sz="2800" dirty="0" smtClean="0"/>
              <a:t>Define religion and belief</a:t>
            </a:r>
          </a:p>
          <a:p>
            <a:pPr lvl="2">
              <a:buFont typeface="Wingdings" charset="2"/>
              <a:buChar char="ü"/>
            </a:pPr>
            <a:r>
              <a:rPr lang="en-US" sz="2800" dirty="0" smtClean="0"/>
              <a:t>Require employers and service providers to make reasonable accommodations</a:t>
            </a:r>
          </a:p>
          <a:p>
            <a:pPr lvl="2">
              <a:buFont typeface="Wingdings" charset="2"/>
              <a:buChar char="ü"/>
            </a:pPr>
            <a:r>
              <a:rPr lang="en-US" sz="2800" dirty="0" smtClean="0"/>
              <a:t>Review and amend religious ethos exemptions</a:t>
            </a:r>
          </a:p>
          <a:p>
            <a:r>
              <a:rPr lang="en-US" b="1" dirty="0" smtClean="0"/>
              <a:t>European Commission</a:t>
            </a:r>
          </a:p>
          <a:p>
            <a:pPr lvl="1"/>
            <a:r>
              <a:rPr lang="en-US" sz="2800" dirty="0" smtClean="0"/>
              <a:t>Implement the horizontal Directive </a:t>
            </a:r>
          </a:p>
          <a:p>
            <a:pPr lvl="1"/>
            <a:r>
              <a:rPr lang="en-US" sz="2800" dirty="0" smtClean="0"/>
              <a:t>Develop standards for equality bodies</a:t>
            </a:r>
          </a:p>
          <a:p>
            <a:pPr lvl="1"/>
            <a:r>
              <a:rPr lang="en-US" sz="2800" dirty="0" smtClean="0"/>
              <a:t>Sustain the focus and build on the October Colloquium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place of religion in society</a:t>
            </a:r>
          </a:p>
          <a:p>
            <a:pPr lvl="1"/>
            <a:r>
              <a:rPr lang="en-US" sz="2800" dirty="0" smtClean="0"/>
              <a:t>One single dominant religion</a:t>
            </a:r>
          </a:p>
          <a:p>
            <a:pPr lvl="1"/>
            <a:r>
              <a:rPr lang="en-US" sz="2800" dirty="0" smtClean="0"/>
              <a:t>More than one major religion</a:t>
            </a:r>
          </a:p>
          <a:p>
            <a:pPr lvl="1"/>
            <a:r>
              <a:rPr lang="en-US" sz="2800" dirty="0" smtClean="0"/>
              <a:t>Secular perspective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b="1" dirty="0" smtClean="0"/>
              <a:t>The situation of religion in society</a:t>
            </a:r>
          </a:p>
          <a:p>
            <a:pPr lvl="1"/>
            <a:r>
              <a:rPr lang="en-US" sz="2800" dirty="0" smtClean="0"/>
              <a:t>Growing religious diversity in contexts of immigration</a:t>
            </a:r>
          </a:p>
          <a:p>
            <a:pPr lvl="1"/>
            <a:r>
              <a:rPr lang="en-US" sz="2800" dirty="0" smtClean="0"/>
              <a:t>Decreasing practice of religion.</a:t>
            </a:r>
          </a:p>
          <a:p>
            <a:pPr lvl="1"/>
            <a:r>
              <a:rPr lang="en-US" sz="2800" dirty="0" smtClean="0"/>
              <a:t>Challenge to the position of a single dominant church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550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experience of religion</a:t>
            </a:r>
          </a:p>
          <a:p>
            <a:pPr lvl="1"/>
            <a:r>
              <a:rPr lang="en-US" sz="2800" dirty="0" smtClean="0"/>
              <a:t>Religion as a source of conflict</a:t>
            </a:r>
          </a:p>
          <a:p>
            <a:pPr lvl="1"/>
            <a:r>
              <a:rPr lang="en-US" sz="2800" dirty="0" smtClean="0"/>
              <a:t>Religion as a focus for security issues and anti-terrorism action</a:t>
            </a:r>
          </a:p>
          <a:p>
            <a:pPr lvl="1"/>
            <a:r>
              <a:rPr lang="en-US" sz="2800" dirty="0" smtClean="0"/>
              <a:t>Disadvantage for and discrimination against minority religions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b="1" dirty="0" smtClean="0"/>
              <a:t>Equality bodies and the ground of religion and belief</a:t>
            </a:r>
          </a:p>
          <a:p>
            <a:pPr lvl="1"/>
            <a:r>
              <a:rPr lang="en-US" sz="2800" dirty="0" smtClean="0"/>
              <a:t>A growing agenda</a:t>
            </a:r>
          </a:p>
          <a:p>
            <a:pPr lvl="1"/>
            <a:r>
              <a:rPr lang="en-US" sz="2800" dirty="0" smtClean="0"/>
              <a:t>Backlash and media framing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87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@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Dominant </a:t>
            </a:r>
            <a:r>
              <a:rPr lang="en-US" b="1" dirty="0" smtClean="0"/>
              <a:t>Issues</a:t>
            </a:r>
            <a:r>
              <a:rPr lang="en-US" dirty="0" smtClean="0"/>
              <a:t>:</a:t>
            </a:r>
          </a:p>
          <a:p>
            <a:pPr lvl="1"/>
            <a:r>
              <a:rPr lang="en-US" sz="2800" dirty="0" smtClean="0"/>
              <a:t>Hostile public and internet discourse – </a:t>
            </a:r>
            <a:r>
              <a:rPr lang="en-US" sz="2800" dirty="0" err="1" smtClean="0"/>
              <a:t>Islamophobia</a:t>
            </a:r>
            <a:r>
              <a:rPr lang="en-US" sz="2800" dirty="0" smtClean="0"/>
              <a:t> and anti-Semitism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dirty="0" err="1" smtClean="0"/>
              <a:t>accommodaton</a:t>
            </a:r>
            <a:r>
              <a:rPr lang="en-US" sz="2800" dirty="0" smtClean="0"/>
              <a:t> of religious practices and the wearing and use of religious symbols.</a:t>
            </a:r>
          </a:p>
          <a:p>
            <a:r>
              <a:rPr lang="en-US" dirty="0" smtClean="0"/>
              <a:t>Key </a:t>
            </a:r>
            <a:r>
              <a:rPr lang="en-US" b="1" dirty="0" smtClean="0"/>
              <a:t>settings</a:t>
            </a:r>
            <a:r>
              <a:rPr lang="en-US" dirty="0" smtClean="0"/>
              <a:t>:</a:t>
            </a:r>
          </a:p>
          <a:p>
            <a:pPr lvl="1"/>
            <a:r>
              <a:rPr lang="en-US" sz="2800" dirty="0" smtClean="0"/>
              <a:t>Education - Access to schools, teaching and practice of religion in schools, religion and school ceremonies, opting out of activities on ground of religion, and faith schools</a:t>
            </a:r>
          </a:p>
          <a:p>
            <a:pPr lvl="1"/>
            <a:r>
              <a:rPr lang="en-US" sz="2800" dirty="0" smtClean="0"/>
              <a:t>Employment – Job refusal, promotion and dismissal and job requirements in conflict with religious beliefs.</a:t>
            </a:r>
          </a:p>
        </p:txBody>
      </p:sp>
    </p:spTree>
    <p:extLst>
      <p:ext uri="{BB962C8B-B14F-4D97-AF65-F5344CB8AC3E}">
        <p14:creationId xmlns:p14="http://schemas.microsoft.com/office/powerpoint/2010/main" val="116777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@ Belief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Issues</a:t>
            </a:r>
            <a:r>
              <a:rPr lang="en-US" dirty="0" smtClean="0"/>
              <a:t>:</a:t>
            </a:r>
          </a:p>
          <a:p>
            <a:pPr lvl="1"/>
            <a:r>
              <a:rPr lang="en-US" sz="2800" dirty="0" smtClean="0"/>
              <a:t>Home births</a:t>
            </a:r>
          </a:p>
          <a:p>
            <a:pPr lvl="1"/>
            <a:r>
              <a:rPr lang="en-US" sz="2800" dirty="0" smtClean="0"/>
              <a:t>Vegetarianism</a:t>
            </a:r>
          </a:p>
          <a:p>
            <a:pPr lvl="1"/>
            <a:r>
              <a:rPr lang="en-US" sz="2800" dirty="0" smtClean="0"/>
              <a:t>Veganism</a:t>
            </a:r>
          </a:p>
          <a:p>
            <a:pPr lvl="1"/>
            <a:r>
              <a:rPr lang="en-US" sz="2800" dirty="0" smtClean="0"/>
              <a:t>Compulsory vaccinations</a:t>
            </a:r>
          </a:p>
          <a:p>
            <a:pPr lvl="1"/>
            <a:r>
              <a:rPr lang="en-US" sz="2800" dirty="0" smtClean="0"/>
              <a:t>Membership of a political party</a:t>
            </a:r>
          </a:p>
          <a:p>
            <a:r>
              <a:rPr lang="en-US" b="1" dirty="0" smtClean="0"/>
              <a:t>Settings</a:t>
            </a:r>
            <a:r>
              <a:rPr lang="en-US" dirty="0" smtClean="0"/>
              <a:t>:</a:t>
            </a:r>
          </a:p>
          <a:p>
            <a:pPr lvl="1"/>
            <a:r>
              <a:rPr lang="en-US" sz="2800" dirty="0" smtClean="0"/>
              <a:t>Education, health care and service settings, and political appointments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4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Priority</a:t>
            </a:r>
          </a:p>
          <a:p>
            <a:pPr lvl="1"/>
            <a:r>
              <a:rPr lang="en-US" sz="2800" dirty="0" smtClean="0"/>
              <a:t>High – growing casework, growing hostility, lack of understanding by employers and service providers</a:t>
            </a:r>
          </a:p>
          <a:p>
            <a:pPr lvl="1"/>
            <a:r>
              <a:rPr lang="en-US" sz="2800" dirty="0" smtClean="0"/>
              <a:t>Middle – no hierarchy between grounds</a:t>
            </a:r>
          </a:p>
          <a:p>
            <a:pPr lvl="1"/>
            <a:r>
              <a:rPr lang="en-US" sz="2800" dirty="0" smtClean="0"/>
              <a:t>Low – limited casework, limited religious diversity, limited public discourse</a:t>
            </a:r>
          </a:p>
          <a:p>
            <a:r>
              <a:rPr lang="en-US" b="1" dirty="0" smtClean="0"/>
              <a:t>Ambition</a:t>
            </a:r>
          </a:p>
          <a:p>
            <a:pPr lvl="1"/>
            <a:r>
              <a:rPr lang="en-US" sz="2800" dirty="0" smtClean="0"/>
              <a:t>Non-discrimination</a:t>
            </a:r>
          </a:p>
          <a:p>
            <a:pPr lvl="1"/>
            <a:r>
              <a:rPr lang="en-US" sz="2800" dirty="0" smtClean="0"/>
              <a:t>Reasonable accommodation</a:t>
            </a:r>
          </a:p>
          <a:p>
            <a:pPr lvl="1"/>
            <a:r>
              <a:rPr lang="en-US" sz="2800" dirty="0" smtClean="0"/>
              <a:t>Equality</a:t>
            </a:r>
          </a:p>
        </p:txBody>
      </p:sp>
    </p:spTree>
    <p:extLst>
      <p:ext uri="{BB962C8B-B14F-4D97-AF65-F5344CB8AC3E}">
        <p14:creationId xmlns:p14="http://schemas.microsoft.com/office/powerpoint/2010/main" val="204402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Push Factors</a:t>
            </a:r>
          </a:p>
          <a:p>
            <a:pPr lvl="1"/>
            <a:r>
              <a:rPr lang="en-US" sz="2800" dirty="0" smtClean="0"/>
              <a:t>Increasing demand from claimants and from employers and service providers</a:t>
            </a:r>
          </a:p>
          <a:p>
            <a:pPr lvl="1"/>
            <a:r>
              <a:rPr lang="en-US" sz="2800" dirty="0" smtClean="0"/>
              <a:t>Changing composition of societies</a:t>
            </a:r>
          </a:p>
          <a:p>
            <a:pPr lvl="1"/>
            <a:r>
              <a:rPr lang="en-US" sz="2800" dirty="0" smtClean="0"/>
              <a:t>Increasing public hostility</a:t>
            </a:r>
          </a:p>
          <a:p>
            <a:pPr lvl="1"/>
            <a:r>
              <a:rPr lang="en-US" sz="2800" dirty="0" smtClean="0"/>
              <a:t>Putting in place a strategy on the ground of religion or belief</a:t>
            </a:r>
          </a:p>
          <a:p>
            <a:pPr lvl="1"/>
            <a:r>
              <a:rPr lang="en-US" sz="2800" dirty="0" smtClean="0"/>
              <a:t>Positive duties in equal treatment legislation</a:t>
            </a:r>
          </a:p>
        </p:txBody>
      </p:sp>
    </p:spTree>
    <p:extLst>
      <p:ext uri="{BB962C8B-B14F-4D97-AF65-F5344CB8AC3E}">
        <p14:creationId xmlns:p14="http://schemas.microsoft.com/office/powerpoint/2010/main" val="197582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Limiting Factors</a:t>
            </a:r>
          </a:p>
          <a:p>
            <a:pPr lvl="1"/>
            <a:r>
              <a:rPr lang="en-US" sz="2800" dirty="0" smtClean="0"/>
              <a:t>Low levels of reporting</a:t>
            </a:r>
          </a:p>
          <a:p>
            <a:pPr lvl="1"/>
            <a:r>
              <a:rPr lang="en-US" sz="2800" dirty="0" smtClean="0"/>
              <a:t>Lack of Court decisions on the ground of religion or belief</a:t>
            </a:r>
          </a:p>
          <a:p>
            <a:pPr lvl="1"/>
            <a:r>
              <a:rPr lang="en-US" sz="2800" dirty="0" smtClean="0"/>
              <a:t>Limited scientific debate and work on this ground</a:t>
            </a:r>
          </a:p>
          <a:p>
            <a:pPr lvl="1"/>
            <a:r>
              <a:rPr lang="en-US" sz="2800" dirty="0" smtClean="0"/>
              <a:t>Lack of consensus and networking around shared issues among stakeholders</a:t>
            </a:r>
          </a:p>
          <a:p>
            <a:pPr lvl="1"/>
            <a:r>
              <a:rPr lang="en-US" sz="2800" dirty="0" smtClean="0"/>
              <a:t>Limited interest and understanding from employers and service providers</a:t>
            </a:r>
          </a:p>
          <a:p>
            <a:pPr lvl="1"/>
            <a:r>
              <a:rPr lang="en-US" sz="2800" dirty="0" smtClean="0"/>
              <a:t>Sensitivity of the ground of religion or belief</a:t>
            </a:r>
          </a:p>
        </p:txBody>
      </p:sp>
    </p:spTree>
    <p:extLst>
      <p:ext uri="{BB962C8B-B14F-4D97-AF65-F5344CB8AC3E}">
        <p14:creationId xmlns:p14="http://schemas.microsoft.com/office/powerpoint/2010/main" val="109125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Legal</a:t>
            </a:r>
          </a:p>
          <a:p>
            <a:pPr lvl="1"/>
            <a:r>
              <a:rPr lang="en-US" sz="2800" dirty="0" smtClean="0"/>
              <a:t>Principal intervention</a:t>
            </a:r>
          </a:p>
          <a:p>
            <a:pPr lvl="1"/>
            <a:r>
              <a:rPr lang="en-US" sz="2800" dirty="0" smtClean="0"/>
              <a:t>Growing levels of casework</a:t>
            </a:r>
          </a:p>
          <a:p>
            <a:pPr lvl="1"/>
            <a:r>
              <a:rPr lang="en-US" sz="2800" dirty="0" smtClean="0"/>
              <a:t>Under-reporting &amp; Low level of concluded case law</a:t>
            </a:r>
          </a:p>
          <a:p>
            <a:pPr marL="228600" lvl="1">
              <a:spcBef>
                <a:spcPts val="1000"/>
              </a:spcBef>
            </a:pPr>
            <a:r>
              <a:rPr lang="en-US" sz="2800" b="1" dirty="0" smtClean="0"/>
              <a:t>Promotion</a:t>
            </a:r>
          </a:p>
          <a:p>
            <a:pPr lvl="1"/>
            <a:r>
              <a:rPr lang="en-US" sz="2800" dirty="0" smtClean="0"/>
              <a:t>Guidance material</a:t>
            </a:r>
          </a:p>
          <a:p>
            <a:pPr lvl="1"/>
            <a:r>
              <a:rPr lang="en-US" sz="2800" dirty="0" smtClean="0"/>
              <a:t>Employer training</a:t>
            </a:r>
          </a:p>
          <a:p>
            <a:pPr lvl="1"/>
            <a:r>
              <a:rPr lang="en-US" sz="2800" dirty="0" smtClean="0"/>
              <a:t>Seminars</a:t>
            </a:r>
          </a:p>
          <a:p>
            <a:pPr lvl="1"/>
            <a:r>
              <a:rPr lang="en-US" sz="2800" dirty="0" smtClean="0"/>
              <a:t>Stakeholders seeing little benefit in taking 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152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565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Equality Body Strategies: The Equinet Perspective on the Ground of Religion and Belief</vt:lpstr>
      <vt:lpstr>Context</vt:lpstr>
      <vt:lpstr>Context</vt:lpstr>
      <vt:lpstr>Issues @ Religion</vt:lpstr>
      <vt:lpstr>Issues @ Belief</vt:lpstr>
      <vt:lpstr>Strategies</vt:lpstr>
      <vt:lpstr>Strategies</vt:lpstr>
      <vt:lpstr>Strategies</vt:lpstr>
      <vt:lpstr>Actions</vt:lpstr>
      <vt:lpstr>Actions</vt:lpstr>
      <vt:lpstr>Actions</vt:lpstr>
      <vt:lpstr>Conclusions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 Body Strategies: The Equinet Perspective</dc:title>
  <dc:creator>Niall Crowley</dc:creator>
  <cp:lastModifiedBy>Jessica Machacova</cp:lastModifiedBy>
  <cp:revision>13</cp:revision>
  <dcterms:created xsi:type="dcterms:W3CDTF">2015-11-04T15:36:57Z</dcterms:created>
  <dcterms:modified xsi:type="dcterms:W3CDTF">2015-11-06T14:32:15Z</dcterms:modified>
</cp:coreProperties>
</file>