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66" r:id="rId3"/>
    <p:sldId id="271" r:id="rId4"/>
    <p:sldId id="273" r:id="rId5"/>
    <p:sldId id="268" r:id="rId6"/>
    <p:sldId id="274" r:id="rId7"/>
    <p:sldId id="275" r:id="rId8"/>
    <p:sldId id="276" r:id="rId9"/>
    <p:sldId id="277" r:id="rId10"/>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 name="Shape 4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8" name="Shape 4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4292888406"/>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sz="4400"/>
              <a:t>Текст заголовка</a:t>
            </a:r>
          </a:p>
        </p:txBody>
      </p:sp>
      <p:sp>
        <p:nvSpPr>
          <p:cNvPr id="7" name="Shape 7"/>
          <p:cNvSpPr>
            <a:spLocks noGrp="1"/>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lvl="0">
              <a:defRPr sz="1800">
                <a:solidFill>
                  <a:srgbClr val="000000"/>
                </a:solidFill>
              </a:defRPr>
            </a:pPr>
            <a:r>
              <a:rPr sz="3200">
                <a:solidFill>
                  <a:srgbClr val="888888"/>
                </a:solidFill>
              </a:rPr>
              <a:t>Уровень текста 1</a:t>
            </a:r>
          </a:p>
          <a:p>
            <a:pPr lvl="1">
              <a:defRPr sz="1800">
                <a:solidFill>
                  <a:srgbClr val="000000"/>
                </a:solidFill>
              </a:defRPr>
            </a:pPr>
            <a:r>
              <a:rPr sz="3200">
                <a:solidFill>
                  <a:srgbClr val="888888"/>
                </a:solidFill>
              </a:rPr>
              <a:t>Уровень текста 2</a:t>
            </a:r>
          </a:p>
          <a:p>
            <a:pPr lvl="2">
              <a:defRPr sz="1800">
                <a:solidFill>
                  <a:srgbClr val="000000"/>
                </a:solidFill>
              </a:defRPr>
            </a:pPr>
            <a:r>
              <a:rPr sz="3200">
                <a:solidFill>
                  <a:srgbClr val="888888"/>
                </a:solidFill>
              </a:rPr>
              <a:t>Уровень текста 3</a:t>
            </a:r>
          </a:p>
          <a:p>
            <a:pPr lvl="3">
              <a:defRPr sz="1800">
                <a:solidFill>
                  <a:srgbClr val="000000"/>
                </a:solidFill>
              </a:defRPr>
            </a:pPr>
            <a:r>
              <a:rPr sz="3200">
                <a:solidFill>
                  <a:srgbClr val="888888"/>
                </a:solidFill>
              </a:rPr>
              <a:t>Уровень текста 4</a:t>
            </a:r>
          </a:p>
          <a:p>
            <a:pPr lvl="4">
              <a:defRPr sz="1800">
                <a:solidFill>
                  <a:srgbClr val="000000"/>
                </a:solidFill>
              </a:defRPr>
            </a:pPr>
            <a:r>
              <a:rPr sz="3200">
                <a:solidFill>
                  <a:srgbClr val="888888"/>
                </a:solidFill>
              </a:rPr>
              <a:t>Уровень текста 5</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sz="4400"/>
              <a:t>Текст заголовка</a:t>
            </a:r>
          </a:p>
        </p:txBody>
      </p:sp>
      <p:sp>
        <p:nvSpPr>
          <p:cNvPr id="44" name="Shape 44"/>
          <p:cNvSpPr>
            <a:spLocks noGrp="1"/>
          </p:cNvSpPr>
          <p:nvPr>
            <p:ph type="body" idx="1"/>
          </p:nvPr>
        </p:nvSpPr>
        <p:spPr>
          <a:xfrm>
            <a:off x="457200" y="274638"/>
            <a:ext cx="6019800" cy="6583363"/>
          </a:xfrm>
          <a:prstGeom prst="rect">
            <a:avLst/>
          </a:prstGeom>
        </p:spPr>
        <p:txBody>
          <a:bodyPr/>
          <a:lstStyle/>
          <a:p>
            <a:pPr lvl="0">
              <a:defRPr sz="1800"/>
            </a:pPr>
            <a:r>
              <a:rPr sz="3200"/>
              <a:t>Уровень текста 1</a:t>
            </a:r>
          </a:p>
          <a:p>
            <a:pPr lvl="1">
              <a:defRPr sz="1800"/>
            </a:pPr>
            <a:r>
              <a:rPr sz="3200"/>
              <a:t>Уровень текста 2</a:t>
            </a:r>
          </a:p>
          <a:p>
            <a:pPr lvl="2">
              <a:defRPr sz="1800"/>
            </a:pPr>
            <a:r>
              <a:rPr sz="3200"/>
              <a:t>Уровень текста 3</a:t>
            </a:r>
          </a:p>
          <a:p>
            <a:pPr lvl="3">
              <a:defRPr sz="1800"/>
            </a:pPr>
            <a:r>
              <a:rPr sz="3200"/>
              <a:t>Уровень текста 4</a:t>
            </a:r>
          </a:p>
          <a:p>
            <a:pPr lvl="4">
              <a:defRPr sz="1800"/>
            </a:pPr>
            <a:r>
              <a:rPr sz="3200"/>
              <a:t>Уровень текста 5</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Текст заголовка</a:t>
            </a:r>
          </a:p>
        </p:txBody>
      </p:sp>
      <p:sp>
        <p:nvSpPr>
          <p:cNvPr id="15" name="Shape 15"/>
          <p:cNvSpPr>
            <a:spLocks noGrp="1"/>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Уровень текста 1</a:t>
            </a:r>
          </a:p>
          <a:p>
            <a:pPr lvl="1">
              <a:defRPr sz="1800">
                <a:solidFill>
                  <a:srgbClr val="000000"/>
                </a:solidFill>
              </a:defRPr>
            </a:pPr>
            <a:r>
              <a:rPr sz="2000">
                <a:solidFill>
                  <a:srgbClr val="888888"/>
                </a:solidFill>
              </a:rPr>
              <a:t>Уровень текста 2</a:t>
            </a:r>
          </a:p>
          <a:p>
            <a:pPr lvl="2">
              <a:defRPr sz="1800">
                <a:solidFill>
                  <a:srgbClr val="000000"/>
                </a:solidFill>
              </a:defRPr>
            </a:pPr>
            <a:r>
              <a:rPr sz="2000">
                <a:solidFill>
                  <a:srgbClr val="888888"/>
                </a:solidFill>
              </a:rPr>
              <a:t>Уровень текста 3</a:t>
            </a:r>
          </a:p>
          <a:p>
            <a:pPr lvl="3">
              <a:defRPr sz="1800">
                <a:solidFill>
                  <a:srgbClr val="000000"/>
                </a:solidFill>
              </a:defRPr>
            </a:pPr>
            <a:r>
              <a:rPr sz="2000">
                <a:solidFill>
                  <a:srgbClr val="888888"/>
                </a:solidFill>
              </a:rPr>
              <a:t>Уровень текста 4</a:t>
            </a:r>
          </a:p>
          <a:p>
            <a:pPr lvl="4">
              <a:defRPr sz="1800">
                <a:solidFill>
                  <a:srgbClr val="000000"/>
                </a:solidFill>
              </a:defRPr>
            </a:pPr>
            <a:r>
              <a:rPr sz="2000">
                <a:solidFill>
                  <a:srgbClr val="888888"/>
                </a:solidFill>
              </a:rPr>
              <a:t>Уровень текста 5</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Текст заголовка</a:t>
            </a:r>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Уровень текста 1</a:t>
            </a:r>
          </a:p>
          <a:p>
            <a:pPr lvl="1">
              <a:defRPr sz="1800"/>
            </a:pPr>
            <a:r>
              <a:rPr sz="2800"/>
              <a:t>Уровень текста 2</a:t>
            </a:r>
          </a:p>
          <a:p>
            <a:pPr lvl="2">
              <a:defRPr sz="1800"/>
            </a:pPr>
            <a:r>
              <a:rPr sz="2800"/>
              <a:t>Уровень текста 3</a:t>
            </a:r>
          </a:p>
          <a:p>
            <a:pPr lvl="3">
              <a:defRPr sz="1800"/>
            </a:pPr>
            <a:r>
              <a:rPr sz="2800"/>
              <a:t>Уровень текста 4</a:t>
            </a:r>
          </a:p>
          <a:p>
            <a:pPr lvl="4">
              <a:defRPr sz="1800"/>
            </a:pPr>
            <a:r>
              <a:rPr sz="2800"/>
              <a:t>Уровень текста 5</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sz="4400"/>
              <a:t>Текст заголовка</a:t>
            </a:r>
          </a:p>
        </p:txBody>
      </p:sp>
      <p:sp>
        <p:nvSpPr>
          <p:cNvPr id="23" name="Shape 23"/>
          <p:cNvSpPr>
            <a:spLocks noGrp="1"/>
          </p:cNvSpPr>
          <p:nvPr>
            <p:ph type="body" idx="1"/>
          </p:nvPr>
        </p:nvSpPr>
        <p:spPr>
          <a:xfrm>
            <a:off x="457200" y="1435465"/>
            <a:ext cx="4040188" cy="739411"/>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pPr lvl="0">
              <a:defRPr sz="1800" b="0"/>
            </a:pPr>
            <a:r>
              <a:rPr sz="2400" b="1"/>
              <a:t>Уровень текста 1</a:t>
            </a:r>
          </a:p>
          <a:p>
            <a:pPr lvl="1">
              <a:defRPr sz="1800" b="0"/>
            </a:pPr>
            <a:r>
              <a:rPr sz="2400" b="1"/>
              <a:t>Уровень текста 2</a:t>
            </a:r>
          </a:p>
          <a:p>
            <a:pPr lvl="2">
              <a:defRPr sz="1800" b="0"/>
            </a:pPr>
            <a:r>
              <a:rPr sz="2400" b="1"/>
              <a:t>Уровень текста 3</a:t>
            </a:r>
          </a:p>
          <a:p>
            <a:pPr lvl="3">
              <a:defRPr sz="1800" b="0"/>
            </a:pPr>
            <a:r>
              <a:rPr sz="2400" b="1"/>
              <a:t>Уровень текста 4</a:t>
            </a:r>
          </a:p>
          <a:p>
            <a:pPr lvl="4">
              <a:defRPr sz="1800" b="0"/>
            </a:pPr>
            <a:r>
              <a:rPr sz="2400" b="1"/>
              <a:t>Уровень текста 5</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6" name="Shape 26"/>
          <p:cNvSpPr>
            <a:spLocks noGrp="1"/>
          </p:cNvSpPr>
          <p:nvPr>
            <p:ph type="title"/>
          </p:nvPr>
        </p:nvSpPr>
        <p:spPr>
          <a:prstGeom prst="rect">
            <a:avLst/>
          </a:prstGeom>
        </p:spPr>
        <p:txBody>
          <a:bodyPr/>
          <a:lstStyle/>
          <a:p>
            <a:pPr lvl="0">
              <a:defRPr sz="1800"/>
            </a:pPr>
            <a:r>
              <a:rPr sz="4400"/>
              <a:t>Текст заголовка</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pPr>
            <a:r>
              <a:rPr sz="2000" b="1"/>
              <a:t>Текст заголовка</a:t>
            </a:r>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sz="3200"/>
              <a:t>Уровень текста 1</a:t>
            </a:r>
          </a:p>
          <a:p>
            <a:pPr lvl="1">
              <a:defRPr sz="1800"/>
            </a:pPr>
            <a:r>
              <a:rPr sz="3200"/>
              <a:t>Уровень текста 2</a:t>
            </a:r>
          </a:p>
          <a:p>
            <a:pPr lvl="2">
              <a:defRPr sz="1800"/>
            </a:pPr>
            <a:r>
              <a:rPr sz="3200"/>
              <a:t>Уровень текста 3</a:t>
            </a:r>
          </a:p>
          <a:p>
            <a:pPr lvl="3">
              <a:defRPr sz="1800"/>
            </a:pPr>
            <a:r>
              <a:rPr sz="3200"/>
              <a:t>Уровень текста 4</a:t>
            </a:r>
          </a:p>
          <a:p>
            <a:pPr lvl="4">
              <a:defRPr sz="1800"/>
            </a:pPr>
            <a:r>
              <a:rPr sz="3200"/>
              <a:t>Уровень текста 5</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pPr>
            <a:r>
              <a:rPr sz="2000" b="1"/>
              <a:t>Текст заголовка</a:t>
            </a:r>
          </a:p>
        </p:txBody>
      </p:sp>
      <p:sp>
        <p:nvSpPr>
          <p:cNvPr id="36" name="Shape 36"/>
          <p:cNvSpPr>
            <a:spLocks noGrp="1"/>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lvl="0">
              <a:defRPr sz="1800"/>
            </a:pPr>
            <a:r>
              <a:rPr sz="1400"/>
              <a:t>Уровень текста 1</a:t>
            </a:r>
          </a:p>
          <a:p>
            <a:pPr lvl="1">
              <a:defRPr sz="1800"/>
            </a:pPr>
            <a:r>
              <a:rPr sz="1400"/>
              <a:t>Уровень текста 2</a:t>
            </a:r>
          </a:p>
          <a:p>
            <a:pPr lvl="2">
              <a:defRPr sz="1800"/>
            </a:pPr>
            <a:r>
              <a:rPr sz="1400"/>
              <a:t>Уровень текста 3</a:t>
            </a:r>
          </a:p>
          <a:p>
            <a:pPr lvl="3">
              <a:defRPr sz="1800"/>
            </a:pPr>
            <a:r>
              <a:rPr sz="1400"/>
              <a:t>Уровень текста 4</a:t>
            </a:r>
          </a:p>
          <a:p>
            <a:pPr lvl="4">
              <a:defRPr sz="1800"/>
            </a:pPr>
            <a:r>
              <a:rPr sz="1400"/>
              <a:t>Уровень текста 5</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Текст заголовка</a:t>
            </a:r>
          </a:p>
        </p:txBody>
      </p:sp>
      <p:sp>
        <p:nvSpPr>
          <p:cNvPr id="40" name="Shape 40"/>
          <p:cNvSpPr>
            <a:spLocks noGrp="1"/>
          </p:cNvSpPr>
          <p:nvPr>
            <p:ph type="body" idx="1"/>
          </p:nvPr>
        </p:nvSpPr>
        <p:spPr>
          <a:prstGeom prst="rect">
            <a:avLst/>
          </a:prstGeom>
        </p:spPr>
        <p:txBody>
          <a:bodyPr/>
          <a:lstStyle/>
          <a:p>
            <a:pPr lvl="0">
              <a:defRPr sz="1800"/>
            </a:pPr>
            <a:r>
              <a:rPr sz="3200"/>
              <a:t>Уровень текста 1</a:t>
            </a:r>
          </a:p>
          <a:p>
            <a:pPr lvl="1">
              <a:defRPr sz="1800"/>
            </a:pPr>
            <a:r>
              <a:rPr sz="3200"/>
              <a:t>Уровень текста 2</a:t>
            </a:r>
          </a:p>
          <a:p>
            <a:pPr lvl="2">
              <a:defRPr sz="1800"/>
            </a:pPr>
            <a:r>
              <a:rPr sz="3200"/>
              <a:t>Уровень текста 3</a:t>
            </a:r>
          </a:p>
          <a:p>
            <a:pPr lvl="3">
              <a:defRPr sz="1800"/>
            </a:pPr>
            <a:r>
              <a:rPr sz="3200"/>
              <a:t>Уровень текста 4</a:t>
            </a:r>
          </a:p>
          <a:p>
            <a:pPr lvl="4">
              <a:defRPr sz="1800"/>
            </a:pPr>
            <a:r>
              <a:rPr sz="3200"/>
              <a:t>Уровень текста 5</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a:pPr>
            <a:r>
              <a:rPr sz="4400"/>
              <a:t>Текст заголовка</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pPr>
            <a:r>
              <a:rPr sz="3200"/>
              <a:t>Уровень текста 1</a:t>
            </a:r>
          </a:p>
          <a:p>
            <a:pPr lvl="1">
              <a:defRPr sz="1800"/>
            </a:pPr>
            <a:r>
              <a:rPr sz="3200"/>
              <a:t>Уровень текста 2</a:t>
            </a:r>
          </a:p>
          <a:p>
            <a:pPr lvl="2">
              <a:defRPr sz="1800"/>
            </a:pPr>
            <a:r>
              <a:rPr sz="3200"/>
              <a:t>Уровень текста 3</a:t>
            </a:r>
          </a:p>
          <a:p>
            <a:pPr lvl="3">
              <a:defRPr sz="1800"/>
            </a:pPr>
            <a:r>
              <a:rPr sz="3200"/>
              <a:t>Уровень текста 4</a:t>
            </a:r>
          </a:p>
          <a:p>
            <a:pPr lvl="4">
              <a:defRPr sz="1800"/>
            </a:pPr>
            <a:r>
              <a:rPr sz="3200"/>
              <a:t>Уровень текста 5</a:t>
            </a:r>
          </a:p>
        </p:txBody>
      </p:sp>
      <p:sp>
        <p:nvSpPr>
          <p:cNvPr id="4" name="Shape 4"/>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4"/>
          <p:cNvGrpSpPr/>
          <p:nvPr/>
        </p:nvGrpSpPr>
        <p:grpSpPr>
          <a:xfrm>
            <a:off x="382587" y="0"/>
            <a:ext cx="8761412" cy="584200"/>
            <a:chOff x="0" y="0"/>
            <a:chExt cx="8761410" cy="584200"/>
          </a:xfrm>
        </p:grpSpPr>
        <p:sp>
          <p:nvSpPr>
            <p:cNvPr id="50" name="Shape 50"/>
            <p:cNvSpPr/>
            <p:nvPr/>
          </p:nvSpPr>
          <p:spPr>
            <a:xfrm>
              <a:off x="-1" y="0"/>
              <a:ext cx="2112816"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1" name="Shape 51"/>
            <p:cNvSpPr/>
            <p:nvPr/>
          </p:nvSpPr>
          <p:spPr>
            <a:xfrm>
              <a:off x="2215149"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2" name="Shape 52"/>
            <p:cNvSpPr/>
            <p:nvPr/>
          </p:nvSpPr>
          <p:spPr>
            <a:xfrm>
              <a:off x="4431873"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3" name="Shape 53"/>
            <p:cNvSpPr/>
            <p:nvPr/>
          </p:nvSpPr>
          <p:spPr>
            <a:xfrm>
              <a:off x="6648596"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grpSp>
      <p:pic>
        <p:nvPicPr>
          <p:cNvPr id="55" name="image1.jpg" descr="08_LOGO_OSCE_ppt"/>
          <p:cNvPicPr/>
          <p:nvPr/>
        </p:nvPicPr>
        <p:blipFill>
          <a:blip r:embed="rId2">
            <a:extLst/>
          </a:blip>
          <a:stretch>
            <a:fillRect/>
          </a:stretch>
        </p:blipFill>
        <p:spPr>
          <a:xfrm>
            <a:off x="382588" y="6034087"/>
            <a:ext cx="3724276" cy="433388"/>
          </a:xfrm>
          <a:prstGeom prst="rect">
            <a:avLst/>
          </a:prstGeom>
          <a:ln w="12700">
            <a:miter lim="400000"/>
          </a:ln>
        </p:spPr>
      </p:pic>
      <p:sp>
        <p:nvSpPr>
          <p:cNvPr id="56" name="Shape 56"/>
          <p:cNvSpPr/>
          <p:nvPr/>
        </p:nvSpPr>
        <p:spPr>
          <a:xfrm>
            <a:off x="431800" y="292100"/>
            <a:ext cx="1409700" cy="228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10000"/>
              </a:lnSpc>
              <a:defRPr sz="1500">
                <a:solidFill>
                  <a:srgbClr val="FFFFFF"/>
                </a:solidFill>
                <a:latin typeface="+mj-lt"/>
                <a:ea typeface="+mj-ea"/>
                <a:cs typeface="+mj-cs"/>
                <a:sym typeface="Helvetica"/>
              </a:defRPr>
            </a:lvl1pPr>
          </a:lstStyle>
          <a:p>
            <a:pPr lvl="0">
              <a:defRPr sz="1800">
                <a:solidFill>
                  <a:srgbClr val="000000"/>
                </a:solidFill>
              </a:defRPr>
            </a:pPr>
            <a:r>
              <a:rPr sz="1500" dirty="0">
                <a:solidFill>
                  <a:srgbClr val="FFFFFF"/>
                </a:solidFill>
              </a:rPr>
              <a:t>osce.org/odihr</a:t>
            </a:r>
          </a:p>
        </p:txBody>
      </p:sp>
      <p:pic>
        <p:nvPicPr>
          <p:cNvPr id="57" name="image2.png" descr="correctcolors"/>
          <p:cNvPicPr/>
          <p:nvPr/>
        </p:nvPicPr>
        <p:blipFill>
          <a:blip r:embed="rId3">
            <a:extLst/>
          </a:blip>
          <a:stretch>
            <a:fillRect/>
          </a:stretch>
        </p:blipFill>
        <p:spPr>
          <a:xfrm>
            <a:off x="7124700" y="5457825"/>
            <a:ext cx="1362075" cy="1095375"/>
          </a:xfrm>
          <a:prstGeom prst="rect">
            <a:avLst/>
          </a:prstGeom>
          <a:ln w="12700">
            <a:miter lim="400000"/>
          </a:ln>
        </p:spPr>
      </p:pic>
      <p:sp>
        <p:nvSpPr>
          <p:cNvPr id="58" name="Shape 58"/>
          <p:cNvSpPr/>
          <p:nvPr/>
        </p:nvSpPr>
        <p:spPr>
          <a:xfrm>
            <a:off x="153615" y="1676400"/>
            <a:ext cx="8761412" cy="29382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r>
              <a:rPr lang="en-GB" sz="3200" b="1" dirty="0" smtClean="0"/>
              <a:t>The </a:t>
            </a:r>
            <a:r>
              <a:rPr lang="en-GB" sz="3200" b="1" dirty="0"/>
              <a:t>OSCE/ODIHR framework and activities in the area of freedom of religion or belief, </a:t>
            </a:r>
            <a:endParaRPr lang="en-GB" sz="3200" b="1" dirty="0" smtClean="0"/>
          </a:p>
          <a:p>
            <a:pPr algn="ctr"/>
            <a:r>
              <a:rPr lang="en-GB" sz="3200" b="1" dirty="0" smtClean="0"/>
              <a:t>Kishan </a:t>
            </a:r>
            <a:r>
              <a:rPr lang="en-GB" sz="3200" b="1" dirty="0"/>
              <a:t>Manocha, Senior Adviser on Freedom of Religion and Belief, OSCE/ODIHR, </a:t>
            </a:r>
            <a:endParaRPr lang="en-GB" sz="3200" b="1" dirty="0" smtClean="0"/>
          </a:p>
          <a:p>
            <a:pPr algn="ctr"/>
            <a:r>
              <a:rPr lang="en-GB" sz="3200" b="1" dirty="0" err="1" smtClean="0"/>
              <a:t>EquiNet</a:t>
            </a:r>
            <a:r>
              <a:rPr lang="en-GB" sz="3200" b="1" dirty="0" smtClean="0"/>
              <a:t> </a:t>
            </a:r>
            <a:r>
              <a:rPr lang="en-GB" sz="3200" b="1" dirty="0"/>
              <a:t>Seminar, London, 9-10 November </a:t>
            </a:r>
            <a:r>
              <a:rPr lang="en-GB" sz="3200" b="1" dirty="0" smtClean="0"/>
              <a:t>2015</a:t>
            </a:r>
            <a:endParaRPr lang="en-GB" sz="3200" b="1" dirty="0"/>
          </a:p>
          <a:p>
            <a:pPr lvl="0" defTabSz="901700">
              <a:lnSpc>
                <a:spcPct val="90000"/>
              </a:lnSpc>
              <a:spcBef>
                <a:spcPts val="400"/>
              </a:spcBef>
            </a:pPr>
            <a:endParaRPr sz="2400"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4"/>
          <p:cNvGrpSpPr/>
          <p:nvPr/>
        </p:nvGrpSpPr>
        <p:grpSpPr>
          <a:xfrm>
            <a:off x="382587" y="0"/>
            <a:ext cx="8761412" cy="584200"/>
            <a:chOff x="0" y="0"/>
            <a:chExt cx="8761410" cy="584200"/>
          </a:xfrm>
        </p:grpSpPr>
        <p:sp>
          <p:nvSpPr>
            <p:cNvPr id="50" name="Shape 50"/>
            <p:cNvSpPr/>
            <p:nvPr/>
          </p:nvSpPr>
          <p:spPr>
            <a:xfrm>
              <a:off x="-1" y="0"/>
              <a:ext cx="2112816"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1" name="Shape 51"/>
            <p:cNvSpPr/>
            <p:nvPr/>
          </p:nvSpPr>
          <p:spPr>
            <a:xfrm>
              <a:off x="2215149"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2" name="Shape 52"/>
            <p:cNvSpPr/>
            <p:nvPr/>
          </p:nvSpPr>
          <p:spPr>
            <a:xfrm>
              <a:off x="4431873"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3" name="Shape 53"/>
            <p:cNvSpPr/>
            <p:nvPr/>
          </p:nvSpPr>
          <p:spPr>
            <a:xfrm>
              <a:off x="6648596"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grpSp>
      <p:pic>
        <p:nvPicPr>
          <p:cNvPr id="55" name="image1.jpg" descr="08_LOGO_OSCE_ppt"/>
          <p:cNvPicPr/>
          <p:nvPr/>
        </p:nvPicPr>
        <p:blipFill>
          <a:blip r:embed="rId2">
            <a:extLst/>
          </a:blip>
          <a:stretch>
            <a:fillRect/>
          </a:stretch>
        </p:blipFill>
        <p:spPr>
          <a:xfrm>
            <a:off x="382588" y="6034087"/>
            <a:ext cx="3724276" cy="433388"/>
          </a:xfrm>
          <a:prstGeom prst="rect">
            <a:avLst/>
          </a:prstGeom>
          <a:ln w="12700">
            <a:miter lim="400000"/>
          </a:ln>
        </p:spPr>
      </p:pic>
      <p:sp>
        <p:nvSpPr>
          <p:cNvPr id="56" name="Shape 56"/>
          <p:cNvSpPr/>
          <p:nvPr/>
        </p:nvSpPr>
        <p:spPr>
          <a:xfrm>
            <a:off x="431800" y="292100"/>
            <a:ext cx="1409700" cy="228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10000"/>
              </a:lnSpc>
              <a:defRPr sz="1500">
                <a:solidFill>
                  <a:srgbClr val="FFFFFF"/>
                </a:solidFill>
                <a:latin typeface="+mj-lt"/>
                <a:ea typeface="+mj-ea"/>
                <a:cs typeface="+mj-cs"/>
                <a:sym typeface="Helvetica"/>
              </a:defRPr>
            </a:lvl1pPr>
          </a:lstStyle>
          <a:p>
            <a:pPr lvl="0">
              <a:defRPr sz="1800">
                <a:solidFill>
                  <a:srgbClr val="000000"/>
                </a:solidFill>
              </a:defRPr>
            </a:pPr>
            <a:r>
              <a:rPr sz="1500" dirty="0">
                <a:solidFill>
                  <a:srgbClr val="FFFFFF"/>
                </a:solidFill>
              </a:rPr>
              <a:t>osce.org/odihr</a:t>
            </a:r>
          </a:p>
        </p:txBody>
      </p:sp>
      <p:pic>
        <p:nvPicPr>
          <p:cNvPr id="57" name="image2.png" descr="correctcolors"/>
          <p:cNvPicPr/>
          <p:nvPr/>
        </p:nvPicPr>
        <p:blipFill>
          <a:blip r:embed="rId3">
            <a:extLst/>
          </a:blip>
          <a:stretch>
            <a:fillRect/>
          </a:stretch>
        </p:blipFill>
        <p:spPr>
          <a:xfrm>
            <a:off x="7124700" y="5457825"/>
            <a:ext cx="1362075" cy="1095375"/>
          </a:xfrm>
          <a:prstGeom prst="rect">
            <a:avLst/>
          </a:prstGeom>
          <a:ln w="12700">
            <a:miter lim="400000"/>
          </a:ln>
        </p:spPr>
      </p:pic>
      <p:sp>
        <p:nvSpPr>
          <p:cNvPr id="58" name="Shape 58"/>
          <p:cNvSpPr/>
          <p:nvPr/>
        </p:nvSpPr>
        <p:spPr>
          <a:xfrm>
            <a:off x="152400" y="1447800"/>
            <a:ext cx="8761412" cy="400519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defTabSz="901700">
              <a:lnSpc>
                <a:spcPct val="90000"/>
              </a:lnSpc>
              <a:spcBef>
                <a:spcPts val="400"/>
              </a:spcBef>
            </a:pPr>
            <a:r>
              <a:rPr lang="en-US" sz="2200" b="1" dirty="0"/>
              <a:t>Security as the conceptual framework:</a:t>
            </a:r>
          </a:p>
          <a:p>
            <a:pPr lvl="0" defTabSz="901700">
              <a:lnSpc>
                <a:spcPct val="90000"/>
              </a:lnSpc>
              <a:spcBef>
                <a:spcPts val="400"/>
              </a:spcBef>
            </a:pPr>
            <a:endParaRPr lang="en-US" sz="2400" dirty="0"/>
          </a:p>
          <a:p>
            <a:pPr marL="342900" lvl="0" indent="-342900" defTabSz="901700">
              <a:lnSpc>
                <a:spcPct val="90000"/>
              </a:lnSpc>
              <a:spcBef>
                <a:spcPts val="400"/>
              </a:spcBef>
              <a:buFont typeface="Arial" pitchFamily="34" charset="0"/>
              <a:buChar char="•"/>
            </a:pPr>
            <a:r>
              <a:rPr lang="en-GB" sz="2400" dirty="0"/>
              <a:t>OSCE is the world’s largest security-oriented intergovernmental organisation covering a vast area comprising </a:t>
            </a:r>
            <a:r>
              <a:rPr lang="en-GB" sz="2400" b="1" dirty="0"/>
              <a:t>57 participating States</a:t>
            </a:r>
            <a:r>
              <a:rPr lang="en-GB" sz="2400" dirty="0"/>
              <a:t> (North America, Europe, Central Asia, Mongolia).</a:t>
            </a:r>
          </a:p>
          <a:p>
            <a:pPr lvl="0" defTabSz="901700">
              <a:lnSpc>
                <a:spcPct val="90000"/>
              </a:lnSpc>
              <a:spcBef>
                <a:spcPts val="400"/>
              </a:spcBef>
            </a:pPr>
            <a:endParaRPr lang="en-GB" sz="2400" dirty="0"/>
          </a:p>
          <a:p>
            <a:pPr marL="342900" lvl="0" indent="-342900" defTabSz="901700">
              <a:lnSpc>
                <a:spcPct val="90000"/>
              </a:lnSpc>
              <a:spcBef>
                <a:spcPts val="400"/>
              </a:spcBef>
              <a:buFont typeface="Arial" pitchFamily="34" charset="0"/>
              <a:buChar char="•"/>
            </a:pPr>
            <a:r>
              <a:rPr lang="en-GB" sz="2400" dirty="0"/>
              <a:t>OSCE’s </a:t>
            </a:r>
            <a:r>
              <a:rPr lang="en-GB" sz="2400" b="1" dirty="0"/>
              <a:t>comprehensive concept of security: </a:t>
            </a:r>
            <a:r>
              <a:rPr lang="en-GB" sz="2400" dirty="0"/>
              <a:t>three elements:  the “human dimension” (human rights, fundamental freedoms and democracy); politico-military factors; and economic and environmental factors. </a:t>
            </a:r>
            <a:endParaRPr lang="en-US" sz="2400" dirty="0"/>
          </a:p>
          <a:p>
            <a:pPr lvl="0" defTabSz="901700">
              <a:lnSpc>
                <a:spcPct val="90000"/>
              </a:lnSpc>
              <a:spcBef>
                <a:spcPts val="400"/>
              </a:spcBef>
            </a:pPr>
            <a:endParaRPr sz="2400" dirty="0"/>
          </a:p>
        </p:txBody>
      </p:sp>
      <p:sp>
        <p:nvSpPr>
          <p:cNvPr id="2" name="TextBox 1"/>
          <p:cNvSpPr txBox="1"/>
          <p:nvPr/>
        </p:nvSpPr>
        <p:spPr>
          <a:xfrm>
            <a:off x="609600" y="609600"/>
            <a:ext cx="82296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GB" sz="2400" b="1" u="sng" dirty="0"/>
              <a:t>SECURITY, OSCE COMMITMENTS AND HUMAN RIGHTS</a:t>
            </a:r>
            <a:endParaRPr lang="en-GB" sz="2400" u="sng" dirty="0"/>
          </a:p>
        </p:txBody>
      </p:sp>
    </p:spTree>
    <p:extLst>
      <p:ext uri="{BB962C8B-B14F-4D97-AF65-F5344CB8AC3E}">
        <p14:creationId xmlns:p14="http://schemas.microsoft.com/office/powerpoint/2010/main" val="2780220820"/>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4"/>
          <p:cNvGrpSpPr/>
          <p:nvPr/>
        </p:nvGrpSpPr>
        <p:grpSpPr>
          <a:xfrm>
            <a:off x="382587" y="0"/>
            <a:ext cx="8761412" cy="584200"/>
            <a:chOff x="0" y="0"/>
            <a:chExt cx="8761410" cy="584200"/>
          </a:xfrm>
        </p:grpSpPr>
        <p:sp>
          <p:nvSpPr>
            <p:cNvPr id="50" name="Shape 50"/>
            <p:cNvSpPr/>
            <p:nvPr/>
          </p:nvSpPr>
          <p:spPr>
            <a:xfrm>
              <a:off x="-1" y="0"/>
              <a:ext cx="2112816"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1" name="Shape 51"/>
            <p:cNvSpPr/>
            <p:nvPr/>
          </p:nvSpPr>
          <p:spPr>
            <a:xfrm>
              <a:off x="2215149"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2" name="Shape 52"/>
            <p:cNvSpPr/>
            <p:nvPr/>
          </p:nvSpPr>
          <p:spPr>
            <a:xfrm>
              <a:off x="4431873"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3" name="Shape 53"/>
            <p:cNvSpPr/>
            <p:nvPr/>
          </p:nvSpPr>
          <p:spPr>
            <a:xfrm>
              <a:off x="6648596"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grpSp>
      <p:pic>
        <p:nvPicPr>
          <p:cNvPr id="55" name="image1.jpg" descr="08_LOGO_OSCE_ppt"/>
          <p:cNvPicPr/>
          <p:nvPr/>
        </p:nvPicPr>
        <p:blipFill>
          <a:blip r:embed="rId2">
            <a:extLst/>
          </a:blip>
          <a:stretch>
            <a:fillRect/>
          </a:stretch>
        </p:blipFill>
        <p:spPr>
          <a:xfrm>
            <a:off x="382588" y="6034087"/>
            <a:ext cx="3724276" cy="433388"/>
          </a:xfrm>
          <a:prstGeom prst="rect">
            <a:avLst/>
          </a:prstGeom>
          <a:ln w="12700">
            <a:miter lim="400000"/>
          </a:ln>
        </p:spPr>
      </p:pic>
      <p:sp>
        <p:nvSpPr>
          <p:cNvPr id="56" name="Shape 56"/>
          <p:cNvSpPr/>
          <p:nvPr/>
        </p:nvSpPr>
        <p:spPr>
          <a:xfrm>
            <a:off x="431800" y="292100"/>
            <a:ext cx="1409700" cy="228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10000"/>
              </a:lnSpc>
              <a:defRPr sz="1500">
                <a:solidFill>
                  <a:srgbClr val="FFFFFF"/>
                </a:solidFill>
                <a:latin typeface="+mj-lt"/>
                <a:ea typeface="+mj-ea"/>
                <a:cs typeface="+mj-cs"/>
                <a:sym typeface="Helvetica"/>
              </a:defRPr>
            </a:lvl1pPr>
          </a:lstStyle>
          <a:p>
            <a:pPr lvl="0">
              <a:defRPr sz="1800">
                <a:solidFill>
                  <a:srgbClr val="000000"/>
                </a:solidFill>
              </a:defRPr>
            </a:pPr>
            <a:r>
              <a:rPr sz="1500" dirty="0">
                <a:solidFill>
                  <a:srgbClr val="FFFFFF"/>
                </a:solidFill>
              </a:rPr>
              <a:t>osce.org/odihr</a:t>
            </a:r>
          </a:p>
        </p:txBody>
      </p:sp>
      <p:pic>
        <p:nvPicPr>
          <p:cNvPr id="57" name="image2.png" descr="correctcolors"/>
          <p:cNvPicPr/>
          <p:nvPr/>
        </p:nvPicPr>
        <p:blipFill>
          <a:blip r:embed="rId3">
            <a:extLst/>
          </a:blip>
          <a:stretch>
            <a:fillRect/>
          </a:stretch>
        </p:blipFill>
        <p:spPr>
          <a:xfrm>
            <a:off x="7124700" y="5457825"/>
            <a:ext cx="1362075" cy="1095375"/>
          </a:xfrm>
          <a:prstGeom prst="rect">
            <a:avLst/>
          </a:prstGeom>
          <a:ln w="12700">
            <a:miter lim="400000"/>
          </a:ln>
        </p:spPr>
      </p:pic>
      <p:sp>
        <p:nvSpPr>
          <p:cNvPr id="58" name="Shape 58"/>
          <p:cNvSpPr/>
          <p:nvPr/>
        </p:nvSpPr>
        <p:spPr>
          <a:xfrm>
            <a:off x="152400" y="1447800"/>
            <a:ext cx="8761412" cy="4309898"/>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just" defTabSz="901700">
              <a:lnSpc>
                <a:spcPct val="90000"/>
              </a:lnSpc>
              <a:spcBef>
                <a:spcPts val="400"/>
              </a:spcBef>
            </a:pPr>
            <a:r>
              <a:rPr lang="en-US" sz="2200" b="1" dirty="0" smtClean="0"/>
              <a:t>OSCE Commitments:</a:t>
            </a:r>
          </a:p>
          <a:p>
            <a:pPr marL="342900" lvl="0" indent="-342900" defTabSz="901700">
              <a:lnSpc>
                <a:spcPct val="90000"/>
              </a:lnSpc>
              <a:spcBef>
                <a:spcPts val="400"/>
              </a:spcBef>
              <a:buFont typeface="Arial" pitchFamily="34" charset="0"/>
              <a:buChar char="•"/>
            </a:pPr>
            <a:r>
              <a:rPr lang="en-GB" dirty="0"/>
              <a:t>OSCE commitments are agreed unanimously among all participating States and are </a:t>
            </a:r>
            <a:r>
              <a:rPr lang="en-GB" b="1" dirty="0"/>
              <a:t>politically, not legally binding </a:t>
            </a:r>
            <a:endParaRPr lang="en-GB" b="1" dirty="0" smtClean="0"/>
          </a:p>
          <a:p>
            <a:pPr lvl="0" defTabSz="901700">
              <a:lnSpc>
                <a:spcPct val="90000"/>
              </a:lnSpc>
              <a:spcBef>
                <a:spcPts val="400"/>
              </a:spcBef>
            </a:pPr>
            <a:endParaRPr lang="en-GB" dirty="0" smtClean="0"/>
          </a:p>
          <a:p>
            <a:pPr marL="342900" lvl="0" indent="-342900" defTabSz="901700">
              <a:buFont typeface="Arial" pitchFamily="34" charset="0"/>
              <a:buChar char="•"/>
            </a:pPr>
            <a:r>
              <a:rPr lang="en-GB" b="1" dirty="0"/>
              <a:t>Principle VII of the 1975 Helsinki Final </a:t>
            </a:r>
            <a:r>
              <a:rPr lang="en-GB" b="1" dirty="0" smtClean="0"/>
              <a:t>Act:</a:t>
            </a:r>
            <a:r>
              <a:rPr lang="en-GB" b="1" dirty="0"/>
              <a:t> </a:t>
            </a:r>
            <a:r>
              <a:rPr lang="en-GB" dirty="0" smtClean="0"/>
              <a:t>“</a:t>
            </a:r>
            <a:r>
              <a:rPr lang="en-GB" dirty="0"/>
              <a:t>Within this framework the participating States will recognise and respect the freedom of the individual to profess and practice, alone or in community with others, religion or belief acting in accordance with the dictates of his own conscience</a:t>
            </a:r>
            <a:r>
              <a:rPr lang="en-GB" dirty="0" smtClean="0"/>
              <a:t>”</a:t>
            </a:r>
          </a:p>
          <a:p>
            <a:pPr marL="342900" lvl="0" indent="-342900" defTabSz="901700">
              <a:buFont typeface="Arial" pitchFamily="34" charset="0"/>
              <a:buChar char="•"/>
            </a:pPr>
            <a:endParaRPr lang="en-GB" b="1" dirty="0" smtClean="0"/>
          </a:p>
          <a:p>
            <a:pPr marL="342900" lvl="0" indent="-342900" defTabSz="901700">
              <a:lnSpc>
                <a:spcPct val="90000"/>
              </a:lnSpc>
              <a:spcBef>
                <a:spcPts val="400"/>
              </a:spcBef>
              <a:buFont typeface="Arial" pitchFamily="34" charset="0"/>
              <a:buChar char="•"/>
            </a:pPr>
            <a:r>
              <a:rPr lang="en-GB" b="1" dirty="0"/>
              <a:t>1989 Vienna Concluding </a:t>
            </a:r>
            <a:r>
              <a:rPr lang="en-GB" b="1" dirty="0" smtClean="0"/>
              <a:t>Document: </a:t>
            </a:r>
            <a:r>
              <a:rPr lang="en-GB" dirty="0" smtClean="0"/>
              <a:t>“foster </a:t>
            </a:r>
            <a:r>
              <a:rPr lang="en-GB" dirty="0"/>
              <a:t>a climate of mutual tolerance and respect between believers of different communities as well as between believers and </a:t>
            </a:r>
            <a:r>
              <a:rPr lang="en-GB" dirty="0" smtClean="0"/>
              <a:t>non-believers”</a:t>
            </a:r>
          </a:p>
          <a:p>
            <a:pPr marL="342900" lvl="0" indent="-342900" defTabSz="901700">
              <a:lnSpc>
                <a:spcPct val="90000"/>
              </a:lnSpc>
              <a:spcBef>
                <a:spcPts val="400"/>
              </a:spcBef>
              <a:buFont typeface="Arial" pitchFamily="34" charset="0"/>
              <a:buChar char="•"/>
            </a:pPr>
            <a:endParaRPr lang="en-GB" dirty="0" smtClean="0"/>
          </a:p>
          <a:p>
            <a:pPr marL="342900" lvl="0" indent="-342900" defTabSz="901700">
              <a:lnSpc>
                <a:spcPct val="90000"/>
              </a:lnSpc>
              <a:spcBef>
                <a:spcPts val="400"/>
              </a:spcBef>
              <a:buFont typeface="Arial" pitchFamily="34" charset="0"/>
              <a:buChar char="•"/>
            </a:pPr>
            <a:r>
              <a:rPr lang="en-GB" b="1" dirty="0"/>
              <a:t>Kyiv Ministerial </a:t>
            </a:r>
            <a:r>
              <a:rPr lang="en-GB" b="1" dirty="0" smtClean="0"/>
              <a:t>Council Decision </a:t>
            </a:r>
            <a:r>
              <a:rPr lang="en-GB" b="1" dirty="0"/>
              <a:t>of </a:t>
            </a:r>
            <a:r>
              <a:rPr lang="en-GB" b="1" dirty="0" smtClean="0"/>
              <a:t>2013: </a:t>
            </a:r>
            <a:r>
              <a:rPr lang="en-GB" dirty="0"/>
              <a:t>“emphasizing the link between security and full respect for the freedom of thought, conscience, religion or belief”</a:t>
            </a:r>
            <a:endParaRPr dirty="0"/>
          </a:p>
        </p:txBody>
      </p:sp>
      <p:sp>
        <p:nvSpPr>
          <p:cNvPr id="2" name="TextBox 1"/>
          <p:cNvSpPr txBox="1"/>
          <p:nvPr/>
        </p:nvSpPr>
        <p:spPr>
          <a:xfrm>
            <a:off x="609600" y="609600"/>
            <a:ext cx="82296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GB" sz="2400" b="1" u="sng" dirty="0"/>
              <a:t>SECURITY, OSCE COMMITMENTS AND HUMAN RIGHTS</a:t>
            </a:r>
            <a:endParaRPr lang="en-GB" sz="2400" u="sng" dirty="0"/>
          </a:p>
        </p:txBody>
      </p:sp>
    </p:spTree>
    <p:extLst>
      <p:ext uri="{BB962C8B-B14F-4D97-AF65-F5344CB8AC3E}">
        <p14:creationId xmlns:p14="http://schemas.microsoft.com/office/powerpoint/2010/main" val="10403902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4"/>
          <p:cNvGrpSpPr/>
          <p:nvPr/>
        </p:nvGrpSpPr>
        <p:grpSpPr>
          <a:xfrm>
            <a:off x="382587" y="0"/>
            <a:ext cx="8761412" cy="584200"/>
            <a:chOff x="0" y="0"/>
            <a:chExt cx="8761410" cy="584200"/>
          </a:xfrm>
        </p:grpSpPr>
        <p:sp>
          <p:nvSpPr>
            <p:cNvPr id="50" name="Shape 50"/>
            <p:cNvSpPr/>
            <p:nvPr/>
          </p:nvSpPr>
          <p:spPr>
            <a:xfrm>
              <a:off x="-1" y="0"/>
              <a:ext cx="2112816"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1" name="Shape 51"/>
            <p:cNvSpPr/>
            <p:nvPr/>
          </p:nvSpPr>
          <p:spPr>
            <a:xfrm>
              <a:off x="2215149"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2" name="Shape 52"/>
            <p:cNvSpPr/>
            <p:nvPr/>
          </p:nvSpPr>
          <p:spPr>
            <a:xfrm>
              <a:off x="4431873"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3" name="Shape 53"/>
            <p:cNvSpPr/>
            <p:nvPr/>
          </p:nvSpPr>
          <p:spPr>
            <a:xfrm>
              <a:off x="6648596"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grpSp>
      <p:pic>
        <p:nvPicPr>
          <p:cNvPr id="55" name="image1.jpg" descr="08_LOGO_OSCE_ppt"/>
          <p:cNvPicPr/>
          <p:nvPr/>
        </p:nvPicPr>
        <p:blipFill>
          <a:blip r:embed="rId2">
            <a:extLst/>
          </a:blip>
          <a:stretch>
            <a:fillRect/>
          </a:stretch>
        </p:blipFill>
        <p:spPr>
          <a:xfrm>
            <a:off x="382588" y="6034087"/>
            <a:ext cx="3724276" cy="433388"/>
          </a:xfrm>
          <a:prstGeom prst="rect">
            <a:avLst/>
          </a:prstGeom>
          <a:ln w="12700">
            <a:miter lim="400000"/>
          </a:ln>
        </p:spPr>
      </p:pic>
      <p:sp>
        <p:nvSpPr>
          <p:cNvPr id="56" name="Shape 56"/>
          <p:cNvSpPr/>
          <p:nvPr/>
        </p:nvSpPr>
        <p:spPr>
          <a:xfrm>
            <a:off x="431800" y="292100"/>
            <a:ext cx="1409700" cy="228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10000"/>
              </a:lnSpc>
              <a:defRPr sz="1500">
                <a:solidFill>
                  <a:srgbClr val="FFFFFF"/>
                </a:solidFill>
                <a:latin typeface="+mj-lt"/>
                <a:ea typeface="+mj-ea"/>
                <a:cs typeface="+mj-cs"/>
                <a:sym typeface="Helvetica"/>
              </a:defRPr>
            </a:lvl1pPr>
          </a:lstStyle>
          <a:p>
            <a:pPr lvl="0">
              <a:defRPr sz="1800">
                <a:solidFill>
                  <a:srgbClr val="000000"/>
                </a:solidFill>
              </a:defRPr>
            </a:pPr>
            <a:r>
              <a:rPr sz="1500" dirty="0">
                <a:solidFill>
                  <a:srgbClr val="FFFFFF"/>
                </a:solidFill>
              </a:rPr>
              <a:t>osce.org/odihr</a:t>
            </a:r>
          </a:p>
        </p:txBody>
      </p:sp>
      <p:pic>
        <p:nvPicPr>
          <p:cNvPr id="57" name="image2.png" descr="correctcolors"/>
          <p:cNvPicPr/>
          <p:nvPr/>
        </p:nvPicPr>
        <p:blipFill>
          <a:blip r:embed="rId3">
            <a:extLst/>
          </a:blip>
          <a:stretch>
            <a:fillRect/>
          </a:stretch>
        </p:blipFill>
        <p:spPr>
          <a:xfrm>
            <a:off x="7124700" y="5457825"/>
            <a:ext cx="1362075" cy="1095375"/>
          </a:xfrm>
          <a:prstGeom prst="rect">
            <a:avLst/>
          </a:prstGeom>
          <a:ln w="12700">
            <a:miter lim="400000"/>
          </a:ln>
        </p:spPr>
      </p:pic>
      <p:sp>
        <p:nvSpPr>
          <p:cNvPr id="58" name="Shape 58"/>
          <p:cNvSpPr/>
          <p:nvPr/>
        </p:nvSpPr>
        <p:spPr>
          <a:xfrm>
            <a:off x="152400" y="1447800"/>
            <a:ext cx="8761412" cy="379283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just" defTabSz="901700">
              <a:lnSpc>
                <a:spcPct val="90000"/>
              </a:lnSpc>
              <a:spcBef>
                <a:spcPts val="400"/>
              </a:spcBef>
            </a:pPr>
            <a:r>
              <a:rPr lang="en-US" sz="2200" b="1" dirty="0" smtClean="0"/>
              <a:t>Human rights as the practical framework:</a:t>
            </a:r>
          </a:p>
          <a:p>
            <a:pPr marL="342900" lvl="0" indent="-342900" defTabSz="901700">
              <a:lnSpc>
                <a:spcPct val="90000"/>
              </a:lnSpc>
              <a:spcBef>
                <a:spcPts val="400"/>
              </a:spcBef>
              <a:buFont typeface="Arial" pitchFamily="34" charset="0"/>
              <a:buChar char="•"/>
            </a:pPr>
            <a:r>
              <a:rPr lang="en-GB" sz="2000" dirty="0" smtClean="0"/>
              <a:t>Framework of international human rights law</a:t>
            </a:r>
            <a:endParaRPr lang="en-GB" sz="2000" b="1" dirty="0" smtClean="0"/>
          </a:p>
          <a:p>
            <a:pPr lvl="0" defTabSz="901700">
              <a:lnSpc>
                <a:spcPct val="90000"/>
              </a:lnSpc>
              <a:spcBef>
                <a:spcPts val="400"/>
              </a:spcBef>
            </a:pPr>
            <a:endParaRPr lang="en-GB" sz="2000" dirty="0" smtClean="0"/>
          </a:p>
          <a:p>
            <a:pPr marL="342900" lvl="0" indent="-342900" defTabSz="901700">
              <a:buFont typeface="Arial" pitchFamily="34" charset="0"/>
              <a:buChar char="•"/>
            </a:pPr>
            <a:r>
              <a:rPr lang="en-GB" sz="2000" dirty="0" err="1" smtClean="0"/>
              <a:t>FoRB</a:t>
            </a:r>
            <a:r>
              <a:rPr lang="en-GB" sz="2000" dirty="0" smtClean="0"/>
              <a:t> to be implemented in conjunction with other fundamental rights and freedoms</a:t>
            </a:r>
          </a:p>
          <a:p>
            <a:pPr lvl="0" defTabSz="901700"/>
            <a:endParaRPr lang="en-GB" sz="2000" b="1" dirty="0" smtClean="0"/>
          </a:p>
          <a:p>
            <a:pPr marL="342900" lvl="0" indent="-342900" defTabSz="901700">
              <a:lnSpc>
                <a:spcPct val="90000"/>
              </a:lnSpc>
              <a:spcBef>
                <a:spcPts val="400"/>
              </a:spcBef>
              <a:buFont typeface="Arial" pitchFamily="34" charset="0"/>
              <a:buChar char="•"/>
            </a:pPr>
            <a:r>
              <a:rPr lang="en-US" sz="2000" dirty="0" smtClean="0"/>
              <a:t>Broad concept of </a:t>
            </a:r>
            <a:r>
              <a:rPr lang="en-US" sz="2000" dirty="0" err="1" smtClean="0"/>
              <a:t>FoRB</a:t>
            </a:r>
            <a:r>
              <a:rPr lang="en-US" sz="2000" dirty="0" smtClean="0"/>
              <a:t>: equal protection accorded to </a:t>
            </a:r>
            <a:r>
              <a:rPr lang="en-GB" sz="2000" dirty="0"/>
              <a:t>religious and non-religious systems of belief </a:t>
            </a:r>
            <a:r>
              <a:rPr lang="en-GB" sz="2000" dirty="0" smtClean="0"/>
              <a:t>(traditional, non-traditional, theistic, non-theistic, large and small)</a:t>
            </a:r>
          </a:p>
          <a:p>
            <a:pPr lvl="0" defTabSz="901700">
              <a:lnSpc>
                <a:spcPct val="90000"/>
              </a:lnSpc>
              <a:spcBef>
                <a:spcPts val="400"/>
              </a:spcBef>
            </a:pPr>
            <a:endParaRPr lang="en-GB" sz="2000" dirty="0" smtClean="0"/>
          </a:p>
          <a:p>
            <a:pPr marL="342900" lvl="0" indent="-342900" defTabSz="901700">
              <a:lnSpc>
                <a:spcPct val="90000"/>
              </a:lnSpc>
              <a:spcBef>
                <a:spcPts val="400"/>
              </a:spcBef>
              <a:buFont typeface="Arial" pitchFamily="34" charset="0"/>
              <a:buChar char="•"/>
            </a:pPr>
            <a:r>
              <a:rPr lang="en-GB" sz="2000" dirty="0" smtClean="0"/>
              <a:t>Inherent, inalienable</a:t>
            </a:r>
            <a:r>
              <a:rPr lang="en-GB" sz="2000" dirty="0"/>
              <a:t>, non-negotiable, enjoyed </a:t>
            </a:r>
            <a:r>
              <a:rPr lang="en-GB" sz="2000" dirty="0" smtClean="0"/>
              <a:t>by </a:t>
            </a:r>
            <a:r>
              <a:rPr lang="en-GB" sz="2000" dirty="0"/>
              <a:t>all without discrimination, including detainees, migrants, children and </a:t>
            </a:r>
            <a:r>
              <a:rPr lang="en-GB" sz="2000" dirty="0" smtClean="0"/>
              <a:t>women</a:t>
            </a:r>
          </a:p>
        </p:txBody>
      </p:sp>
      <p:sp>
        <p:nvSpPr>
          <p:cNvPr id="2" name="TextBox 1"/>
          <p:cNvSpPr txBox="1"/>
          <p:nvPr/>
        </p:nvSpPr>
        <p:spPr>
          <a:xfrm>
            <a:off x="609600" y="609600"/>
            <a:ext cx="82296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GB" sz="2400" b="1" u="sng" dirty="0"/>
              <a:t>SECURITY, OSCE COMMITMENTS AND HUMAN RIGHTS</a:t>
            </a:r>
            <a:endParaRPr lang="en-GB" sz="2400" u="sng" dirty="0"/>
          </a:p>
        </p:txBody>
      </p:sp>
    </p:spTree>
    <p:extLst>
      <p:ext uri="{BB962C8B-B14F-4D97-AF65-F5344CB8AC3E}">
        <p14:creationId xmlns:p14="http://schemas.microsoft.com/office/powerpoint/2010/main" val="4052508316"/>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4"/>
          <p:cNvGrpSpPr/>
          <p:nvPr/>
        </p:nvGrpSpPr>
        <p:grpSpPr>
          <a:xfrm>
            <a:off x="382587" y="0"/>
            <a:ext cx="8761412" cy="584200"/>
            <a:chOff x="0" y="0"/>
            <a:chExt cx="8761410" cy="584200"/>
          </a:xfrm>
        </p:grpSpPr>
        <p:sp>
          <p:nvSpPr>
            <p:cNvPr id="50" name="Shape 50"/>
            <p:cNvSpPr/>
            <p:nvPr/>
          </p:nvSpPr>
          <p:spPr>
            <a:xfrm>
              <a:off x="-1" y="0"/>
              <a:ext cx="2112816"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1" name="Shape 51"/>
            <p:cNvSpPr/>
            <p:nvPr/>
          </p:nvSpPr>
          <p:spPr>
            <a:xfrm>
              <a:off x="2215149"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2" name="Shape 52"/>
            <p:cNvSpPr/>
            <p:nvPr/>
          </p:nvSpPr>
          <p:spPr>
            <a:xfrm>
              <a:off x="4431873"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3" name="Shape 53"/>
            <p:cNvSpPr/>
            <p:nvPr/>
          </p:nvSpPr>
          <p:spPr>
            <a:xfrm>
              <a:off x="6648596"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grpSp>
      <p:pic>
        <p:nvPicPr>
          <p:cNvPr id="55" name="image1.jpg" descr="08_LOGO_OSCE_ppt"/>
          <p:cNvPicPr/>
          <p:nvPr/>
        </p:nvPicPr>
        <p:blipFill>
          <a:blip r:embed="rId2">
            <a:extLst/>
          </a:blip>
          <a:stretch>
            <a:fillRect/>
          </a:stretch>
        </p:blipFill>
        <p:spPr>
          <a:xfrm>
            <a:off x="382588" y="6034087"/>
            <a:ext cx="3724276" cy="433388"/>
          </a:xfrm>
          <a:prstGeom prst="rect">
            <a:avLst/>
          </a:prstGeom>
          <a:ln w="12700">
            <a:miter lim="400000"/>
          </a:ln>
        </p:spPr>
      </p:pic>
      <p:sp>
        <p:nvSpPr>
          <p:cNvPr id="56" name="Shape 56"/>
          <p:cNvSpPr/>
          <p:nvPr/>
        </p:nvSpPr>
        <p:spPr>
          <a:xfrm>
            <a:off x="431800" y="292100"/>
            <a:ext cx="1409700" cy="228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10000"/>
              </a:lnSpc>
              <a:defRPr sz="1500">
                <a:solidFill>
                  <a:srgbClr val="FFFFFF"/>
                </a:solidFill>
                <a:latin typeface="+mj-lt"/>
                <a:ea typeface="+mj-ea"/>
                <a:cs typeface="+mj-cs"/>
                <a:sym typeface="Helvetica"/>
              </a:defRPr>
            </a:lvl1pPr>
          </a:lstStyle>
          <a:p>
            <a:pPr lvl="0">
              <a:defRPr sz="1800">
                <a:solidFill>
                  <a:srgbClr val="000000"/>
                </a:solidFill>
              </a:defRPr>
            </a:pPr>
            <a:r>
              <a:rPr sz="1500" dirty="0">
                <a:solidFill>
                  <a:srgbClr val="FFFFFF"/>
                </a:solidFill>
              </a:rPr>
              <a:t>osce.org/odihr</a:t>
            </a:r>
          </a:p>
        </p:txBody>
      </p:sp>
      <p:pic>
        <p:nvPicPr>
          <p:cNvPr id="57" name="image2.png" descr="correctcolors"/>
          <p:cNvPicPr/>
          <p:nvPr/>
        </p:nvPicPr>
        <p:blipFill>
          <a:blip r:embed="rId3">
            <a:extLst/>
          </a:blip>
          <a:stretch>
            <a:fillRect/>
          </a:stretch>
        </p:blipFill>
        <p:spPr>
          <a:xfrm>
            <a:off x="7124700" y="5457825"/>
            <a:ext cx="1362075" cy="1095375"/>
          </a:xfrm>
          <a:prstGeom prst="rect">
            <a:avLst/>
          </a:prstGeom>
          <a:ln w="12700">
            <a:miter lim="400000"/>
          </a:ln>
        </p:spPr>
      </p:pic>
      <p:sp>
        <p:nvSpPr>
          <p:cNvPr id="58" name="Shape 58"/>
          <p:cNvSpPr/>
          <p:nvPr/>
        </p:nvSpPr>
        <p:spPr>
          <a:xfrm>
            <a:off x="152400" y="1447800"/>
            <a:ext cx="8763000" cy="4677178"/>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defTabSz="901700">
              <a:lnSpc>
                <a:spcPct val="90000"/>
              </a:lnSpc>
              <a:spcBef>
                <a:spcPts val="400"/>
              </a:spcBef>
            </a:pPr>
            <a:r>
              <a:rPr lang="en-US" sz="2200" b="1" dirty="0" smtClean="0"/>
              <a:t>Determining features of OSCE/ODIHR’s work:</a:t>
            </a:r>
            <a:endParaRPr lang="en-US" sz="2200" b="1" dirty="0"/>
          </a:p>
          <a:p>
            <a:pPr marL="342900" lvl="0" indent="-342900" defTabSz="901700">
              <a:lnSpc>
                <a:spcPct val="90000"/>
              </a:lnSpc>
              <a:spcBef>
                <a:spcPts val="400"/>
              </a:spcBef>
              <a:buFont typeface="Arial" pitchFamily="34" charset="0"/>
              <a:buChar char="•"/>
            </a:pPr>
            <a:r>
              <a:rPr lang="en-GB" sz="2000" dirty="0"/>
              <a:t>P</a:t>
            </a:r>
            <a:r>
              <a:rPr lang="en-GB" sz="2000" dirty="0" smtClean="0"/>
              <a:t>rimary </a:t>
            </a:r>
            <a:r>
              <a:rPr lang="en-GB" sz="2000" dirty="0"/>
              <a:t>focus </a:t>
            </a:r>
            <a:r>
              <a:rPr lang="en-GB" sz="2000" dirty="0" smtClean="0"/>
              <a:t>on </a:t>
            </a:r>
            <a:r>
              <a:rPr lang="en-GB" sz="2000" dirty="0"/>
              <a:t>the duties of States to respect, protect and promote </a:t>
            </a:r>
            <a:r>
              <a:rPr lang="en-GB" sz="2000" dirty="0" err="1"/>
              <a:t>FoRB</a:t>
            </a:r>
            <a:r>
              <a:rPr lang="en-GB" sz="2000" dirty="0"/>
              <a:t> </a:t>
            </a:r>
            <a:endParaRPr lang="en-GB" sz="2000" dirty="0" smtClean="0"/>
          </a:p>
          <a:p>
            <a:pPr marL="342900" lvl="0" indent="-342900" defTabSz="901700">
              <a:lnSpc>
                <a:spcPct val="90000"/>
              </a:lnSpc>
              <a:spcBef>
                <a:spcPts val="400"/>
              </a:spcBef>
              <a:buFont typeface="Arial" pitchFamily="34" charset="0"/>
              <a:buChar char="•"/>
            </a:pPr>
            <a:r>
              <a:rPr lang="en-GB" sz="2000" dirty="0" err="1"/>
              <a:t>FoRB</a:t>
            </a:r>
            <a:r>
              <a:rPr lang="en-GB" sz="2000" dirty="0"/>
              <a:t> for all </a:t>
            </a:r>
            <a:endParaRPr lang="en-GB" sz="2000" dirty="0" smtClean="0"/>
          </a:p>
          <a:p>
            <a:pPr marL="342900" lvl="0" indent="-342900" defTabSz="901700">
              <a:lnSpc>
                <a:spcPct val="90000"/>
              </a:lnSpc>
              <a:spcBef>
                <a:spcPts val="400"/>
              </a:spcBef>
              <a:buFont typeface="Arial" pitchFamily="34" charset="0"/>
              <a:buChar char="•"/>
            </a:pPr>
            <a:r>
              <a:rPr lang="en-GB" sz="2000" dirty="0"/>
              <a:t>L</a:t>
            </a:r>
            <a:r>
              <a:rPr lang="en-GB" sz="2000" dirty="0" smtClean="0"/>
              <a:t>ong-term </a:t>
            </a:r>
            <a:r>
              <a:rPr lang="en-GB" sz="2000" dirty="0"/>
              <a:t>proactive approach coupled with a vigorous response to acute situations </a:t>
            </a:r>
            <a:endParaRPr lang="en-GB" sz="2000" dirty="0" smtClean="0"/>
          </a:p>
          <a:p>
            <a:pPr marL="342900" lvl="0" indent="-342900" defTabSz="901700">
              <a:lnSpc>
                <a:spcPct val="90000"/>
              </a:lnSpc>
              <a:spcBef>
                <a:spcPts val="400"/>
              </a:spcBef>
              <a:buFont typeface="Arial" pitchFamily="34" charset="0"/>
              <a:buChar char="•"/>
            </a:pPr>
            <a:r>
              <a:rPr lang="en-GB" sz="2000" dirty="0"/>
              <a:t>M</a:t>
            </a:r>
            <a:r>
              <a:rPr lang="en-GB" sz="2000" dirty="0" smtClean="0"/>
              <a:t>ulti-actor </a:t>
            </a:r>
            <a:r>
              <a:rPr lang="en-GB" sz="2000" dirty="0"/>
              <a:t>approach grounded in engaging, building relationships and partnerships </a:t>
            </a:r>
            <a:endParaRPr lang="en-GB" sz="2000" dirty="0" smtClean="0"/>
          </a:p>
          <a:p>
            <a:pPr marL="342900" lvl="0" indent="-342900" defTabSz="901700">
              <a:lnSpc>
                <a:spcPct val="90000"/>
              </a:lnSpc>
              <a:spcBef>
                <a:spcPts val="400"/>
              </a:spcBef>
              <a:buFont typeface="Arial" pitchFamily="34" charset="0"/>
              <a:buChar char="•"/>
            </a:pPr>
            <a:r>
              <a:rPr lang="en-GB" sz="2000" dirty="0"/>
              <a:t>I</a:t>
            </a:r>
            <a:r>
              <a:rPr lang="en-GB" sz="2000" dirty="0" smtClean="0"/>
              <a:t>mplementing </a:t>
            </a:r>
            <a:r>
              <a:rPr lang="en-GB" sz="2000" dirty="0" err="1"/>
              <a:t>FoRB</a:t>
            </a:r>
            <a:r>
              <a:rPr lang="en-GB" sz="2000" dirty="0"/>
              <a:t> in a learning and listening </a:t>
            </a:r>
            <a:r>
              <a:rPr lang="en-GB" sz="2000" dirty="0" smtClean="0"/>
              <a:t>mode</a:t>
            </a:r>
          </a:p>
          <a:p>
            <a:pPr marL="342900" lvl="0" indent="-342900" defTabSz="901700">
              <a:lnSpc>
                <a:spcPct val="90000"/>
              </a:lnSpc>
              <a:spcBef>
                <a:spcPts val="400"/>
              </a:spcBef>
              <a:buFont typeface="Arial" pitchFamily="34" charset="0"/>
              <a:buChar char="•"/>
            </a:pPr>
            <a:r>
              <a:rPr lang="en-GB" sz="2000" dirty="0"/>
              <a:t>F</a:t>
            </a:r>
            <a:r>
              <a:rPr lang="en-GB" sz="2000" dirty="0" smtClean="0"/>
              <a:t>ocus </a:t>
            </a:r>
            <a:r>
              <a:rPr lang="en-GB" sz="2000" dirty="0"/>
              <a:t>on knowledge development </a:t>
            </a:r>
            <a:endParaRPr lang="en-GB" sz="2000" dirty="0" smtClean="0"/>
          </a:p>
          <a:p>
            <a:pPr marL="342900" lvl="0" indent="-342900" defTabSz="901700">
              <a:lnSpc>
                <a:spcPct val="90000"/>
              </a:lnSpc>
              <a:spcBef>
                <a:spcPts val="400"/>
              </a:spcBef>
              <a:buFont typeface="Arial" pitchFamily="34" charset="0"/>
              <a:buChar char="•"/>
            </a:pPr>
            <a:r>
              <a:rPr lang="en-GB" sz="2000" dirty="0"/>
              <a:t>H</a:t>
            </a:r>
            <a:r>
              <a:rPr lang="en-GB" sz="2000" dirty="0" smtClean="0"/>
              <a:t>ighlighting </a:t>
            </a:r>
            <a:r>
              <a:rPr lang="en-GB" sz="2000" dirty="0"/>
              <a:t>gender dimensions of </a:t>
            </a:r>
            <a:r>
              <a:rPr lang="en-GB" sz="2000" dirty="0" err="1"/>
              <a:t>FoRB</a:t>
            </a:r>
            <a:r>
              <a:rPr lang="en-GB" sz="2000" dirty="0"/>
              <a:t> and issues concerning vulnerable groups </a:t>
            </a:r>
            <a:endParaRPr lang="en-US" sz="2000" dirty="0" smtClean="0"/>
          </a:p>
          <a:p>
            <a:pPr lvl="0" defTabSz="901700">
              <a:lnSpc>
                <a:spcPct val="90000"/>
              </a:lnSpc>
              <a:spcBef>
                <a:spcPts val="400"/>
              </a:spcBef>
            </a:pPr>
            <a:endParaRPr lang="en-US" sz="2400" dirty="0"/>
          </a:p>
          <a:p>
            <a:pPr lvl="0" defTabSz="901700">
              <a:lnSpc>
                <a:spcPct val="90000"/>
              </a:lnSpc>
              <a:spcBef>
                <a:spcPts val="400"/>
              </a:spcBef>
            </a:pPr>
            <a:endParaRPr lang="en-US" sz="2400" dirty="0" smtClean="0"/>
          </a:p>
          <a:p>
            <a:pPr lvl="0" defTabSz="901700">
              <a:lnSpc>
                <a:spcPct val="90000"/>
              </a:lnSpc>
              <a:spcBef>
                <a:spcPts val="400"/>
              </a:spcBef>
            </a:pPr>
            <a:endParaRPr sz="2400" dirty="0"/>
          </a:p>
        </p:txBody>
      </p:sp>
      <p:sp>
        <p:nvSpPr>
          <p:cNvPr id="2" name="TextBox 1"/>
          <p:cNvSpPr txBox="1"/>
          <p:nvPr/>
        </p:nvSpPr>
        <p:spPr>
          <a:xfrm>
            <a:off x="609600" y="609600"/>
            <a:ext cx="82296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GB" sz="2400" b="1" u="sng" dirty="0"/>
              <a:t>ADVANCING FREEDOM OF RELIGION OR BELIEF FOR ALL</a:t>
            </a:r>
            <a:endParaRPr lang="en-GB" sz="2400" u="sng" dirty="0"/>
          </a:p>
        </p:txBody>
      </p:sp>
    </p:spTree>
    <p:extLst>
      <p:ext uri="{BB962C8B-B14F-4D97-AF65-F5344CB8AC3E}">
        <p14:creationId xmlns:p14="http://schemas.microsoft.com/office/powerpoint/2010/main" val="2232387870"/>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4"/>
          <p:cNvGrpSpPr/>
          <p:nvPr/>
        </p:nvGrpSpPr>
        <p:grpSpPr>
          <a:xfrm>
            <a:off x="382587" y="0"/>
            <a:ext cx="8761412" cy="584200"/>
            <a:chOff x="0" y="0"/>
            <a:chExt cx="8761410" cy="584200"/>
          </a:xfrm>
        </p:grpSpPr>
        <p:sp>
          <p:nvSpPr>
            <p:cNvPr id="50" name="Shape 50"/>
            <p:cNvSpPr/>
            <p:nvPr/>
          </p:nvSpPr>
          <p:spPr>
            <a:xfrm>
              <a:off x="-1" y="0"/>
              <a:ext cx="2112816"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1" name="Shape 51"/>
            <p:cNvSpPr/>
            <p:nvPr/>
          </p:nvSpPr>
          <p:spPr>
            <a:xfrm>
              <a:off x="2215149"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2" name="Shape 52"/>
            <p:cNvSpPr/>
            <p:nvPr/>
          </p:nvSpPr>
          <p:spPr>
            <a:xfrm>
              <a:off x="4431873"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3" name="Shape 53"/>
            <p:cNvSpPr/>
            <p:nvPr/>
          </p:nvSpPr>
          <p:spPr>
            <a:xfrm>
              <a:off x="6648596"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grpSp>
      <p:pic>
        <p:nvPicPr>
          <p:cNvPr id="55" name="image1.jpg" descr="08_LOGO_OSCE_ppt"/>
          <p:cNvPicPr/>
          <p:nvPr/>
        </p:nvPicPr>
        <p:blipFill>
          <a:blip r:embed="rId2">
            <a:extLst/>
          </a:blip>
          <a:stretch>
            <a:fillRect/>
          </a:stretch>
        </p:blipFill>
        <p:spPr>
          <a:xfrm>
            <a:off x="382588" y="6034087"/>
            <a:ext cx="3724276" cy="433388"/>
          </a:xfrm>
          <a:prstGeom prst="rect">
            <a:avLst/>
          </a:prstGeom>
          <a:ln w="12700">
            <a:miter lim="400000"/>
          </a:ln>
        </p:spPr>
      </p:pic>
      <p:sp>
        <p:nvSpPr>
          <p:cNvPr id="56" name="Shape 56"/>
          <p:cNvSpPr/>
          <p:nvPr/>
        </p:nvSpPr>
        <p:spPr>
          <a:xfrm>
            <a:off x="431800" y="292100"/>
            <a:ext cx="1409700" cy="228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10000"/>
              </a:lnSpc>
              <a:defRPr sz="1500">
                <a:solidFill>
                  <a:srgbClr val="FFFFFF"/>
                </a:solidFill>
                <a:latin typeface="+mj-lt"/>
                <a:ea typeface="+mj-ea"/>
                <a:cs typeface="+mj-cs"/>
                <a:sym typeface="Helvetica"/>
              </a:defRPr>
            </a:lvl1pPr>
          </a:lstStyle>
          <a:p>
            <a:pPr lvl="0">
              <a:defRPr sz="1800">
                <a:solidFill>
                  <a:srgbClr val="000000"/>
                </a:solidFill>
              </a:defRPr>
            </a:pPr>
            <a:r>
              <a:rPr sz="1500" dirty="0">
                <a:solidFill>
                  <a:srgbClr val="FFFFFF"/>
                </a:solidFill>
              </a:rPr>
              <a:t>osce.org/odihr</a:t>
            </a:r>
          </a:p>
        </p:txBody>
      </p:sp>
      <p:pic>
        <p:nvPicPr>
          <p:cNvPr id="57" name="image2.png" descr="correctcolors"/>
          <p:cNvPicPr/>
          <p:nvPr/>
        </p:nvPicPr>
        <p:blipFill>
          <a:blip r:embed="rId3">
            <a:extLst/>
          </a:blip>
          <a:stretch>
            <a:fillRect/>
          </a:stretch>
        </p:blipFill>
        <p:spPr>
          <a:xfrm>
            <a:off x="7124700" y="5457825"/>
            <a:ext cx="1362075" cy="1095375"/>
          </a:xfrm>
          <a:prstGeom prst="rect">
            <a:avLst/>
          </a:prstGeom>
          <a:ln w="12700">
            <a:miter lim="400000"/>
          </a:ln>
        </p:spPr>
      </p:pic>
      <p:sp>
        <p:nvSpPr>
          <p:cNvPr id="58" name="Shape 58"/>
          <p:cNvSpPr/>
          <p:nvPr/>
        </p:nvSpPr>
        <p:spPr>
          <a:xfrm>
            <a:off x="228600" y="1447800"/>
            <a:ext cx="8686800" cy="4811574"/>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defTabSz="901700">
              <a:lnSpc>
                <a:spcPct val="90000"/>
              </a:lnSpc>
              <a:spcBef>
                <a:spcPts val="400"/>
              </a:spcBef>
            </a:pPr>
            <a:r>
              <a:rPr lang="en-US" sz="2200" b="1" dirty="0" smtClean="0"/>
              <a:t>Key elements of OSCE/ODIHR’s work:</a:t>
            </a:r>
          </a:p>
          <a:p>
            <a:pPr defTabSz="901700">
              <a:lnSpc>
                <a:spcPct val="90000"/>
              </a:lnSpc>
              <a:spcBef>
                <a:spcPts val="400"/>
              </a:spcBef>
            </a:pPr>
            <a:endParaRPr lang="en-US" sz="2200" b="1" dirty="0"/>
          </a:p>
          <a:p>
            <a:pPr marL="342900" lvl="0" indent="-342900" defTabSz="901700">
              <a:lnSpc>
                <a:spcPct val="90000"/>
              </a:lnSpc>
              <a:spcBef>
                <a:spcPts val="400"/>
              </a:spcBef>
              <a:buFont typeface="Arial" pitchFamily="34" charset="0"/>
              <a:buChar char="•"/>
            </a:pPr>
            <a:r>
              <a:rPr lang="en-GB" sz="2400" dirty="0" smtClean="0"/>
              <a:t>Provision </a:t>
            </a:r>
            <a:r>
              <a:rPr lang="en-GB" sz="2400" dirty="0"/>
              <a:t>of legislative and technical </a:t>
            </a:r>
            <a:r>
              <a:rPr lang="en-GB" sz="2400" dirty="0" smtClean="0"/>
              <a:t>assistance</a:t>
            </a:r>
          </a:p>
          <a:p>
            <a:pPr marL="342900" indent="-342900" defTabSz="901700">
              <a:lnSpc>
                <a:spcPct val="90000"/>
              </a:lnSpc>
              <a:spcBef>
                <a:spcPts val="400"/>
              </a:spcBef>
              <a:buFont typeface="Arial" pitchFamily="34" charset="0"/>
              <a:buChar char="•"/>
            </a:pPr>
            <a:r>
              <a:rPr lang="en-GB" sz="2400" dirty="0"/>
              <a:t>Capacity building to ensure effective implementation and oversight</a:t>
            </a:r>
          </a:p>
          <a:p>
            <a:pPr marL="342900" indent="-342900" defTabSz="901700">
              <a:lnSpc>
                <a:spcPct val="90000"/>
              </a:lnSpc>
              <a:spcBef>
                <a:spcPts val="400"/>
              </a:spcBef>
              <a:buFont typeface="Arial" pitchFamily="34" charset="0"/>
              <a:buChar char="•"/>
            </a:pPr>
            <a:r>
              <a:rPr lang="en-GB" sz="2400" dirty="0"/>
              <a:t>Development and promotion of thematic guidelines</a:t>
            </a:r>
          </a:p>
          <a:p>
            <a:pPr marL="342900" indent="-342900" defTabSz="901700">
              <a:lnSpc>
                <a:spcPct val="90000"/>
              </a:lnSpc>
              <a:spcBef>
                <a:spcPts val="400"/>
              </a:spcBef>
              <a:buFont typeface="Arial" pitchFamily="34" charset="0"/>
              <a:buChar char="•"/>
            </a:pPr>
            <a:r>
              <a:rPr lang="en-GB" sz="2400" dirty="0"/>
              <a:t>Advancing </a:t>
            </a:r>
            <a:r>
              <a:rPr lang="en-GB" sz="2400" dirty="0" err="1"/>
              <a:t>FoRB</a:t>
            </a:r>
            <a:r>
              <a:rPr lang="en-GB" sz="2400" dirty="0"/>
              <a:t> through interreligious platforms and partnerships</a:t>
            </a:r>
          </a:p>
          <a:p>
            <a:pPr marL="342900" indent="-342900" defTabSz="901700">
              <a:lnSpc>
                <a:spcPct val="90000"/>
              </a:lnSpc>
              <a:spcBef>
                <a:spcPts val="400"/>
              </a:spcBef>
              <a:buFont typeface="Arial" pitchFamily="34" charset="0"/>
              <a:buChar char="•"/>
            </a:pPr>
            <a:r>
              <a:rPr lang="en-GB" sz="2400" dirty="0"/>
              <a:t>Monitoring developments related to </a:t>
            </a:r>
            <a:r>
              <a:rPr lang="en-GB" sz="2400" dirty="0" err="1"/>
              <a:t>FoRB</a:t>
            </a:r>
            <a:endParaRPr lang="en-GB" sz="2400" dirty="0"/>
          </a:p>
          <a:p>
            <a:pPr marL="342900" lvl="0" indent="-342900" defTabSz="901700">
              <a:lnSpc>
                <a:spcPct val="90000"/>
              </a:lnSpc>
              <a:spcBef>
                <a:spcPts val="400"/>
              </a:spcBef>
              <a:buFont typeface="Arial" pitchFamily="34" charset="0"/>
              <a:buChar char="•"/>
            </a:pPr>
            <a:endParaRPr lang="en-GB" sz="2000" b="1" dirty="0" smtClean="0"/>
          </a:p>
          <a:p>
            <a:pPr lvl="0" defTabSz="901700">
              <a:lnSpc>
                <a:spcPct val="90000"/>
              </a:lnSpc>
              <a:spcBef>
                <a:spcPts val="400"/>
              </a:spcBef>
            </a:pPr>
            <a:endParaRPr lang="en-GB" sz="2000" dirty="0" smtClean="0"/>
          </a:p>
          <a:p>
            <a:pPr lvl="0" defTabSz="901700">
              <a:lnSpc>
                <a:spcPct val="90000"/>
              </a:lnSpc>
              <a:spcBef>
                <a:spcPts val="400"/>
              </a:spcBef>
            </a:pPr>
            <a:endParaRPr lang="en-US" sz="2400" dirty="0"/>
          </a:p>
          <a:p>
            <a:pPr lvl="0" defTabSz="901700">
              <a:lnSpc>
                <a:spcPct val="90000"/>
              </a:lnSpc>
              <a:spcBef>
                <a:spcPts val="400"/>
              </a:spcBef>
            </a:pPr>
            <a:endParaRPr lang="en-US" sz="2400" dirty="0" smtClean="0"/>
          </a:p>
          <a:p>
            <a:pPr lvl="0" defTabSz="901700">
              <a:lnSpc>
                <a:spcPct val="90000"/>
              </a:lnSpc>
              <a:spcBef>
                <a:spcPts val="400"/>
              </a:spcBef>
            </a:pPr>
            <a:endParaRPr sz="2400" dirty="0"/>
          </a:p>
        </p:txBody>
      </p:sp>
      <p:sp>
        <p:nvSpPr>
          <p:cNvPr id="2" name="TextBox 1"/>
          <p:cNvSpPr txBox="1"/>
          <p:nvPr/>
        </p:nvSpPr>
        <p:spPr>
          <a:xfrm>
            <a:off x="609600" y="609600"/>
            <a:ext cx="82296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GB" sz="2400" b="1" u="sng" dirty="0"/>
              <a:t>ADVANCING FREEDOM OF RELIGION OR BELIEF FOR ALL</a:t>
            </a:r>
            <a:endParaRPr lang="en-GB" sz="2400" u="sng" dirty="0"/>
          </a:p>
        </p:txBody>
      </p:sp>
    </p:spTree>
    <p:extLst>
      <p:ext uri="{BB962C8B-B14F-4D97-AF65-F5344CB8AC3E}">
        <p14:creationId xmlns:p14="http://schemas.microsoft.com/office/powerpoint/2010/main" val="402141187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4"/>
          <p:cNvGrpSpPr/>
          <p:nvPr/>
        </p:nvGrpSpPr>
        <p:grpSpPr>
          <a:xfrm>
            <a:off x="382587" y="0"/>
            <a:ext cx="8761412" cy="584200"/>
            <a:chOff x="0" y="0"/>
            <a:chExt cx="8761410" cy="584200"/>
          </a:xfrm>
        </p:grpSpPr>
        <p:sp>
          <p:nvSpPr>
            <p:cNvPr id="50" name="Shape 50"/>
            <p:cNvSpPr/>
            <p:nvPr/>
          </p:nvSpPr>
          <p:spPr>
            <a:xfrm>
              <a:off x="-1" y="0"/>
              <a:ext cx="2112816"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1" name="Shape 51"/>
            <p:cNvSpPr/>
            <p:nvPr/>
          </p:nvSpPr>
          <p:spPr>
            <a:xfrm>
              <a:off x="2215149"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2" name="Shape 52"/>
            <p:cNvSpPr/>
            <p:nvPr/>
          </p:nvSpPr>
          <p:spPr>
            <a:xfrm>
              <a:off x="4431873"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3" name="Shape 53"/>
            <p:cNvSpPr/>
            <p:nvPr/>
          </p:nvSpPr>
          <p:spPr>
            <a:xfrm>
              <a:off x="6648596"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grpSp>
      <p:pic>
        <p:nvPicPr>
          <p:cNvPr id="55" name="image1.jpg" descr="08_LOGO_OSCE_ppt"/>
          <p:cNvPicPr/>
          <p:nvPr/>
        </p:nvPicPr>
        <p:blipFill>
          <a:blip r:embed="rId2">
            <a:extLst/>
          </a:blip>
          <a:stretch>
            <a:fillRect/>
          </a:stretch>
        </p:blipFill>
        <p:spPr>
          <a:xfrm>
            <a:off x="382588" y="6034087"/>
            <a:ext cx="3724276" cy="433388"/>
          </a:xfrm>
          <a:prstGeom prst="rect">
            <a:avLst/>
          </a:prstGeom>
          <a:ln w="12700">
            <a:miter lim="400000"/>
          </a:ln>
        </p:spPr>
      </p:pic>
      <p:sp>
        <p:nvSpPr>
          <p:cNvPr id="56" name="Shape 56"/>
          <p:cNvSpPr/>
          <p:nvPr/>
        </p:nvSpPr>
        <p:spPr>
          <a:xfrm>
            <a:off x="431800" y="292100"/>
            <a:ext cx="1409700" cy="228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10000"/>
              </a:lnSpc>
              <a:defRPr sz="1500">
                <a:solidFill>
                  <a:srgbClr val="FFFFFF"/>
                </a:solidFill>
                <a:latin typeface="+mj-lt"/>
                <a:ea typeface="+mj-ea"/>
                <a:cs typeface="+mj-cs"/>
                <a:sym typeface="Helvetica"/>
              </a:defRPr>
            </a:lvl1pPr>
          </a:lstStyle>
          <a:p>
            <a:pPr lvl="0">
              <a:defRPr sz="1800">
                <a:solidFill>
                  <a:srgbClr val="000000"/>
                </a:solidFill>
              </a:defRPr>
            </a:pPr>
            <a:r>
              <a:rPr sz="1500" dirty="0">
                <a:solidFill>
                  <a:srgbClr val="FFFFFF"/>
                </a:solidFill>
              </a:rPr>
              <a:t>osce.org/odihr</a:t>
            </a:r>
          </a:p>
        </p:txBody>
      </p:sp>
      <p:pic>
        <p:nvPicPr>
          <p:cNvPr id="57" name="image2.png" descr="correctcolors"/>
          <p:cNvPicPr/>
          <p:nvPr/>
        </p:nvPicPr>
        <p:blipFill>
          <a:blip r:embed="rId3">
            <a:extLst/>
          </a:blip>
          <a:stretch>
            <a:fillRect/>
          </a:stretch>
        </p:blipFill>
        <p:spPr>
          <a:xfrm>
            <a:off x="7124700" y="5457825"/>
            <a:ext cx="1362075" cy="1095375"/>
          </a:xfrm>
          <a:prstGeom prst="rect">
            <a:avLst/>
          </a:prstGeom>
          <a:ln w="12700">
            <a:miter lim="400000"/>
          </a:ln>
        </p:spPr>
      </p:pic>
      <p:sp>
        <p:nvSpPr>
          <p:cNvPr id="58" name="Shape 58"/>
          <p:cNvSpPr/>
          <p:nvPr/>
        </p:nvSpPr>
        <p:spPr>
          <a:xfrm>
            <a:off x="228600" y="1447800"/>
            <a:ext cx="8686800" cy="5373779"/>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defTabSz="901700">
              <a:lnSpc>
                <a:spcPct val="90000"/>
              </a:lnSpc>
              <a:spcBef>
                <a:spcPts val="400"/>
              </a:spcBef>
            </a:pPr>
            <a:r>
              <a:rPr lang="en-US" sz="2200" b="1" dirty="0" smtClean="0"/>
              <a:t>Key elements of OSCE/ODIHR’s work:</a:t>
            </a:r>
          </a:p>
          <a:p>
            <a:pPr defTabSz="901700">
              <a:lnSpc>
                <a:spcPct val="90000"/>
              </a:lnSpc>
              <a:spcBef>
                <a:spcPts val="400"/>
              </a:spcBef>
            </a:pPr>
            <a:endParaRPr lang="en-US" sz="2200" b="1" dirty="0"/>
          </a:p>
          <a:p>
            <a:pPr marL="342900" lvl="0" indent="-342900" defTabSz="901700">
              <a:lnSpc>
                <a:spcPct val="90000"/>
              </a:lnSpc>
              <a:spcBef>
                <a:spcPts val="400"/>
              </a:spcBef>
              <a:buFont typeface="Arial" pitchFamily="34" charset="0"/>
              <a:buChar char="•"/>
            </a:pPr>
            <a:r>
              <a:rPr lang="en-GB" sz="2400" dirty="0"/>
              <a:t>E</a:t>
            </a:r>
            <a:r>
              <a:rPr lang="en-GB" sz="2400" dirty="0" smtClean="0"/>
              <a:t>ducational </a:t>
            </a:r>
            <a:r>
              <a:rPr lang="en-GB" sz="2400" dirty="0"/>
              <a:t>tools to support participating States in their efforts to address anti-Semitism through education. </a:t>
            </a:r>
            <a:endParaRPr lang="en-GB" sz="2400" dirty="0" smtClean="0"/>
          </a:p>
          <a:p>
            <a:pPr marL="342900" lvl="0" indent="-342900" defTabSz="901700">
              <a:lnSpc>
                <a:spcPct val="90000"/>
              </a:lnSpc>
              <a:spcBef>
                <a:spcPts val="400"/>
              </a:spcBef>
              <a:buFont typeface="Arial" pitchFamily="34" charset="0"/>
              <a:buChar char="•"/>
            </a:pPr>
            <a:r>
              <a:rPr lang="en-GB" sz="2400" dirty="0"/>
              <a:t>Guidelines for Educators on Countering Intolerance and Discrimination against Muslims: Addressing </a:t>
            </a:r>
            <a:r>
              <a:rPr lang="en-GB" sz="2400" dirty="0" err="1"/>
              <a:t>Islamophobia</a:t>
            </a:r>
            <a:r>
              <a:rPr lang="en-GB" sz="2400" dirty="0"/>
              <a:t> through Education. </a:t>
            </a:r>
            <a:endParaRPr lang="en-GB" sz="2400" dirty="0" smtClean="0"/>
          </a:p>
          <a:p>
            <a:pPr marL="342900" lvl="0" indent="-342900" defTabSz="901700">
              <a:lnSpc>
                <a:spcPct val="90000"/>
              </a:lnSpc>
              <a:spcBef>
                <a:spcPts val="400"/>
              </a:spcBef>
              <a:buFont typeface="Arial" pitchFamily="34" charset="0"/>
              <a:buChar char="•"/>
            </a:pPr>
            <a:r>
              <a:rPr lang="en-GB" sz="2400" dirty="0" smtClean="0"/>
              <a:t>Engagement </a:t>
            </a:r>
            <a:r>
              <a:rPr lang="en-GB" sz="2400" dirty="0"/>
              <a:t>with relevant stakeholders to develop a broad plan to address intolerance against Christians and other religions or beliefs. </a:t>
            </a:r>
            <a:endParaRPr lang="en-GB" sz="2400" dirty="0" smtClean="0"/>
          </a:p>
          <a:p>
            <a:pPr defTabSz="901700">
              <a:lnSpc>
                <a:spcPct val="90000"/>
              </a:lnSpc>
              <a:spcBef>
                <a:spcPts val="400"/>
              </a:spcBef>
            </a:pPr>
            <a:endParaRPr lang="en-GB" sz="2000" b="1" dirty="0" smtClean="0"/>
          </a:p>
          <a:p>
            <a:pPr lvl="0" defTabSz="901700">
              <a:lnSpc>
                <a:spcPct val="90000"/>
              </a:lnSpc>
              <a:spcBef>
                <a:spcPts val="400"/>
              </a:spcBef>
            </a:pPr>
            <a:endParaRPr lang="en-GB" sz="2000" dirty="0" smtClean="0"/>
          </a:p>
          <a:p>
            <a:pPr lvl="0" defTabSz="901700">
              <a:lnSpc>
                <a:spcPct val="90000"/>
              </a:lnSpc>
              <a:spcBef>
                <a:spcPts val="400"/>
              </a:spcBef>
            </a:pPr>
            <a:endParaRPr lang="en-US" sz="2400" dirty="0"/>
          </a:p>
          <a:p>
            <a:pPr lvl="0" defTabSz="901700">
              <a:lnSpc>
                <a:spcPct val="90000"/>
              </a:lnSpc>
              <a:spcBef>
                <a:spcPts val="400"/>
              </a:spcBef>
            </a:pPr>
            <a:endParaRPr lang="en-US" sz="2400" dirty="0" smtClean="0"/>
          </a:p>
          <a:p>
            <a:pPr lvl="0" defTabSz="901700">
              <a:lnSpc>
                <a:spcPct val="90000"/>
              </a:lnSpc>
              <a:spcBef>
                <a:spcPts val="400"/>
              </a:spcBef>
            </a:pPr>
            <a:endParaRPr sz="2400" dirty="0"/>
          </a:p>
        </p:txBody>
      </p:sp>
      <p:sp>
        <p:nvSpPr>
          <p:cNvPr id="2" name="TextBox 1"/>
          <p:cNvSpPr txBox="1"/>
          <p:nvPr/>
        </p:nvSpPr>
        <p:spPr>
          <a:xfrm>
            <a:off x="609600" y="609600"/>
            <a:ext cx="8229600" cy="76943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GB" sz="2200" b="1" u="sng" dirty="0"/>
              <a:t>COMBATING DISCRIMINATION AND INTOLERANCE ON GROUNDS OF RELIGION OR BELIEF</a:t>
            </a:r>
            <a:endParaRPr lang="en-GB" sz="2200" u="sng" dirty="0"/>
          </a:p>
        </p:txBody>
      </p:sp>
    </p:spTree>
    <p:extLst>
      <p:ext uri="{BB962C8B-B14F-4D97-AF65-F5344CB8AC3E}">
        <p14:creationId xmlns:p14="http://schemas.microsoft.com/office/powerpoint/2010/main" val="1823638636"/>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4"/>
          <p:cNvGrpSpPr/>
          <p:nvPr/>
        </p:nvGrpSpPr>
        <p:grpSpPr>
          <a:xfrm>
            <a:off x="382587" y="0"/>
            <a:ext cx="8761412" cy="584200"/>
            <a:chOff x="0" y="0"/>
            <a:chExt cx="8761410" cy="584200"/>
          </a:xfrm>
        </p:grpSpPr>
        <p:sp>
          <p:nvSpPr>
            <p:cNvPr id="50" name="Shape 50"/>
            <p:cNvSpPr/>
            <p:nvPr/>
          </p:nvSpPr>
          <p:spPr>
            <a:xfrm>
              <a:off x="-1" y="0"/>
              <a:ext cx="2112816"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1" name="Shape 51"/>
            <p:cNvSpPr/>
            <p:nvPr/>
          </p:nvSpPr>
          <p:spPr>
            <a:xfrm>
              <a:off x="2215149"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2" name="Shape 52"/>
            <p:cNvSpPr/>
            <p:nvPr/>
          </p:nvSpPr>
          <p:spPr>
            <a:xfrm>
              <a:off x="4431873"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3" name="Shape 53"/>
            <p:cNvSpPr/>
            <p:nvPr/>
          </p:nvSpPr>
          <p:spPr>
            <a:xfrm>
              <a:off x="6648596"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grpSp>
      <p:pic>
        <p:nvPicPr>
          <p:cNvPr id="55" name="image1.jpg" descr="08_LOGO_OSCE_ppt"/>
          <p:cNvPicPr/>
          <p:nvPr/>
        </p:nvPicPr>
        <p:blipFill>
          <a:blip r:embed="rId2">
            <a:extLst/>
          </a:blip>
          <a:stretch>
            <a:fillRect/>
          </a:stretch>
        </p:blipFill>
        <p:spPr>
          <a:xfrm>
            <a:off x="382588" y="6034087"/>
            <a:ext cx="3724276" cy="433388"/>
          </a:xfrm>
          <a:prstGeom prst="rect">
            <a:avLst/>
          </a:prstGeom>
          <a:ln w="12700">
            <a:miter lim="400000"/>
          </a:ln>
        </p:spPr>
      </p:pic>
      <p:sp>
        <p:nvSpPr>
          <p:cNvPr id="56" name="Shape 56"/>
          <p:cNvSpPr/>
          <p:nvPr/>
        </p:nvSpPr>
        <p:spPr>
          <a:xfrm>
            <a:off x="431800" y="292100"/>
            <a:ext cx="1409700" cy="228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10000"/>
              </a:lnSpc>
              <a:defRPr sz="1500">
                <a:solidFill>
                  <a:srgbClr val="FFFFFF"/>
                </a:solidFill>
                <a:latin typeface="+mj-lt"/>
                <a:ea typeface="+mj-ea"/>
                <a:cs typeface="+mj-cs"/>
                <a:sym typeface="Helvetica"/>
              </a:defRPr>
            </a:lvl1pPr>
          </a:lstStyle>
          <a:p>
            <a:pPr lvl="0">
              <a:defRPr sz="1800">
                <a:solidFill>
                  <a:srgbClr val="000000"/>
                </a:solidFill>
              </a:defRPr>
            </a:pPr>
            <a:r>
              <a:rPr sz="1500" dirty="0">
                <a:solidFill>
                  <a:srgbClr val="FFFFFF"/>
                </a:solidFill>
              </a:rPr>
              <a:t>osce.org/odihr</a:t>
            </a:r>
          </a:p>
        </p:txBody>
      </p:sp>
      <p:pic>
        <p:nvPicPr>
          <p:cNvPr id="57" name="image2.png" descr="correctcolors"/>
          <p:cNvPicPr/>
          <p:nvPr/>
        </p:nvPicPr>
        <p:blipFill>
          <a:blip r:embed="rId3">
            <a:extLst/>
          </a:blip>
          <a:stretch>
            <a:fillRect/>
          </a:stretch>
        </p:blipFill>
        <p:spPr>
          <a:xfrm>
            <a:off x="7124700" y="5457825"/>
            <a:ext cx="1362075" cy="1095375"/>
          </a:xfrm>
          <a:prstGeom prst="rect">
            <a:avLst/>
          </a:prstGeom>
          <a:ln w="12700">
            <a:miter lim="400000"/>
          </a:ln>
        </p:spPr>
      </p:pic>
      <p:sp>
        <p:nvSpPr>
          <p:cNvPr id="58" name="Shape 58"/>
          <p:cNvSpPr/>
          <p:nvPr/>
        </p:nvSpPr>
        <p:spPr>
          <a:xfrm>
            <a:off x="228600" y="1447800"/>
            <a:ext cx="8686800" cy="442069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defTabSz="901700">
              <a:lnSpc>
                <a:spcPct val="90000"/>
              </a:lnSpc>
              <a:spcBef>
                <a:spcPts val="400"/>
              </a:spcBef>
            </a:pPr>
            <a:endParaRPr lang="en-US" sz="2200" b="1" dirty="0"/>
          </a:p>
          <a:p>
            <a:pPr marL="342900" indent="-342900">
              <a:buFont typeface="Arial" pitchFamily="34" charset="0"/>
              <a:buChar char="•"/>
            </a:pPr>
            <a:r>
              <a:rPr lang="en-GB" sz="2400" dirty="0"/>
              <a:t>A</a:t>
            </a:r>
            <a:r>
              <a:rPr lang="en-GB" sz="2400" dirty="0" smtClean="0"/>
              <a:t>wareness </a:t>
            </a:r>
            <a:r>
              <a:rPr lang="en-GB" sz="2400" dirty="0"/>
              <a:t>raising of international standards on </a:t>
            </a:r>
            <a:r>
              <a:rPr lang="en-GB" sz="2400" dirty="0" err="1"/>
              <a:t>FoRB</a:t>
            </a:r>
            <a:r>
              <a:rPr lang="en-GB" sz="2400" dirty="0"/>
              <a:t> </a:t>
            </a:r>
            <a:endParaRPr lang="en-GB" sz="2400" dirty="0" smtClean="0"/>
          </a:p>
          <a:p>
            <a:pPr marL="342900" indent="-342900">
              <a:buFont typeface="Arial" pitchFamily="34" charset="0"/>
              <a:buChar char="•"/>
            </a:pPr>
            <a:r>
              <a:rPr lang="en-GB" sz="2400" dirty="0"/>
              <a:t>C</a:t>
            </a:r>
            <a:r>
              <a:rPr lang="en-GB" sz="2400" dirty="0" smtClean="0"/>
              <a:t>apacity </a:t>
            </a:r>
            <a:r>
              <a:rPr lang="en-GB" sz="2400" dirty="0"/>
              <a:t>building </a:t>
            </a:r>
            <a:r>
              <a:rPr lang="en-GB" sz="2400" dirty="0" smtClean="0"/>
              <a:t>work</a:t>
            </a:r>
          </a:p>
          <a:p>
            <a:pPr marL="342900" indent="-342900">
              <a:buFont typeface="Arial" pitchFamily="34" charset="0"/>
              <a:buChar char="•"/>
            </a:pPr>
            <a:r>
              <a:rPr lang="en-GB" sz="2400" dirty="0" smtClean="0"/>
              <a:t>Developing </a:t>
            </a:r>
            <a:r>
              <a:rPr lang="en-GB" sz="2400" dirty="0"/>
              <a:t>thematic cooperation platforms with national equality bodies and the European Network of Equality </a:t>
            </a:r>
            <a:r>
              <a:rPr lang="en-GB" sz="2400" dirty="0" smtClean="0"/>
              <a:t>Bodies (</a:t>
            </a:r>
            <a:r>
              <a:rPr lang="en-GB" sz="2400" dirty="0" err="1" smtClean="0"/>
              <a:t>FoRB</a:t>
            </a:r>
            <a:r>
              <a:rPr lang="en-GB" sz="2400" dirty="0" smtClean="0"/>
              <a:t> </a:t>
            </a:r>
            <a:r>
              <a:rPr lang="en-GB" sz="2400" dirty="0"/>
              <a:t>and the workplace, </a:t>
            </a:r>
            <a:r>
              <a:rPr lang="en-GB" sz="2400" dirty="0" err="1"/>
              <a:t>FoRB</a:t>
            </a:r>
            <a:r>
              <a:rPr lang="en-GB" sz="2400" dirty="0"/>
              <a:t> and women’s </a:t>
            </a:r>
            <a:r>
              <a:rPr lang="en-GB" sz="2400" dirty="0" smtClean="0"/>
              <a:t>rights)</a:t>
            </a:r>
          </a:p>
          <a:p>
            <a:pPr marL="342900" indent="-342900">
              <a:buFont typeface="Arial" pitchFamily="34" charset="0"/>
              <a:buChar char="•"/>
            </a:pPr>
            <a:endParaRPr lang="en-GB" sz="2400" dirty="0"/>
          </a:p>
          <a:p>
            <a:pPr defTabSz="901700">
              <a:lnSpc>
                <a:spcPct val="90000"/>
              </a:lnSpc>
              <a:spcBef>
                <a:spcPts val="400"/>
              </a:spcBef>
            </a:pPr>
            <a:endParaRPr lang="en-GB" sz="2000" b="1" dirty="0" smtClean="0"/>
          </a:p>
          <a:p>
            <a:pPr lvl="0" defTabSz="901700">
              <a:lnSpc>
                <a:spcPct val="90000"/>
              </a:lnSpc>
              <a:spcBef>
                <a:spcPts val="400"/>
              </a:spcBef>
            </a:pPr>
            <a:endParaRPr lang="en-GB" sz="2000" dirty="0" smtClean="0"/>
          </a:p>
          <a:p>
            <a:pPr lvl="0" defTabSz="901700">
              <a:lnSpc>
                <a:spcPct val="90000"/>
              </a:lnSpc>
              <a:spcBef>
                <a:spcPts val="400"/>
              </a:spcBef>
            </a:pPr>
            <a:endParaRPr lang="en-US" sz="2400" dirty="0"/>
          </a:p>
          <a:p>
            <a:pPr lvl="0" defTabSz="901700">
              <a:lnSpc>
                <a:spcPct val="90000"/>
              </a:lnSpc>
              <a:spcBef>
                <a:spcPts val="400"/>
              </a:spcBef>
            </a:pPr>
            <a:endParaRPr lang="en-US" sz="2400" dirty="0" smtClean="0"/>
          </a:p>
          <a:p>
            <a:pPr lvl="0" defTabSz="901700">
              <a:lnSpc>
                <a:spcPct val="90000"/>
              </a:lnSpc>
              <a:spcBef>
                <a:spcPts val="400"/>
              </a:spcBef>
            </a:pPr>
            <a:endParaRPr sz="2400" dirty="0"/>
          </a:p>
        </p:txBody>
      </p:sp>
      <p:sp>
        <p:nvSpPr>
          <p:cNvPr id="2" name="TextBox 1"/>
          <p:cNvSpPr txBox="1"/>
          <p:nvPr/>
        </p:nvSpPr>
        <p:spPr>
          <a:xfrm>
            <a:off x="609600" y="609600"/>
            <a:ext cx="8229600" cy="83099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GB" sz="2400" b="1" u="sng" dirty="0"/>
              <a:t>COLLABORATION WITH EQUALITY BODIES – A FEW REFLECTIONS</a:t>
            </a:r>
            <a:endParaRPr lang="en-GB" sz="2400" u="sng" dirty="0"/>
          </a:p>
        </p:txBody>
      </p:sp>
    </p:spTree>
    <p:extLst>
      <p:ext uri="{BB962C8B-B14F-4D97-AF65-F5344CB8AC3E}">
        <p14:creationId xmlns:p14="http://schemas.microsoft.com/office/powerpoint/2010/main" val="134413480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4"/>
          <p:cNvGrpSpPr/>
          <p:nvPr/>
        </p:nvGrpSpPr>
        <p:grpSpPr>
          <a:xfrm>
            <a:off x="382587" y="0"/>
            <a:ext cx="8761412" cy="584200"/>
            <a:chOff x="0" y="0"/>
            <a:chExt cx="8761410" cy="584200"/>
          </a:xfrm>
        </p:grpSpPr>
        <p:sp>
          <p:nvSpPr>
            <p:cNvPr id="50" name="Shape 50"/>
            <p:cNvSpPr/>
            <p:nvPr/>
          </p:nvSpPr>
          <p:spPr>
            <a:xfrm>
              <a:off x="-1" y="0"/>
              <a:ext cx="2112816"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1" name="Shape 51"/>
            <p:cNvSpPr/>
            <p:nvPr/>
          </p:nvSpPr>
          <p:spPr>
            <a:xfrm>
              <a:off x="2215149"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2" name="Shape 52"/>
            <p:cNvSpPr/>
            <p:nvPr/>
          </p:nvSpPr>
          <p:spPr>
            <a:xfrm>
              <a:off x="4431873"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sp>
          <p:nvSpPr>
            <p:cNvPr id="53" name="Shape 53"/>
            <p:cNvSpPr/>
            <p:nvPr/>
          </p:nvSpPr>
          <p:spPr>
            <a:xfrm>
              <a:off x="6648596" y="0"/>
              <a:ext cx="2112815" cy="584200"/>
            </a:xfrm>
            <a:prstGeom prst="rect">
              <a:avLst/>
            </a:prstGeom>
            <a:solidFill>
              <a:srgbClr val="EEECE1"/>
            </a:solidFill>
            <a:ln w="12700" cap="flat">
              <a:noFill/>
              <a:miter lim="400000"/>
            </a:ln>
            <a:effectLst/>
          </p:spPr>
          <p:txBody>
            <a:bodyPr wrap="square" lIns="0" tIns="0" rIns="0" bIns="0" numCol="1" anchor="ctr">
              <a:noAutofit/>
            </a:bodyPr>
            <a:lstStyle/>
            <a:p>
              <a:pPr lvl="0" algn="ctr">
                <a:defRPr sz="2800">
                  <a:solidFill>
                    <a:srgbClr val="E6E0DD"/>
                  </a:solidFill>
                  <a:latin typeface="Arial"/>
                  <a:ea typeface="Arial"/>
                  <a:cs typeface="Arial"/>
                  <a:sym typeface="Arial"/>
                </a:defRPr>
              </a:pPr>
              <a:endParaRPr/>
            </a:p>
          </p:txBody>
        </p:sp>
      </p:grpSp>
      <p:pic>
        <p:nvPicPr>
          <p:cNvPr id="55" name="image1.jpg" descr="08_LOGO_OSCE_ppt"/>
          <p:cNvPicPr/>
          <p:nvPr/>
        </p:nvPicPr>
        <p:blipFill>
          <a:blip r:embed="rId2">
            <a:extLst/>
          </a:blip>
          <a:stretch>
            <a:fillRect/>
          </a:stretch>
        </p:blipFill>
        <p:spPr>
          <a:xfrm>
            <a:off x="382588" y="6034087"/>
            <a:ext cx="3724276" cy="433388"/>
          </a:xfrm>
          <a:prstGeom prst="rect">
            <a:avLst/>
          </a:prstGeom>
          <a:ln w="12700">
            <a:miter lim="400000"/>
          </a:ln>
        </p:spPr>
      </p:pic>
      <p:sp>
        <p:nvSpPr>
          <p:cNvPr id="56" name="Shape 56"/>
          <p:cNvSpPr/>
          <p:nvPr/>
        </p:nvSpPr>
        <p:spPr>
          <a:xfrm>
            <a:off x="431800" y="292100"/>
            <a:ext cx="1409700" cy="228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nSpc>
                <a:spcPct val="110000"/>
              </a:lnSpc>
              <a:defRPr sz="1500">
                <a:solidFill>
                  <a:srgbClr val="FFFFFF"/>
                </a:solidFill>
                <a:latin typeface="+mj-lt"/>
                <a:ea typeface="+mj-ea"/>
                <a:cs typeface="+mj-cs"/>
                <a:sym typeface="Helvetica"/>
              </a:defRPr>
            </a:lvl1pPr>
          </a:lstStyle>
          <a:p>
            <a:pPr lvl="0">
              <a:defRPr sz="1800">
                <a:solidFill>
                  <a:srgbClr val="000000"/>
                </a:solidFill>
              </a:defRPr>
            </a:pPr>
            <a:r>
              <a:rPr sz="1500" dirty="0">
                <a:solidFill>
                  <a:srgbClr val="FFFFFF"/>
                </a:solidFill>
              </a:rPr>
              <a:t>osce.org/odihr</a:t>
            </a:r>
          </a:p>
        </p:txBody>
      </p:sp>
      <p:pic>
        <p:nvPicPr>
          <p:cNvPr id="57" name="image2.png" descr="correctcolors"/>
          <p:cNvPicPr/>
          <p:nvPr/>
        </p:nvPicPr>
        <p:blipFill>
          <a:blip r:embed="rId3">
            <a:extLst/>
          </a:blip>
          <a:stretch>
            <a:fillRect/>
          </a:stretch>
        </p:blipFill>
        <p:spPr>
          <a:xfrm>
            <a:off x="7124700" y="5457825"/>
            <a:ext cx="1362075" cy="1095375"/>
          </a:xfrm>
          <a:prstGeom prst="rect">
            <a:avLst/>
          </a:prstGeom>
          <a:ln w="12700">
            <a:miter lim="400000"/>
          </a:ln>
        </p:spPr>
      </p:pic>
      <p:sp>
        <p:nvSpPr>
          <p:cNvPr id="58" name="Shape 58"/>
          <p:cNvSpPr/>
          <p:nvPr/>
        </p:nvSpPr>
        <p:spPr>
          <a:xfrm>
            <a:off x="228600" y="1447800"/>
            <a:ext cx="8686800" cy="334655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r>
              <a:rPr lang="en-US" sz="2200" b="1" dirty="0"/>
              <a:t> </a:t>
            </a:r>
            <a:endParaRPr lang="en-US" sz="2200" b="1" dirty="0" smtClean="0"/>
          </a:p>
          <a:p>
            <a:pPr algn="ctr"/>
            <a:endParaRPr lang="en-US" sz="3600" b="1" smtClean="0"/>
          </a:p>
          <a:p>
            <a:pPr algn="ctr"/>
            <a:r>
              <a:rPr lang="en-US" sz="3600" b="1" smtClean="0"/>
              <a:t>Thank </a:t>
            </a:r>
            <a:r>
              <a:rPr lang="en-US" sz="3600" b="1" dirty="0" smtClean="0"/>
              <a:t>you for your attention.</a:t>
            </a:r>
            <a:endParaRPr lang="en-GB" sz="3600" dirty="0"/>
          </a:p>
          <a:p>
            <a:pPr defTabSz="901700">
              <a:lnSpc>
                <a:spcPct val="90000"/>
              </a:lnSpc>
              <a:spcBef>
                <a:spcPts val="400"/>
              </a:spcBef>
            </a:pPr>
            <a:endParaRPr lang="en-GB" sz="2000" b="1" dirty="0" smtClean="0"/>
          </a:p>
          <a:p>
            <a:pPr lvl="0" defTabSz="901700">
              <a:lnSpc>
                <a:spcPct val="90000"/>
              </a:lnSpc>
              <a:spcBef>
                <a:spcPts val="400"/>
              </a:spcBef>
            </a:pPr>
            <a:endParaRPr lang="en-GB" sz="2000" dirty="0" smtClean="0"/>
          </a:p>
          <a:p>
            <a:pPr lvl="0" defTabSz="901700">
              <a:lnSpc>
                <a:spcPct val="90000"/>
              </a:lnSpc>
              <a:spcBef>
                <a:spcPts val="400"/>
              </a:spcBef>
            </a:pPr>
            <a:endParaRPr lang="en-US" sz="2400" dirty="0"/>
          </a:p>
          <a:p>
            <a:pPr lvl="0" defTabSz="901700">
              <a:lnSpc>
                <a:spcPct val="90000"/>
              </a:lnSpc>
              <a:spcBef>
                <a:spcPts val="400"/>
              </a:spcBef>
            </a:pPr>
            <a:endParaRPr lang="en-US" sz="2400" dirty="0" smtClean="0"/>
          </a:p>
          <a:p>
            <a:pPr lvl="0" defTabSz="901700">
              <a:lnSpc>
                <a:spcPct val="90000"/>
              </a:lnSpc>
              <a:spcBef>
                <a:spcPts val="400"/>
              </a:spcBef>
            </a:pPr>
            <a:endParaRPr sz="2400" dirty="0"/>
          </a:p>
        </p:txBody>
      </p:sp>
      <p:sp>
        <p:nvSpPr>
          <p:cNvPr id="2" name="TextBox 1"/>
          <p:cNvSpPr txBox="1"/>
          <p:nvPr/>
        </p:nvSpPr>
        <p:spPr>
          <a:xfrm>
            <a:off x="609600" y="609600"/>
            <a:ext cx="82296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endParaRPr lang="en-GB" sz="2400" u="sng" dirty="0"/>
          </a:p>
        </p:txBody>
      </p:sp>
    </p:spTree>
    <p:extLst>
      <p:ext uri="{BB962C8B-B14F-4D97-AF65-F5344CB8AC3E}">
        <p14:creationId xmlns:p14="http://schemas.microsoft.com/office/powerpoint/2010/main" val="207394442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748</TotalTime>
  <Words>568</Words>
  <Application>Microsoft Office PowerPoint</Application>
  <PresentationFormat>On-screen Show (4:3)</PresentationFormat>
  <Paragraphs>81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Helvetica</vt:lpstr>
      <vt:lpstr>Helvetica Neue</vt:lpstr>
      <vt:lpstr>Default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Jessica Machacova</cp:lastModifiedBy>
  <cp:revision>97</cp:revision>
  <dcterms:modified xsi:type="dcterms:W3CDTF">2015-11-06T14:35:23Z</dcterms:modified>
</cp:coreProperties>
</file>