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0" r:id="rId4"/>
    <p:sldId id="272" r:id="rId5"/>
    <p:sldId id="273" r:id="rId6"/>
    <p:sldId id="268" r:id="rId7"/>
    <p:sldId id="269" r:id="rId8"/>
    <p:sldId id="274" r:id="rId9"/>
    <p:sldId id="270" r:id="rId10"/>
    <p:sldId id="271" r:id="rId11"/>
    <p:sldId id="262" r:id="rId12"/>
    <p:sldId id="275" r:id="rId13"/>
    <p:sldId id="261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07" autoAdjust="0"/>
    <p:restoredTop sz="87200" autoAdjust="0"/>
  </p:normalViewPr>
  <p:slideViewPr>
    <p:cSldViewPr snapToGrid="0" snapToObjects="1">
      <p:cViewPr varScale="1">
        <p:scale>
          <a:sx n="69" d="100"/>
          <a:sy n="69" d="100"/>
        </p:scale>
        <p:origin x="11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FEE12-132D-DE45-BB02-1A4D570BA13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FF527-E984-9447-928E-BBA1D63843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18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F527-E984-9447-928E-BBA1D63843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0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F527-E984-9447-928E-BBA1D63843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0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F527-E984-9447-928E-BBA1D638432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0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F527-E984-9447-928E-BBA1D638432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0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84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74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8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41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15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7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24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49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11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29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C7CA-9F36-1E41-B336-6A421F8BD577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2076-F7A3-3C49-8088-BEBF8E36FC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8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12733" y="5802946"/>
            <a:ext cx="4631267" cy="1055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12" y="1234762"/>
            <a:ext cx="4625957" cy="4393777"/>
          </a:xfrm>
          <a:prstGeom prst="rect">
            <a:avLst/>
          </a:prstGeom>
        </p:spPr>
      </p:pic>
      <p:pic>
        <p:nvPicPr>
          <p:cNvPr id="5" name="Image 4" descr="ULB-ligne-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79" y="6125117"/>
            <a:ext cx="3382379" cy="493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5802946"/>
            <a:ext cx="4512733" cy="10550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35946" y="6157072"/>
            <a:ext cx="35155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" y="0"/>
            <a:ext cx="4572002" cy="10550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572000" y="0"/>
            <a:ext cx="4571999" cy="1055054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Times New Roman"/>
                <a:cs typeface="Times New Roman"/>
              </a:rPr>
              <a:t>Neutrality and corporate image</a:t>
            </a:r>
            <a:endParaRPr lang="en-GB" noProof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5885" y="1005160"/>
            <a:ext cx="832273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aseline="30000" dirty="0" smtClean="0">
              <a:latin typeface="Times"/>
              <a:cs typeface="Times"/>
            </a:endParaRPr>
          </a:p>
          <a:p>
            <a:endParaRPr lang="fr-FR" sz="2000" baseline="30000" dirty="0" smtClean="0">
              <a:latin typeface="Times"/>
              <a:cs typeface="Times"/>
            </a:endParaRPr>
          </a:p>
          <a:p>
            <a:endParaRPr lang="fr-FR" sz="2000" baseline="30000" dirty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latin typeface="Times"/>
                <a:cs typeface="Times"/>
              </a:rPr>
              <a:t>The </a:t>
            </a:r>
            <a:r>
              <a:rPr lang="en-GB" sz="3200" i="1" dirty="0">
                <a:solidFill>
                  <a:srgbClr val="4F81BD"/>
                </a:solidFill>
                <a:latin typeface="Times"/>
                <a:cs typeface="Times"/>
              </a:rPr>
              <a:t>B</a:t>
            </a:r>
            <a:r>
              <a:rPr lang="en-GB" sz="3200" i="1" dirty="0" smtClean="0">
                <a:solidFill>
                  <a:srgbClr val="4F81BD"/>
                </a:solidFill>
                <a:latin typeface="Times"/>
                <a:cs typeface="Times"/>
              </a:rPr>
              <a:t>aby </a:t>
            </a:r>
            <a:r>
              <a:rPr lang="en-GB" sz="3200" i="1" dirty="0">
                <a:solidFill>
                  <a:srgbClr val="4F81BD"/>
                </a:solidFill>
                <a:latin typeface="Times"/>
                <a:cs typeface="Times"/>
              </a:rPr>
              <a:t>L</a:t>
            </a:r>
            <a:r>
              <a:rPr lang="en-GB" sz="3200" i="1" dirty="0" smtClean="0">
                <a:solidFill>
                  <a:srgbClr val="4F81BD"/>
                </a:solidFill>
                <a:latin typeface="Times"/>
                <a:cs typeface="Times"/>
              </a:rPr>
              <a:t>oup </a:t>
            </a:r>
            <a:r>
              <a:rPr lang="en-GB" sz="3200" dirty="0" smtClean="0">
                <a:latin typeface="Times"/>
                <a:cs typeface="Times"/>
              </a:rPr>
              <a:t>case (France)</a:t>
            </a:r>
          </a:p>
          <a:p>
            <a:endParaRPr lang="en-GB" sz="3200" dirty="0" smtClean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latin typeface="Times"/>
                <a:cs typeface="Times"/>
              </a:rPr>
              <a:t>The </a:t>
            </a:r>
            <a:r>
              <a:rPr lang="en-GB" sz="3200" i="1" dirty="0" err="1" smtClean="0">
                <a:solidFill>
                  <a:srgbClr val="4F81BD"/>
                </a:solidFill>
                <a:latin typeface="Times"/>
                <a:cs typeface="Times"/>
              </a:rPr>
              <a:t>Ashbita</a:t>
            </a:r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 </a:t>
            </a:r>
            <a:r>
              <a:rPr lang="en-GB" sz="3200" dirty="0" smtClean="0">
                <a:latin typeface="Times"/>
                <a:cs typeface="Times"/>
              </a:rPr>
              <a:t>case (Belgium) </a:t>
            </a:r>
            <a:r>
              <a:rPr lang="en-GB" sz="2400" dirty="0" smtClean="0">
                <a:latin typeface="Times"/>
                <a:cs typeface="Times"/>
              </a:rPr>
              <a:t>– request for a preliminary ruling lodged on 3 April 2015 (</a:t>
            </a:r>
            <a:r>
              <a:rPr lang="fr-FR" sz="2400" dirty="0" smtClean="0">
                <a:latin typeface="Times"/>
                <a:cs typeface="Times"/>
              </a:rPr>
              <a:t>Case </a:t>
            </a:r>
            <a:r>
              <a:rPr lang="fr-FR" sz="2400" dirty="0">
                <a:latin typeface="Times"/>
                <a:cs typeface="Times"/>
              </a:rPr>
              <a:t>C-157/</a:t>
            </a:r>
            <a:r>
              <a:rPr lang="fr-FR" sz="2400" dirty="0" smtClean="0">
                <a:latin typeface="Times"/>
                <a:cs typeface="Times"/>
              </a:rPr>
              <a:t>15)</a:t>
            </a:r>
          </a:p>
          <a:p>
            <a:endParaRPr lang="fr-FR" sz="2400" dirty="0">
              <a:latin typeface="Times"/>
              <a:cs typeface="Times"/>
            </a:endParaRPr>
          </a:p>
          <a:p>
            <a:endParaRPr lang="fr-FR" sz="2400" dirty="0" smtClean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fr-FR" sz="3200" dirty="0" smtClean="0">
                <a:latin typeface="Times"/>
                <a:cs typeface="Times"/>
              </a:rPr>
              <a:t>The </a:t>
            </a:r>
            <a:r>
              <a:rPr lang="fr-FR" sz="3200" i="1" dirty="0" err="1" smtClean="0">
                <a:solidFill>
                  <a:srgbClr val="4F81BD"/>
                </a:solidFill>
                <a:latin typeface="Times"/>
                <a:cs typeface="Times"/>
              </a:rPr>
              <a:t>Bougnaoui</a:t>
            </a:r>
            <a:r>
              <a:rPr lang="fr-FR" sz="3200" dirty="0" smtClean="0">
                <a:latin typeface="Times"/>
                <a:cs typeface="Times"/>
              </a:rPr>
              <a:t> case (France) </a:t>
            </a:r>
            <a:r>
              <a:rPr lang="en-GB" sz="3200" dirty="0">
                <a:latin typeface="Times"/>
                <a:cs typeface="Times"/>
              </a:rPr>
              <a:t>– </a:t>
            </a:r>
            <a:r>
              <a:rPr lang="en-GB" sz="2400" dirty="0">
                <a:latin typeface="Times"/>
                <a:cs typeface="Times"/>
              </a:rPr>
              <a:t>request for a preliminary ruling lodged on </a:t>
            </a:r>
            <a:r>
              <a:rPr lang="en-GB" sz="2400" dirty="0" smtClean="0">
                <a:latin typeface="Times"/>
                <a:cs typeface="Times"/>
              </a:rPr>
              <a:t>24 </a:t>
            </a:r>
            <a:r>
              <a:rPr lang="en-GB" sz="2400" dirty="0">
                <a:latin typeface="Times"/>
                <a:cs typeface="Times"/>
              </a:rPr>
              <a:t>April 2015 </a:t>
            </a:r>
            <a:r>
              <a:rPr lang="en-GB" sz="2400" dirty="0" smtClean="0">
                <a:latin typeface="Times"/>
                <a:cs typeface="Times"/>
              </a:rPr>
              <a:t>(</a:t>
            </a:r>
            <a:r>
              <a:rPr lang="fr-FR" sz="2400" dirty="0" smtClean="0">
                <a:latin typeface="Times"/>
                <a:cs typeface="Times"/>
              </a:rPr>
              <a:t>Case </a:t>
            </a:r>
            <a:r>
              <a:rPr lang="fr-FR" sz="2400" dirty="0">
                <a:latin typeface="Times"/>
                <a:cs typeface="Times"/>
              </a:rPr>
              <a:t>C-188/</a:t>
            </a:r>
            <a:r>
              <a:rPr lang="fr-FR" sz="2400" dirty="0" smtClean="0">
                <a:latin typeface="Times"/>
                <a:cs typeface="Times"/>
              </a:rPr>
              <a:t>15)</a:t>
            </a:r>
          </a:p>
          <a:p>
            <a:pPr marL="457200" indent="-457200">
              <a:buFontTx/>
              <a:buChar char="•"/>
            </a:pPr>
            <a:endParaRPr lang="fr-FR" sz="2400" dirty="0" smtClean="0">
              <a:latin typeface="Times"/>
              <a:cs typeface="Times"/>
            </a:endParaRPr>
          </a:p>
          <a:p>
            <a:endParaRPr lang="fr-FR" sz="2400" dirty="0" smtClean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endParaRPr lang="fr-FR" sz="2800" dirty="0" smtClean="0">
              <a:latin typeface="Times"/>
              <a:cs typeface="Times"/>
            </a:endParaRPr>
          </a:p>
          <a:p>
            <a:pPr lvl="1"/>
            <a:endParaRPr lang="fr-FR" sz="2800" dirty="0" smtClean="0">
              <a:latin typeface="Times"/>
              <a:cs typeface="Times"/>
            </a:endParaRPr>
          </a:p>
          <a:p>
            <a:endParaRPr lang="fr-FR" sz="2800" dirty="0" smtClean="0">
              <a:latin typeface="Times"/>
              <a:cs typeface="Times"/>
            </a:endParaRPr>
          </a:p>
          <a:p>
            <a:r>
              <a:rPr lang="fr-FR" sz="2800" baseline="30000" dirty="0" smtClean="0">
                <a:latin typeface="Times"/>
                <a:cs typeface="Times"/>
              </a:rPr>
              <a:t> </a:t>
            </a:r>
            <a:r>
              <a:rPr lang="fr-FR" sz="2800" dirty="0" smtClean="0">
                <a:latin typeface="Times"/>
                <a:cs typeface="Times"/>
              </a:rPr>
              <a:t> </a:t>
            </a:r>
          </a:p>
          <a:p>
            <a:pPr marL="457200" indent="-457200">
              <a:buAutoNum type="arabicPeriod"/>
            </a:pPr>
            <a:endParaRPr lang="fr-FR" sz="20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886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Times New Roman"/>
                <a:cs typeface="Times New Roman"/>
              </a:rPr>
              <a:t>Religious objection</a:t>
            </a:r>
            <a:endParaRPr lang="en-GB" noProof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4266" y="1005160"/>
            <a:ext cx="83227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rgbClr val="4F81BD"/>
              </a:solidFill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Religious objection on discriminatory ground</a:t>
            </a:r>
          </a:p>
          <a:p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	</a:t>
            </a:r>
            <a:r>
              <a:rPr lang="en-GB" sz="2800" dirty="0" smtClean="0">
                <a:solidFill>
                  <a:srgbClr val="9BBB59"/>
                </a:solidFill>
                <a:latin typeface="Times"/>
                <a:cs typeface="Times"/>
              </a:rPr>
              <a:t>Same-sex marriage:</a:t>
            </a:r>
            <a:endParaRPr lang="en-GB" sz="2800" dirty="0">
              <a:solidFill>
                <a:srgbClr val="9BBB59"/>
              </a:solidFill>
              <a:latin typeface="Times"/>
              <a:cs typeface="Times"/>
            </a:endParaRPr>
          </a:p>
          <a:p>
            <a:pPr marL="914400" lvl="1" indent="-457200">
              <a:buFontTx/>
              <a:buChar char="-"/>
            </a:pPr>
            <a:r>
              <a:rPr lang="en-GB" sz="2400" dirty="0" err="1">
                <a:solidFill>
                  <a:srgbClr val="000000"/>
                </a:solidFill>
                <a:latin typeface="Times"/>
                <a:cs typeface="Times"/>
              </a:rPr>
              <a:t>Eg</a:t>
            </a:r>
            <a:r>
              <a:rPr lang="en-GB" sz="2400" dirty="0">
                <a:solidFill>
                  <a:srgbClr val="000000"/>
                </a:solidFill>
                <a:latin typeface="Times"/>
                <a:cs typeface="Times"/>
              </a:rPr>
              <a:t>. </a:t>
            </a:r>
            <a:r>
              <a:rPr lang="en-GB" sz="2400" dirty="0" err="1">
                <a:latin typeface="Times"/>
                <a:cs typeface="Times"/>
                <a:sym typeface="Wingdings"/>
              </a:rPr>
              <a:t>ECtHR</a:t>
            </a:r>
            <a:r>
              <a:rPr lang="en-GB" sz="2400" dirty="0">
                <a:latin typeface="Times"/>
                <a:cs typeface="Times"/>
                <a:sym typeface="Wingdings"/>
              </a:rPr>
              <a:t>, </a:t>
            </a:r>
            <a:r>
              <a:rPr lang="en-GB" sz="2400" i="1" dirty="0" err="1">
                <a:latin typeface="Times"/>
                <a:cs typeface="Times"/>
                <a:sym typeface="Wingdings"/>
              </a:rPr>
              <a:t>Eweida</a:t>
            </a:r>
            <a:r>
              <a:rPr lang="en-GB" sz="2400" i="1" dirty="0">
                <a:latin typeface="Times"/>
                <a:cs typeface="Times"/>
                <a:sym typeface="Wingdings"/>
              </a:rPr>
              <a:t> and others v. the UK </a:t>
            </a:r>
            <a:r>
              <a:rPr lang="en-GB" sz="2400" dirty="0">
                <a:latin typeface="Times"/>
                <a:cs typeface="Times"/>
                <a:sym typeface="Wingdings"/>
              </a:rPr>
              <a:t>(2013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) </a:t>
            </a:r>
          </a:p>
          <a:p>
            <a:pPr marL="914400" lvl="1" indent="-457200">
              <a:buFontTx/>
              <a:buChar char="-"/>
            </a:pPr>
            <a:r>
              <a:rPr lang="en-GB" sz="2400" dirty="0" err="1" smtClean="0">
                <a:latin typeface="Times"/>
                <a:cs typeface="Times"/>
                <a:sym typeface="Wingdings"/>
              </a:rPr>
              <a:t>Eg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. French Constitutional Council, decision no.  </a:t>
            </a:r>
            <a:r>
              <a:rPr lang="fr-FR" sz="2400" dirty="0">
                <a:latin typeface="Times"/>
                <a:cs typeface="Times"/>
              </a:rPr>
              <a:t>2013-353 </a:t>
            </a:r>
            <a:r>
              <a:rPr lang="fr-FR" sz="2400" dirty="0" smtClean="0">
                <a:latin typeface="Times"/>
                <a:cs typeface="Times"/>
              </a:rPr>
              <a:t>(QPC of 18 </a:t>
            </a:r>
            <a:r>
              <a:rPr lang="fr-FR" sz="2400" dirty="0" err="1" smtClean="0">
                <a:latin typeface="Times"/>
                <a:cs typeface="Times"/>
              </a:rPr>
              <a:t>October</a:t>
            </a:r>
            <a:r>
              <a:rPr lang="fr-FR" sz="2400" dirty="0" smtClean="0">
                <a:latin typeface="Times"/>
                <a:cs typeface="Times"/>
              </a:rPr>
              <a:t> 2013)</a:t>
            </a:r>
          </a:p>
          <a:p>
            <a:pPr marL="914400" lvl="1" indent="-457200">
              <a:buFontTx/>
              <a:buChar char="-"/>
            </a:pPr>
            <a:r>
              <a:rPr lang="fr-FR" sz="2400" dirty="0" err="1" smtClean="0">
                <a:latin typeface="Times"/>
                <a:cs typeface="Times"/>
                <a:sym typeface="Wingdings"/>
              </a:rPr>
              <a:t>Eg</a:t>
            </a:r>
            <a:r>
              <a:rPr lang="fr-FR" sz="2400" dirty="0" smtClean="0">
                <a:latin typeface="Times"/>
                <a:cs typeface="Times"/>
                <a:sym typeface="Wingdings"/>
              </a:rPr>
              <a:t>. </a:t>
            </a:r>
            <a:r>
              <a:rPr lang="fr-FR" sz="2400" dirty="0" err="1" smtClean="0">
                <a:latin typeface="Times"/>
                <a:cs typeface="Times"/>
                <a:sym typeface="Wingdings"/>
              </a:rPr>
              <a:t>Legislation</a:t>
            </a:r>
            <a:r>
              <a:rPr lang="fr-FR" sz="2400" dirty="0" smtClean="0">
                <a:latin typeface="Times"/>
                <a:cs typeface="Times"/>
                <a:sym typeface="Wingdings"/>
              </a:rPr>
              <a:t> in the </a:t>
            </a:r>
            <a:r>
              <a:rPr lang="fr-FR" sz="2400" dirty="0" err="1" smtClean="0">
                <a:latin typeface="Times"/>
                <a:cs typeface="Times"/>
                <a:sym typeface="Wingdings"/>
              </a:rPr>
              <a:t>Netherlands</a:t>
            </a:r>
            <a:r>
              <a:rPr lang="fr-FR" sz="2400" dirty="0" smtClean="0">
                <a:latin typeface="Times"/>
                <a:cs typeface="Times"/>
                <a:sym typeface="Wingdings"/>
              </a:rPr>
              <a:t> (2014)</a:t>
            </a:r>
            <a:endParaRPr lang="en-GB" sz="2400" dirty="0" smtClean="0">
              <a:latin typeface="Times"/>
              <a:cs typeface="Times"/>
              <a:sym typeface="Wingdings"/>
            </a:endParaRPr>
          </a:p>
          <a:p>
            <a:pPr lvl="1"/>
            <a:endParaRPr lang="en-GB" sz="2400" dirty="0" smtClean="0">
              <a:latin typeface="Times"/>
              <a:cs typeface="Times"/>
              <a:sym typeface="Wingdings"/>
            </a:endParaRPr>
          </a:p>
          <a:p>
            <a:pPr lvl="1"/>
            <a:r>
              <a:rPr lang="en-GB" sz="2800" dirty="0" smtClean="0">
                <a:solidFill>
                  <a:srgbClr val="9BBB59"/>
                </a:solidFill>
                <a:latin typeface="Times"/>
                <a:cs typeface="Times"/>
              </a:rPr>
              <a:t>Goods and services:</a:t>
            </a:r>
            <a:endParaRPr lang="en-GB" sz="2800" dirty="0" smtClean="0">
              <a:solidFill>
                <a:srgbClr val="9BBB59"/>
              </a:solidFill>
              <a:latin typeface="Times"/>
              <a:cs typeface="Times"/>
              <a:sym typeface="Wingdings"/>
            </a:endParaRPr>
          </a:p>
          <a:p>
            <a:pPr marL="914400" lvl="1" indent="-457200">
              <a:buFontTx/>
              <a:buChar char="-"/>
            </a:pPr>
            <a:r>
              <a:rPr lang="fr-FR" sz="2400" dirty="0" err="1" smtClean="0">
                <a:latin typeface="Times"/>
                <a:cs typeface="Times"/>
              </a:rPr>
              <a:t>Eg</a:t>
            </a:r>
            <a:r>
              <a:rPr lang="fr-FR" sz="2400" dirty="0" smtClean="0">
                <a:latin typeface="Times"/>
                <a:cs typeface="Times"/>
              </a:rPr>
              <a:t>. </a:t>
            </a:r>
            <a:r>
              <a:rPr lang="fr-FR" sz="2400" i="1" dirty="0" smtClean="0">
                <a:latin typeface="Times"/>
                <a:cs typeface="Times"/>
              </a:rPr>
              <a:t>Bull </a:t>
            </a:r>
            <a:r>
              <a:rPr lang="fr-FR" sz="2400" i="1" dirty="0">
                <a:latin typeface="Times"/>
                <a:cs typeface="Times"/>
              </a:rPr>
              <a:t>v. Hall and </a:t>
            </a:r>
            <a:r>
              <a:rPr lang="fr-FR" sz="2400" i="1" dirty="0" err="1">
                <a:latin typeface="Times"/>
                <a:cs typeface="Times"/>
              </a:rPr>
              <a:t>Preddy</a:t>
            </a:r>
            <a:r>
              <a:rPr lang="fr-FR" sz="2400" dirty="0">
                <a:latin typeface="Times"/>
                <a:cs typeface="Times"/>
              </a:rPr>
              <a:t> [2013] UKSC </a:t>
            </a:r>
            <a:r>
              <a:rPr lang="fr-FR" sz="2400" dirty="0" smtClean="0">
                <a:latin typeface="Times"/>
                <a:cs typeface="Times"/>
              </a:rPr>
              <a:t>73</a:t>
            </a:r>
          </a:p>
          <a:p>
            <a:pPr marL="914400" lvl="1" indent="-457200">
              <a:buFontTx/>
              <a:buChar char="-"/>
            </a:pPr>
            <a:r>
              <a:rPr lang="fr-FR" sz="2400" dirty="0" err="1" smtClean="0">
                <a:latin typeface="Times"/>
                <a:cs typeface="Times"/>
                <a:sym typeface="Wingdings"/>
              </a:rPr>
              <a:t>Eg</a:t>
            </a:r>
            <a:r>
              <a:rPr lang="fr-FR" sz="2400" dirty="0" smtClean="0">
                <a:latin typeface="Times"/>
                <a:cs typeface="Times"/>
                <a:sym typeface="Wingdings"/>
              </a:rPr>
              <a:t>. </a:t>
            </a:r>
            <a:r>
              <a:rPr lang="fr-FR" sz="2400" i="1" dirty="0" smtClean="0">
                <a:latin typeface="Times"/>
                <a:cs typeface="Times"/>
                <a:sym typeface="Wingdings"/>
              </a:rPr>
              <a:t>Lee v. </a:t>
            </a:r>
            <a:r>
              <a:rPr lang="fr-FR" sz="2400" i="1" dirty="0" err="1" smtClean="0">
                <a:latin typeface="Times"/>
                <a:cs typeface="Times"/>
                <a:sym typeface="Wingdings"/>
              </a:rPr>
              <a:t>Ashers</a:t>
            </a:r>
            <a:r>
              <a:rPr lang="fr-FR" sz="2400" i="1" dirty="0" smtClean="0">
                <a:latin typeface="Times"/>
                <a:cs typeface="Times"/>
                <a:sym typeface="Wingdings"/>
              </a:rPr>
              <a:t> </a:t>
            </a:r>
            <a:r>
              <a:rPr lang="fr-FR" sz="2400" i="1" dirty="0" err="1" smtClean="0">
                <a:latin typeface="Times"/>
                <a:cs typeface="Times"/>
                <a:sym typeface="Wingdings"/>
              </a:rPr>
              <a:t>Baking</a:t>
            </a:r>
            <a:r>
              <a:rPr lang="fr-FR" sz="2400" i="1" dirty="0" smtClean="0">
                <a:latin typeface="Times"/>
                <a:cs typeface="Times"/>
                <a:sym typeface="Wingdings"/>
              </a:rPr>
              <a:t> Co </a:t>
            </a:r>
            <a:r>
              <a:rPr lang="fr-FR" sz="2400" i="1" dirty="0" err="1" smtClean="0">
                <a:latin typeface="Times"/>
                <a:cs typeface="Times"/>
                <a:sym typeface="Wingdings"/>
              </a:rPr>
              <a:t>ltd</a:t>
            </a:r>
            <a:r>
              <a:rPr lang="fr-FR" sz="2400" i="1" dirty="0" smtClean="0">
                <a:latin typeface="Times"/>
                <a:cs typeface="Times"/>
                <a:sym typeface="Wingdings"/>
              </a:rPr>
              <a:t> &amp; Anor </a:t>
            </a:r>
            <a:r>
              <a:rPr lang="fr-FR" sz="2400" dirty="0">
                <a:latin typeface="Times"/>
                <a:cs typeface="Times"/>
              </a:rPr>
              <a:t>[2015] </a:t>
            </a:r>
            <a:r>
              <a:rPr lang="fr-FR" sz="2400" dirty="0" err="1">
                <a:latin typeface="Times"/>
                <a:cs typeface="Times"/>
              </a:rPr>
              <a:t>NICty</a:t>
            </a:r>
            <a:r>
              <a:rPr lang="fr-FR" sz="2400" dirty="0">
                <a:latin typeface="Times"/>
                <a:cs typeface="Times"/>
              </a:rPr>
              <a:t> </a:t>
            </a:r>
            <a:r>
              <a:rPr lang="fr-FR" sz="2400" dirty="0" smtClean="0">
                <a:latin typeface="Times"/>
                <a:cs typeface="Times"/>
              </a:rPr>
              <a:t>2</a:t>
            </a:r>
          </a:p>
          <a:p>
            <a:pPr lvl="1"/>
            <a:endParaRPr lang="en-GB" sz="3200" dirty="0" smtClean="0">
              <a:latin typeface="Times"/>
              <a:cs typeface="Times"/>
              <a:sym typeface="Wingdings"/>
            </a:endParaRPr>
          </a:p>
          <a:p>
            <a:pPr lvl="1"/>
            <a:r>
              <a:rPr lang="en-GB" sz="2800" dirty="0" smtClean="0">
                <a:solidFill>
                  <a:schemeClr val="accent1"/>
                </a:solidFill>
                <a:latin typeface="Times"/>
                <a:cs typeface="Times"/>
                <a:sym typeface="Wingdings"/>
              </a:rPr>
              <a:t>Debate not limited to Europe</a:t>
            </a:r>
          </a:p>
          <a:p>
            <a:pPr lvl="1"/>
            <a:endParaRPr lang="en-GB" sz="2800" dirty="0">
              <a:solidFill>
                <a:schemeClr val="accent3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948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>
            <a:normAutofit/>
          </a:bodyPr>
          <a:lstStyle/>
          <a:p>
            <a:pPr algn="l"/>
            <a:r>
              <a:rPr lang="en-GB" noProof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Some food for thought</a:t>
            </a:r>
            <a:endParaRPr lang="en-GB" noProof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4266" y="1005160"/>
            <a:ext cx="8322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Religion/belief raises distinct challenges for discrimination law</a:t>
            </a:r>
          </a:p>
          <a:p>
            <a:endParaRPr lang="en-GB" sz="3200" dirty="0" smtClean="0">
              <a:solidFill>
                <a:srgbClr val="4F81BD"/>
              </a:solidFill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Highly political context cannot be overlooked</a:t>
            </a:r>
          </a:p>
          <a:p>
            <a:endParaRPr lang="en-GB" sz="3200" dirty="0" smtClean="0">
              <a:solidFill>
                <a:srgbClr val="4F81BD"/>
              </a:solidFill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Minority and majority divide</a:t>
            </a:r>
          </a:p>
          <a:p>
            <a:endParaRPr lang="en-GB" sz="3200" dirty="0" smtClean="0">
              <a:solidFill>
                <a:srgbClr val="4F81BD"/>
              </a:solidFill>
              <a:latin typeface="Times"/>
              <a:cs typeface="Times"/>
            </a:endParaRPr>
          </a:p>
          <a:p>
            <a:pPr lvl="1"/>
            <a:endParaRPr lang="en-GB" sz="3200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649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mpus nuage - Piett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2"/>
          <a:stretch/>
        </p:blipFill>
        <p:spPr>
          <a:xfrm>
            <a:off x="0" y="1"/>
            <a:ext cx="9144001" cy="6277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0400" y="6242168"/>
            <a:ext cx="8483600" cy="6158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Image 12" descr="centre_perelma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" y="70963"/>
            <a:ext cx="884607" cy="840208"/>
          </a:xfrm>
          <a:prstGeom prst="rect">
            <a:avLst/>
          </a:prstGeom>
        </p:spPr>
      </p:pic>
      <p:pic>
        <p:nvPicPr>
          <p:cNvPr id="14" name="Image 13" descr="ULB-ligne-dro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83" y="6313577"/>
            <a:ext cx="3382379" cy="4936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242169"/>
            <a:ext cx="660400" cy="615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9527" y="6364379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prstClr val="white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64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agu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8"/>
          <a:stretch/>
        </p:blipFill>
        <p:spPr>
          <a:xfrm>
            <a:off x="6612466" y="2045408"/>
            <a:ext cx="2301162" cy="40493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2667" y="6415070"/>
            <a:ext cx="8551333" cy="442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5418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1600" b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en-GB" sz="160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763583" y="2635596"/>
            <a:ext cx="7772400" cy="920464"/>
          </a:xfrm>
        </p:spPr>
        <p:txBody>
          <a:bodyPr>
            <a:noAutofit/>
          </a:bodyPr>
          <a:lstStyle/>
          <a:p>
            <a:pPr algn="l"/>
            <a:r>
              <a:rPr lang="en-GB" sz="3600" noProof="0" smtClean="0">
                <a:latin typeface="Times New Roman"/>
                <a:cs typeface="Times New Roman"/>
              </a:rPr>
              <a:t>Legal challenges to frame religious discrimination</a:t>
            </a:r>
            <a:endParaRPr lang="en-GB" sz="3600" noProof="0">
              <a:latin typeface="Times New Roman"/>
              <a:cs typeface="Times New Roman"/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763583" y="4078576"/>
            <a:ext cx="6400800" cy="201620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noProof="0" smtClean="0"/>
              <a:t>A question of faith. Religion and belief in the work of equality bodies (Equinet Seminar – 9 November 2015)</a:t>
            </a:r>
          </a:p>
          <a:p>
            <a:pPr algn="l"/>
            <a:endParaRPr lang="en-GB" noProof="0" smtClean="0"/>
          </a:p>
          <a:p>
            <a:pPr algn="l"/>
            <a:r>
              <a:rPr lang="en-GB" sz="2600" i="1" noProof="0" smtClean="0">
                <a:latin typeface="Times New Roman"/>
              </a:rPr>
              <a:t>Isabelle Rorive</a:t>
            </a:r>
          </a:p>
          <a:p>
            <a:pPr algn="l"/>
            <a:r>
              <a:rPr lang="en-GB" sz="2600" i="1" noProof="0" smtClean="0">
                <a:latin typeface="Times New Roman"/>
              </a:rPr>
              <a:t>Prof. at the Law Faculty</a:t>
            </a:r>
          </a:p>
          <a:p>
            <a:pPr algn="l"/>
            <a:r>
              <a:rPr lang="en-GB" sz="2600" i="1" noProof="0" smtClean="0">
                <a:latin typeface="Times New Roman"/>
              </a:rPr>
              <a:t>Director of the Centre Perelman for Legal Philosophy</a:t>
            </a:r>
          </a:p>
          <a:p>
            <a:pPr algn="l"/>
            <a:r>
              <a:rPr lang="en-GB" sz="2600" i="1" noProof="0" smtClean="0">
                <a:latin typeface="Times New Roman"/>
              </a:rPr>
              <a:t>Université libre de Bruxelles (ULB)</a:t>
            </a:r>
          </a:p>
          <a:p>
            <a:pPr algn="l"/>
            <a:r>
              <a:rPr lang="en-GB" sz="2600" i="1" noProof="0" smtClean="0">
                <a:latin typeface="Times New Roman"/>
              </a:rPr>
              <a:t>European Equality Law Network (senior expert on religion or belief)</a:t>
            </a:r>
            <a:endParaRPr lang="en-GB" sz="2600" i="1" noProof="0">
              <a:latin typeface="Times New Roman"/>
            </a:endParaRPr>
          </a:p>
          <a:p>
            <a:pPr algn="l"/>
            <a:endParaRPr lang="en-GB" sz="2600" noProof="0"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/>
          <a:lstStyle/>
          <a:p>
            <a:pPr algn="l"/>
            <a:r>
              <a:rPr lang="en-GB" noProof="0" smtClean="0">
                <a:solidFill>
                  <a:schemeClr val="bg1"/>
                </a:solidFill>
                <a:latin typeface="Times New Roman"/>
                <a:cs typeface="Times New Roman"/>
              </a:rPr>
              <a:t>Major challenges</a:t>
            </a:r>
            <a:endParaRPr lang="en-GB" noProof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5885" y="1005160"/>
            <a:ext cx="8322733" cy="661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baseline="30000" dirty="0">
              <a:solidFill>
                <a:schemeClr val="accent1"/>
              </a:solidFill>
              <a:latin typeface="Times"/>
              <a:cs typeface="Times"/>
            </a:endParaRPr>
          </a:p>
          <a:p>
            <a:pPr marL="571500" indent="-571500">
              <a:buFontTx/>
              <a:buChar char="•"/>
            </a:pPr>
            <a:r>
              <a:rPr lang="en-GB" sz="3600" dirty="0" smtClean="0">
                <a:solidFill>
                  <a:schemeClr val="accent1"/>
                </a:solidFill>
                <a:latin typeface="Times"/>
                <a:cs typeface="Times"/>
              </a:rPr>
              <a:t>Legal basis</a:t>
            </a:r>
          </a:p>
          <a:p>
            <a:endParaRPr lang="en-GB" sz="3600" dirty="0" smtClean="0">
              <a:solidFill>
                <a:schemeClr val="accent1"/>
              </a:solidFill>
              <a:latin typeface="Times"/>
              <a:cs typeface="Times"/>
            </a:endParaRPr>
          </a:p>
          <a:p>
            <a:pPr marL="571500" indent="-571500">
              <a:buFontTx/>
              <a:buChar char="•"/>
            </a:pPr>
            <a:r>
              <a:rPr lang="en-GB" sz="3600" dirty="0" smtClean="0">
                <a:solidFill>
                  <a:schemeClr val="accent1"/>
                </a:solidFill>
                <a:latin typeface="Times"/>
                <a:cs typeface="Times"/>
              </a:rPr>
              <a:t>Definition, boundaries and </a:t>
            </a:r>
            <a:r>
              <a:rPr lang="en-GB" sz="3600" dirty="0" err="1" smtClean="0">
                <a:solidFill>
                  <a:schemeClr val="accent1"/>
                </a:solidFill>
                <a:latin typeface="Times"/>
                <a:cs typeface="Times"/>
              </a:rPr>
              <a:t>intersectionality</a:t>
            </a:r>
            <a:endParaRPr lang="en-GB" sz="3600" dirty="0" smtClean="0">
              <a:solidFill>
                <a:schemeClr val="accent1"/>
              </a:solidFill>
              <a:latin typeface="Times"/>
              <a:cs typeface="Times"/>
            </a:endParaRPr>
          </a:p>
          <a:p>
            <a:pPr marL="571500" indent="-571500">
              <a:buFontTx/>
              <a:buChar char="•"/>
            </a:pPr>
            <a:endParaRPr lang="en-GB" sz="3600" dirty="0" smtClean="0">
              <a:solidFill>
                <a:schemeClr val="accent1"/>
              </a:solidFill>
              <a:latin typeface="Times"/>
              <a:cs typeface="Times"/>
            </a:endParaRPr>
          </a:p>
          <a:p>
            <a:pPr marL="571500" indent="-571500">
              <a:buFontTx/>
              <a:buChar char="•"/>
            </a:pPr>
            <a:r>
              <a:rPr lang="en-GB" sz="3600" dirty="0" smtClean="0">
                <a:solidFill>
                  <a:schemeClr val="accent1"/>
                </a:solidFill>
                <a:latin typeface="Times"/>
                <a:cs typeface="Times"/>
              </a:rPr>
              <a:t>Neutrality and corporate image</a:t>
            </a:r>
          </a:p>
          <a:p>
            <a:pPr marL="571500" indent="-571500">
              <a:buFontTx/>
              <a:buChar char="•"/>
            </a:pPr>
            <a:endParaRPr lang="en-GB" sz="3600" dirty="0" smtClean="0">
              <a:solidFill>
                <a:schemeClr val="accent1"/>
              </a:solidFill>
              <a:latin typeface="Times"/>
              <a:cs typeface="Times"/>
            </a:endParaRPr>
          </a:p>
          <a:p>
            <a:pPr marL="571500" indent="-571500">
              <a:buFontTx/>
              <a:buChar char="•"/>
            </a:pPr>
            <a:r>
              <a:rPr lang="en-GB" sz="3600" dirty="0" smtClean="0">
                <a:solidFill>
                  <a:schemeClr val="accent1"/>
                </a:solidFill>
                <a:latin typeface="Times"/>
                <a:cs typeface="Times"/>
              </a:rPr>
              <a:t>Religious objection on discriminatory ground</a:t>
            </a:r>
            <a:endParaRPr lang="en-GB" sz="3600" dirty="0" smtClean="0">
              <a:latin typeface="Times"/>
              <a:cs typeface="Times"/>
            </a:endParaRPr>
          </a:p>
          <a:p>
            <a:endParaRPr lang="fr-FR" sz="36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196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/>
          <a:lstStyle/>
          <a:p>
            <a:pPr algn="l"/>
            <a:r>
              <a:rPr lang="en-GB" noProof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Legal basis – Two foundations</a:t>
            </a:r>
            <a:endParaRPr lang="en-GB" noProof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5885" y="1005160"/>
            <a:ext cx="8322733" cy="852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aseline="30000" dirty="0" smtClean="0">
              <a:latin typeface="Times"/>
              <a:cs typeface="Times"/>
            </a:endParaRPr>
          </a:p>
          <a:p>
            <a:endParaRPr lang="fr-FR" sz="2800" baseline="30000" dirty="0">
              <a:latin typeface="Times"/>
              <a:cs typeface="Times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accent1"/>
                </a:solidFill>
                <a:latin typeface="Times"/>
                <a:cs typeface="Times"/>
              </a:rPr>
              <a:t>Freedom of religion and belief (+ non-discrimination clause)</a:t>
            </a:r>
          </a:p>
          <a:p>
            <a:endParaRPr lang="en-GB" sz="2800" dirty="0" smtClean="0">
              <a:latin typeface="Times"/>
              <a:cs typeface="Times"/>
            </a:endParaRPr>
          </a:p>
          <a:p>
            <a:pPr marL="800100" lvl="1" indent="-342900">
              <a:buFontTx/>
              <a:buChar char="•"/>
            </a:pPr>
            <a:r>
              <a:rPr lang="en-GB" sz="2400" dirty="0" smtClean="0">
                <a:latin typeface="Times"/>
                <a:cs typeface="Times"/>
                <a:sym typeface="Wingdings"/>
              </a:rPr>
              <a:t>Art. 9 ECHR (+ Art. 14 ECHR)</a:t>
            </a:r>
          </a:p>
          <a:p>
            <a:pPr lvl="1"/>
            <a:endParaRPr lang="en-GB" sz="2400" dirty="0" smtClean="0">
              <a:latin typeface="Times"/>
              <a:cs typeface="Times"/>
              <a:sym typeface="Wingdings"/>
            </a:endParaRPr>
          </a:p>
          <a:p>
            <a:pPr marL="800100" lvl="1" indent="-342900">
              <a:buFontTx/>
              <a:buChar char="•"/>
            </a:pPr>
            <a:r>
              <a:rPr lang="en-GB" sz="2400" dirty="0" smtClean="0">
                <a:latin typeface="Times"/>
                <a:cs typeface="Times"/>
                <a:sym typeface="Wingdings"/>
              </a:rPr>
              <a:t>Contracting out doctrine (until </a:t>
            </a:r>
            <a:r>
              <a:rPr lang="en-GB" sz="2400" i="1" dirty="0" err="1">
                <a:latin typeface="Times"/>
                <a:cs typeface="Times"/>
                <a:sym typeface="Wingdings"/>
              </a:rPr>
              <a:t>Eweida</a:t>
            </a:r>
            <a:r>
              <a:rPr lang="en-GB" sz="2400" i="1" dirty="0">
                <a:latin typeface="Times"/>
                <a:cs typeface="Times"/>
                <a:sym typeface="Wingdings"/>
              </a:rPr>
              <a:t> and others v. the </a:t>
            </a:r>
            <a:r>
              <a:rPr lang="en-GB" sz="2400" i="1" dirty="0" smtClean="0">
                <a:latin typeface="Times"/>
                <a:cs typeface="Times"/>
                <a:sym typeface="Wingdings"/>
              </a:rPr>
              <a:t>UK, 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2013)</a:t>
            </a:r>
          </a:p>
          <a:p>
            <a:pPr lvl="1"/>
            <a:endParaRPr lang="en-GB" sz="2400" dirty="0" smtClean="0">
              <a:latin typeface="Times"/>
              <a:cs typeface="Times"/>
              <a:sym typeface="Wingdings"/>
            </a:endParaRPr>
          </a:p>
          <a:p>
            <a:pPr marL="800100" lvl="1" indent="-342900">
              <a:buFontTx/>
              <a:buChar char="•"/>
            </a:pPr>
            <a:r>
              <a:rPr lang="en-GB" sz="2400" dirty="0" err="1" smtClean="0">
                <a:latin typeface="Times"/>
                <a:cs typeface="Times"/>
                <a:sym typeface="Wingdings"/>
              </a:rPr>
              <a:t>ECtHR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 (GC), </a:t>
            </a:r>
            <a:r>
              <a:rPr lang="en-GB" sz="2400" i="1" dirty="0" err="1" smtClean="0">
                <a:latin typeface="Times"/>
                <a:cs typeface="Times"/>
                <a:sym typeface="Wingdings"/>
              </a:rPr>
              <a:t>Thlimmenos</a:t>
            </a:r>
            <a:r>
              <a:rPr lang="en-GB" sz="2400" i="1" dirty="0" smtClean="0">
                <a:latin typeface="Times"/>
                <a:cs typeface="Times"/>
                <a:sym typeface="Wingdings"/>
              </a:rPr>
              <a:t> v. Greece 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(2000)</a:t>
            </a:r>
          </a:p>
          <a:p>
            <a:pPr lvl="1"/>
            <a:endParaRPr lang="en-GB" sz="2400" dirty="0" smtClean="0">
              <a:latin typeface="Times"/>
              <a:cs typeface="Times"/>
              <a:sym typeface="Wingdings"/>
            </a:endParaRPr>
          </a:p>
          <a:p>
            <a:pPr lvl="1"/>
            <a:endParaRPr lang="en-GB" sz="2800" dirty="0" smtClean="0">
              <a:latin typeface="Times"/>
              <a:cs typeface="Times"/>
              <a:sym typeface="Wingdings"/>
            </a:endParaRPr>
          </a:p>
          <a:p>
            <a:pPr lvl="1"/>
            <a:endParaRPr lang="fr-FR" sz="2800" dirty="0" smtClean="0">
              <a:latin typeface="Times"/>
              <a:cs typeface="Times"/>
              <a:sym typeface="Wingdings"/>
            </a:endParaRPr>
          </a:p>
          <a:p>
            <a:pPr lvl="1"/>
            <a:endParaRPr lang="fr-FR" sz="2800" dirty="0">
              <a:latin typeface="Times"/>
              <a:cs typeface="Times"/>
              <a:sym typeface="Wingdings"/>
            </a:endParaRPr>
          </a:p>
          <a:p>
            <a:pPr lvl="1"/>
            <a:endParaRPr lang="fr-FR" sz="2800" dirty="0" smtClean="0">
              <a:latin typeface="Times"/>
              <a:cs typeface="Times"/>
              <a:sym typeface="Wingdings"/>
            </a:endParaRPr>
          </a:p>
          <a:p>
            <a:pPr lvl="1"/>
            <a:endParaRPr lang="fr-FR" sz="2800" dirty="0" smtClean="0">
              <a:latin typeface="Times"/>
              <a:cs typeface="Times"/>
              <a:sym typeface="Wingdings"/>
            </a:endParaRPr>
          </a:p>
          <a:p>
            <a:pPr marL="457200" indent="-457200">
              <a:buFont typeface="Wingdings" charset="0"/>
              <a:buChar char="è"/>
            </a:pPr>
            <a:endParaRPr lang="fr-FR" sz="2800" dirty="0" smtClean="0">
              <a:latin typeface="Times"/>
              <a:cs typeface="Times"/>
            </a:endParaRPr>
          </a:p>
          <a:p>
            <a:r>
              <a:rPr lang="fr-FR" sz="2800" dirty="0" smtClean="0">
                <a:latin typeface="Times"/>
                <a:cs typeface="Times"/>
              </a:rPr>
              <a:t> </a:t>
            </a:r>
            <a:endParaRPr lang="fr-FR" sz="2800" dirty="0">
              <a:latin typeface="Times"/>
              <a:cs typeface="Times"/>
            </a:endParaRPr>
          </a:p>
          <a:p>
            <a:endParaRPr lang="fr-FR" sz="28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783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/>
          <a:lstStyle/>
          <a:p>
            <a:pPr algn="l"/>
            <a:r>
              <a:rPr lang="en-GB" noProof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Legal basis – Two foundations</a:t>
            </a:r>
            <a:endParaRPr lang="en-GB" noProof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5885" y="1005160"/>
            <a:ext cx="8322733" cy="1020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aseline="30000" dirty="0" smtClean="0">
              <a:latin typeface="Times"/>
              <a:cs typeface="Times"/>
            </a:endParaRPr>
          </a:p>
          <a:p>
            <a:endParaRPr lang="fr-FR" sz="2000" baseline="30000" dirty="0">
              <a:latin typeface="Times"/>
              <a:cs typeface="Times"/>
            </a:endParaRPr>
          </a:p>
          <a:p>
            <a:endParaRPr lang="fr-FR" sz="2800" baseline="30000" dirty="0">
              <a:latin typeface="Times"/>
              <a:cs typeface="Times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GB" sz="2800" dirty="0" smtClean="0">
                <a:solidFill>
                  <a:srgbClr val="4F81BD"/>
                </a:solidFill>
                <a:latin typeface="Times"/>
                <a:cs typeface="Times"/>
                <a:sym typeface="Wingdings"/>
              </a:rPr>
              <a:t>Non-discrimination based on religion or belief:</a:t>
            </a:r>
          </a:p>
          <a:p>
            <a:pPr lvl="1"/>
            <a:r>
              <a:rPr lang="en-GB" sz="2800" dirty="0" smtClean="0">
                <a:latin typeface="Times"/>
                <a:cs typeface="Times"/>
                <a:sym typeface="Wingdings"/>
              </a:rPr>
              <a:t>Employment Equality Directive (2000/78/EC)</a:t>
            </a:r>
          </a:p>
          <a:p>
            <a:pPr lvl="1"/>
            <a:endParaRPr lang="en-GB" sz="2800" dirty="0">
              <a:latin typeface="Times"/>
              <a:cs typeface="Times"/>
              <a:sym typeface="Wingdings"/>
            </a:endParaRPr>
          </a:p>
          <a:p>
            <a:pPr marL="914400" lvl="1" indent="-457200">
              <a:buFontTx/>
              <a:buChar char="•"/>
            </a:pPr>
            <a:r>
              <a:rPr lang="en-GB" sz="2800" dirty="0" smtClean="0">
                <a:latin typeface="Times"/>
                <a:cs typeface="Times"/>
                <a:sym typeface="Wingdings"/>
              </a:rPr>
              <a:t>Direct discrimination (exceptions in Art. 4)</a:t>
            </a:r>
          </a:p>
          <a:p>
            <a:pPr marL="914400" lvl="1" indent="-457200">
              <a:buFontTx/>
              <a:buChar char="•"/>
            </a:pPr>
            <a:r>
              <a:rPr lang="en-GB" sz="2800" dirty="0" smtClean="0">
                <a:latin typeface="Times"/>
                <a:cs typeface="Times"/>
                <a:sym typeface="Wingdings"/>
              </a:rPr>
              <a:t>Indirect discrimination</a:t>
            </a:r>
          </a:p>
          <a:p>
            <a:pPr marL="914400" lvl="1" indent="-457200">
              <a:buFontTx/>
              <a:buChar char="•"/>
            </a:pPr>
            <a:r>
              <a:rPr lang="en-GB" sz="2800" dirty="0" smtClean="0">
                <a:latin typeface="Times"/>
                <a:cs typeface="Times"/>
                <a:sym typeface="Wingdings"/>
              </a:rPr>
              <a:t>+ the issue of reasonable accommodation </a:t>
            </a:r>
          </a:p>
          <a:p>
            <a:pPr lvl="1"/>
            <a:r>
              <a:rPr lang="en-GB" sz="2000" dirty="0" smtClean="0">
                <a:latin typeface="Times"/>
                <a:cs typeface="Times"/>
                <a:sym typeface="Wingdings"/>
              </a:rPr>
              <a:t>	(</a:t>
            </a:r>
            <a:r>
              <a:rPr lang="en-GB" sz="2000" dirty="0" err="1" smtClean="0">
                <a:latin typeface="Times"/>
                <a:cs typeface="Times"/>
                <a:sym typeface="Wingdings"/>
              </a:rPr>
              <a:t>Bribosia</a:t>
            </a:r>
            <a:r>
              <a:rPr lang="en-GB" sz="2000" dirty="0" smtClean="0">
                <a:latin typeface="Times"/>
                <a:cs typeface="Times"/>
                <a:sym typeface="Wingdings"/>
              </a:rPr>
              <a:t> &amp; </a:t>
            </a:r>
            <a:r>
              <a:rPr lang="en-GB" sz="2000" dirty="0" err="1" smtClean="0">
                <a:latin typeface="Times"/>
                <a:cs typeface="Times"/>
                <a:sym typeface="Wingdings"/>
              </a:rPr>
              <a:t>Rorive</a:t>
            </a:r>
            <a:r>
              <a:rPr lang="en-GB" sz="2000" dirty="0" smtClean="0">
                <a:latin typeface="Times"/>
                <a:cs typeface="Times"/>
                <a:sym typeface="Wingdings"/>
              </a:rPr>
              <a:t>, </a:t>
            </a:r>
            <a:r>
              <a:rPr lang="en-GB" sz="2000" i="1" dirty="0" smtClean="0">
                <a:latin typeface="Times"/>
                <a:cs typeface="Times"/>
                <a:sym typeface="Wingdings"/>
              </a:rPr>
              <a:t>Reasonable Accommodation beyond disability in 	Europe</a:t>
            </a:r>
            <a:r>
              <a:rPr lang="en-GB" sz="2000" dirty="0" smtClean="0">
                <a:latin typeface="Times"/>
                <a:cs typeface="Times"/>
                <a:sym typeface="Wingdings"/>
              </a:rPr>
              <a:t>, EU Commission, Sept. 2013)</a:t>
            </a:r>
          </a:p>
          <a:p>
            <a:pPr marL="914400" lvl="1" indent="-457200">
              <a:buFontTx/>
              <a:buChar char="•"/>
            </a:pPr>
            <a:endParaRPr lang="en-GB" sz="2800" dirty="0">
              <a:latin typeface="Times"/>
              <a:cs typeface="Times"/>
              <a:sym typeface="Wingdings"/>
            </a:endParaRPr>
          </a:p>
          <a:p>
            <a:pPr marL="914400" lvl="1" indent="-457200">
              <a:buFont typeface="Wingdings" charset="0"/>
              <a:buChar char="è"/>
            </a:pPr>
            <a:r>
              <a:rPr lang="en-GB" sz="2800" dirty="0" smtClean="0">
                <a:solidFill>
                  <a:schemeClr val="accent3"/>
                </a:solidFill>
                <a:latin typeface="Times"/>
                <a:cs typeface="Times"/>
                <a:sym typeface="Wingdings"/>
              </a:rPr>
              <a:t>Shift from freedom (tolerance) to non-discrimination</a:t>
            </a:r>
          </a:p>
          <a:p>
            <a:pPr lvl="1"/>
            <a:endParaRPr lang="en-GB" sz="2800" dirty="0" smtClean="0">
              <a:solidFill>
                <a:schemeClr val="accent3"/>
              </a:solidFill>
              <a:latin typeface="Times"/>
              <a:cs typeface="Times"/>
              <a:sym typeface="Wingdings"/>
            </a:endParaRPr>
          </a:p>
          <a:p>
            <a:pPr marL="457200" indent="-457200">
              <a:buFontTx/>
              <a:buChar char="•"/>
            </a:pPr>
            <a:endParaRPr lang="en-GB" sz="2800" dirty="0" smtClean="0">
              <a:latin typeface="Times"/>
              <a:cs typeface="Times"/>
              <a:sym typeface="Wingdings"/>
            </a:endParaRPr>
          </a:p>
          <a:p>
            <a:endParaRPr lang="en-GB" sz="2800" dirty="0" smtClean="0">
              <a:latin typeface="Times"/>
              <a:cs typeface="Times"/>
              <a:sym typeface="Wingdings"/>
            </a:endParaRPr>
          </a:p>
          <a:p>
            <a:r>
              <a:rPr lang="en-GB" sz="2800" dirty="0" smtClean="0">
                <a:latin typeface="Times"/>
                <a:cs typeface="Times"/>
                <a:sym typeface="Wingdings"/>
              </a:rPr>
              <a:t>	</a:t>
            </a:r>
            <a:endParaRPr lang="fr-FR" sz="2800" dirty="0" smtClean="0">
              <a:latin typeface="Times"/>
              <a:cs typeface="Times"/>
              <a:sym typeface="Wingdings"/>
            </a:endParaRPr>
          </a:p>
          <a:p>
            <a:pPr lvl="1"/>
            <a:endParaRPr lang="fr-FR" sz="2800" dirty="0">
              <a:latin typeface="Times"/>
              <a:cs typeface="Times"/>
              <a:sym typeface="Wingdings"/>
            </a:endParaRPr>
          </a:p>
          <a:p>
            <a:pPr lvl="1"/>
            <a:endParaRPr lang="fr-FR" sz="2800" dirty="0" smtClean="0">
              <a:latin typeface="Times"/>
              <a:cs typeface="Times"/>
              <a:sym typeface="Wingdings"/>
            </a:endParaRPr>
          </a:p>
          <a:p>
            <a:pPr lvl="1"/>
            <a:endParaRPr lang="fr-FR" sz="2800" dirty="0" smtClean="0">
              <a:latin typeface="Times"/>
              <a:cs typeface="Times"/>
              <a:sym typeface="Wingdings"/>
            </a:endParaRPr>
          </a:p>
          <a:p>
            <a:pPr marL="457200" indent="-457200">
              <a:buFont typeface="Wingdings" charset="0"/>
              <a:buChar char="è"/>
            </a:pPr>
            <a:endParaRPr lang="fr-FR" sz="2800" dirty="0" smtClean="0">
              <a:latin typeface="Times"/>
              <a:cs typeface="Times"/>
            </a:endParaRPr>
          </a:p>
          <a:p>
            <a:r>
              <a:rPr lang="fr-FR" sz="2800" dirty="0" smtClean="0">
                <a:latin typeface="Times"/>
                <a:cs typeface="Times"/>
              </a:rPr>
              <a:t> </a:t>
            </a:r>
            <a:endParaRPr lang="fr-FR" sz="2800" dirty="0">
              <a:latin typeface="Times"/>
              <a:cs typeface="Times"/>
            </a:endParaRPr>
          </a:p>
          <a:p>
            <a:endParaRPr lang="fr-FR" sz="28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032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/>
          <a:lstStyle/>
          <a:p>
            <a:pPr algn="l"/>
            <a:r>
              <a:rPr lang="en-GB" noProof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Legal basis - Strategy</a:t>
            </a:r>
            <a:endParaRPr lang="en-GB" noProof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5885" y="1005160"/>
            <a:ext cx="8322733" cy="802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aseline="30000" dirty="0" smtClean="0">
              <a:latin typeface="Times"/>
              <a:cs typeface="Times"/>
            </a:endParaRPr>
          </a:p>
          <a:p>
            <a:endParaRPr lang="fr-FR" sz="2000" baseline="30000" dirty="0">
              <a:latin typeface="Times"/>
              <a:cs typeface="Times"/>
            </a:endParaRPr>
          </a:p>
          <a:p>
            <a:endParaRPr lang="fr-FR" sz="2800" baseline="30000" dirty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2800" dirty="0" smtClean="0">
                <a:solidFill>
                  <a:schemeClr val="accent1"/>
                </a:solidFill>
                <a:latin typeface="Times"/>
                <a:cs typeface="Times"/>
              </a:rPr>
              <a:t>Freedom of religion / Non-discrimination</a:t>
            </a:r>
            <a:endParaRPr lang="en-GB" sz="2800" dirty="0" smtClean="0">
              <a:latin typeface="Times"/>
              <a:cs typeface="Times"/>
            </a:endParaRPr>
          </a:p>
          <a:p>
            <a:pPr lvl="1"/>
            <a:r>
              <a:rPr lang="en-GB" sz="2800" dirty="0" smtClean="0">
                <a:latin typeface="Times"/>
                <a:cs typeface="Times"/>
                <a:sym typeface="Wingdings"/>
              </a:rPr>
              <a:t>A strategic choice </a:t>
            </a:r>
          </a:p>
          <a:p>
            <a:pPr lvl="1"/>
            <a:r>
              <a:rPr lang="en-GB" sz="2400" dirty="0" err="1" smtClean="0">
                <a:latin typeface="Times"/>
                <a:cs typeface="Times"/>
                <a:sym typeface="Wingdings"/>
              </a:rPr>
              <a:t>Eg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. </a:t>
            </a:r>
            <a:r>
              <a:rPr lang="en-GB" sz="2400" dirty="0" err="1" smtClean="0">
                <a:latin typeface="Times"/>
                <a:cs typeface="Times"/>
                <a:sym typeface="Wingdings"/>
              </a:rPr>
              <a:t>ECtHR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, </a:t>
            </a:r>
            <a:r>
              <a:rPr lang="en-GB" sz="2400" i="1" dirty="0" err="1" smtClean="0">
                <a:latin typeface="Times"/>
                <a:cs typeface="Times"/>
                <a:sym typeface="Wingdings"/>
              </a:rPr>
              <a:t>Eweida</a:t>
            </a:r>
            <a:r>
              <a:rPr lang="en-GB" sz="2400" i="1" dirty="0" smtClean="0">
                <a:latin typeface="Times"/>
                <a:cs typeface="Times"/>
                <a:sym typeface="Wingdings"/>
              </a:rPr>
              <a:t> and others v. the UK 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(2013)</a:t>
            </a:r>
          </a:p>
          <a:p>
            <a:pPr lvl="1"/>
            <a:endParaRPr lang="en-GB" sz="2800" dirty="0" smtClean="0">
              <a:latin typeface="Times"/>
              <a:cs typeface="Times"/>
              <a:sym typeface="Wingdings"/>
            </a:endParaRPr>
          </a:p>
          <a:p>
            <a:pPr marL="457200" indent="-457200">
              <a:buFontTx/>
              <a:buChar char="•"/>
            </a:pPr>
            <a:r>
              <a:rPr lang="en-GB" sz="2800" dirty="0" err="1" smtClean="0">
                <a:solidFill>
                  <a:srgbClr val="4F81BD"/>
                </a:solidFill>
                <a:latin typeface="Times"/>
                <a:cs typeface="Times"/>
                <a:sym typeface="Wingdings"/>
              </a:rPr>
              <a:t>Multilayered</a:t>
            </a:r>
            <a:r>
              <a:rPr lang="en-GB" sz="2800" dirty="0" smtClean="0">
                <a:solidFill>
                  <a:srgbClr val="4F81BD"/>
                </a:solidFill>
                <a:latin typeface="Times"/>
                <a:cs typeface="Times"/>
                <a:sym typeface="Wingdings"/>
              </a:rPr>
              <a:t> legal sources at the international level</a:t>
            </a:r>
            <a:endParaRPr lang="en-GB" sz="2800" dirty="0" smtClean="0">
              <a:latin typeface="Times"/>
              <a:cs typeface="Times"/>
              <a:sym typeface="Wingdings"/>
            </a:endParaRPr>
          </a:p>
          <a:p>
            <a:r>
              <a:rPr lang="en-GB" sz="2800" dirty="0" smtClean="0">
                <a:latin typeface="Times"/>
                <a:cs typeface="Times"/>
                <a:sym typeface="Wingdings"/>
              </a:rPr>
              <a:t>	Forum shopping and strategic litigation </a:t>
            </a:r>
          </a:p>
          <a:p>
            <a:r>
              <a:rPr lang="en-GB" sz="2800" dirty="0" smtClean="0">
                <a:latin typeface="Times"/>
                <a:cs typeface="Times"/>
                <a:sym typeface="Wingdings"/>
              </a:rPr>
              <a:t>	</a:t>
            </a:r>
            <a:r>
              <a:rPr lang="en-GB" sz="2400" dirty="0" err="1" smtClean="0">
                <a:latin typeface="Times"/>
                <a:cs typeface="Times"/>
                <a:sym typeface="Wingdings"/>
              </a:rPr>
              <a:t>Eg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. “The Singh saga” before the </a:t>
            </a:r>
            <a:r>
              <a:rPr lang="en-GB" sz="2400" dirty="0" err="1" smtClean="0">
                <a:latin typeface="Times"/>
                <a:cs typeface="Times"/>
                <a:sym typeface="Wingdings"/>
              </a:rPr>
              <a:t>ECtHR</a:t>
            </a:r>
            <a:r>
              <a:rPr lang="en-GB" sz="2400" dirty="0" smtClean="0">
                <a:latin typeface="Times"/>
                <a:cs typeface="Times"/>
                <a:sym typeface="Wingdings"/>
              </a:rPr>
              <a:t> and the UN HRC </a:t>
            </a:r>
          </a:p>
          <a:p>
            <a:r>
              <a:rPr lang="en-GB" sz="2400" dirty="0" smtClean="0">
                <a:latin typeface="Times"/>
                <a:cs typeface="Times"/>
                <a:sym typeface="Wingdings"/>
              </a:rPr>
              <a:t>	</a:t>
            </a:r>
            <a:r>
              <a:rPr lang="en-GB" dirty="0" smtClean="0">
                <a:latin typeface="Times"/>
                <a:cs typeface="Times"/>
                <a:sym typeface="Wingdings"/>
              </a:rPr>
              <a:t>(</a:t>
            </a:r>
            <a:r>
              <a:rPr lang="en-GB" dirty="0" err="1" smtClean="0">
                <a:latin typeface="Times"/>
                <a:cs typeface="Times"/>
                <a:sym typeface="Wingdings"/>
              </a:rPr>
              <a:t>Bribosia</a:t>
            </a:r>
            <a:r>
              <a:rPr lang="en-GB" dirty="0" smtClean="0">
                <a:latin typeface="Times"/>
                <a:cs typeface="Times"/>
                <a:sym typeface="Wingdings"/>
              </a:rPr>
              <a:t>, Caceres &amp; </a:t>
            </a:r>
            <a:r>
              <a:rPr lang="en-GB" dirty="0" err="1" smtClean="0">
                <a:latin typeface="Times"/>
                <a:cs typeface="Times"/>
                <a:sym typeface="Wingdings"/>
              </a:rPr>
              <a:t>Rorive</a:t>
            </a:r>
            <a:r>
              <a:rPr lang="en-GB" dirty="0" smtClean="0">
                <a:latin typeface="Times"/>
                <a:cs typeface="Times"/>
                <a:sym typeface="Wingdings"/>
              </a:rPr>
              <a:t>, </a:t>
            </a:r>
            <a:r>
              <a:rPr lang="en-GB" dirty="0" smtClean="0">
                <a:latin typeface="Times"/>
                <a:cs typeface="Times"/>
              </a:rPr>
              <a:t>“Les </a:t>
            </a:r>
            <a:r>
              <a:rPr lang="en-GB" dirty="0" err="1" smtClean="0">
                <a:latin typeface="Times"/>
                <a:cs typeface="Times"/>
              </a:rPr>
              <a:t>signes</a:t>
            </a:r>
            <a:r>
              <a:rPr lang="en-GB" dirty="0" smtClean="0">
                <a:latin typeface="Times"/>
                <a:cs typeface="Times"/>
              </a:rPr>
              <a:t> </a:t>
            </a:r>
            <a:r>
              <a:rPr lang="en-GB" dirty="0" err="1" smtClean="0">
                <a:latin typeface="Times"/>
                <a:cs typeface="Times"/>
              </a:rPr>
              <a:t>religieux</a:t>
            </a:r>
            <a:r>
              <a:rPr lang="en-GB" dirty="0" smtClean="0">
                <a:latin typeface="Times"/>
                <a:cs typeface="Times"/>
              </a:rPr>
              <a:t> au </a:t>
            </a:r>
            <a:r>
              <a:rPr lang="en-GB" dirty="0" err="1" smtClean="0">
                <a:latin typeface="Times"/>
                <a:cs typeface="Times"/>
              </a:rPr>
              <a:t>cœur</a:t>
            </a:r>
            <a:r>
              <a:rPr lang="en-GB" dirty="0" smtClean="0">
                <a:latin typeface="Times"/>
                <a:cs typeface="Times"/>
              </a:rPr>
              <a:t> d’un bras de </a:t>
            </a:r>
            <a:r>
              <a:rPr lang="en-GB" dirty="0" err="1" smtClean="0">
                <a:latin typeface="Times"/>
                <a:cs typeface="Times"/>
              </a:rPr>
              <a:t>fer</a:t>
            </a:r>
            <a:r>
              <a:rPr lang="en-GB" dirty="0" smtClean="0">
                <a:latin typeface="Times"/>
                <a:cs typeface="Times"/>
              </a:rPr>
              <a:t>: la saga 	Singh”, </a:t>
            </a:r>
            <a:r>
              <a:rPr lang="en-GB" i="1" dirty="0" smtClean="0">
                <a:latin typeface="Times"/>
                <a:cs typeface="Times"/>
              </a:rPr>
              <a:t>Revue </a:t>
            </a:r>
            <a:r>
              <a:rPr lang="en-GB" i="1" dirty="0" err="1" smtClean="0">
                <a:latin typeface="Times"/>
                <a:cs typeface="Times"/>
              </a:rPr>
              <a:t>trimestrielle</a:t>
            </a:r>
            <a:r>
              <a:rPr lang="en-GB" i="1" dirty="0" smtClean="0">
                <a:latin typeface="Times"/>
                <a:cs typeface="Times"/>
              </a:rPr>
              <a:t> des </a:t>
            </a:r>
            <a:r>
              <a:rPr lang="en-GB" i="1" dirty="0" err="1" smtClean="0">
                <a:latin typeface="Times"/>
                <a:cs typeface="Times"/>
              </a:rPr>
              <a:t>droits</a:t>
            </a:r>
            <a:r>
              <a:rPr lang="en-GB" i="1" dirty="0" smtClean="0">
                <a:latin typeface="Times"/>
                <a:cs typeface="Times"/>
              </a:rPr>
              <a:t> de </a:t>
            </a:r>
            <a:r>
              <a:rPr lang="en-GB" i="1" dirty="0" err="1" smtClean="0">
                <a:latin typeface="Times"/>
                <a:cs typeface="Times"/>
              </a:rPr>
              <a:t>l’homme</a:t>
            </a:r>
            <a:r>
              <a:rPr lang="en-GB" i="1" dirty="0" smtClean="0">
                <a:latin typeface="Times"/>
                <a:cs typeface="Times"/>
              </a:rPr>
              <a:t>,</a:t>
            </a:r>
            <a:r>
              <a:rPr lang="en-GB" dirty="0" smtClean="0">
                <a:latin typeface="Times"/>
                <a:cs typeface="Times"/>
              </a:rPr>
              <a:t> 2014, pp. 495-514) </a:t>
            </a:r>
            <a:endParaRPr lang="en-GB" dirty="0" smtClean="0">
              <a:latin typeface="Times"/>
              <a:cs typeface="Times"/>
              <a:sym typeface="Wingdings"/>
            </a:endParaRPr>
          </a:p>
          <a:p>
            <a:pPr marL="914400" lvl="1" indent="-457200">
              <a:buFontTx/>
              <a:buChar char="•"/>
            </a:pPr>
            <a:endParaRPr lang="fr-FR" sz="2800" dirty="0" smtClean="0">
              <a:latin typeface="Times"/>
              <a:cs typeface="Times"/>
              <a:sym typeface="Wingdings"/>
            </a:endParaRPr>
          </a:p>
          <a:p>
            <a:pPr lvl="1"/>
            <a:endParaRPr lang="fr-FR" sz="2800" dirty="0">
              <a:latin typeface="Times"/>
              <a:cs typeface="Times"/>
              <a:sym typeface="Wingdings"/>
            </a:endParaRPr>
          </a:p>
          <a:p>
            <a:pPr lvl="1"/>
            <a:endParaRPr lang="fr-FR" sz="2800" dirty="0" smtClean="0">
              <a:latin typeface="Times"/>
              <a:cs typeface="Times"/>
              <a:sym typeface="Wingdings"/>
            </a:endParaRPr>
          </a:p>
          <a:p>
            <a:pPr lvl="1"/>
            <a:endParaRPr lang="fr-FR" sz="2800" dirty="0" smtClean="0">
              <a:latin typeface="Times"/>
              <a:cs typeface="Times"/>
              <a:sym typeface="Wingdings"/>
            </a:endParaRPr>
          </a:p>
          <a:p>
            <a:pPr marL="457200" indent="-457200">
              <a:buFont typeface="Wingdings" charset="0"/>
              <a:buChar char="è"/>
            </a:pPr>
            <a:endParaRPr lang="fr-FR" sz="2800" dirty="0" smtClean="0">
              <a:latin typeface="Times"/>
              <a:cs typeface="Times"/>
            </a:endParaRPr>
          </a:p>
          <a:p>
            <a:r>
              <a:rPr lang="fr-FR" sz="2800" dirty="0" smtClean="0">
                <a:latin typeface="Times"/>
                <a:cs typeface="Times"/>
              </a:rPr>
              <a:t> </a:t>
            </a:r>
            <a:endParaRPr lang="fr-FR" sz="2800" dirty="0">
              <a:latin typeface="Times"/>
              <a:cs typeface="Times"/>
            </a:endParaRPr>
          </a:p>
          <a:p>
            <a:endParaRPr lang="fr-FR" sz="28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844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/>
          <a:lstStyle/>
          <a:p>
            <a:pPr algn="l"/>
            <a:r>
              <a:rPr lang="en-GB" noProof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Definition – Religion or belief</a:t>
            </a:r>
            <a:endParaRPr lang="en-GB" noProof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5885" y="1005160"/>
            <a:ext cx="832273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aseline="30000" dirty="0" smtClean="0">
              <a:latin typeface="Times"/>
              <a:cs typeface="Times"/>
            </a:endParaRPr>
          </a:p>
          <a:p>
            <a:endParaRPr lang="fr-FR" sz="2000" baseline="30000" dirty="0" smtClean="0">
              <a:latin typeface="Times"/>
              <a:cs typeface="Times"/>
            </a:endParaRPr>
          </a:p>
          <a:p>
            <a:endParaRPr lang="fr-FR" sz="2000" baseline="30000" dirty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Directive 2000/78/EC</a:t>
            </a:r>
            <a:r>
              <a:rPr lang="en-GB" sz="3200" dirty="0" smtClean="0">
                <a:latin typeface="Times"/>
                <a:cs typeface="Times"/>
              </a:rPr>
              <a:t> </a:t>
            </a:r>
          </a:p>
          <a:p>
            <a:r>
              <a:rPr lang="en-GB" sz="3200" dirty="0" smtClean="0">
                <a:latin typeface="Times"/>
                <a:cs typeface="Times"/>
              </a:rPr>
              <a:t>	 </a:t>
            </a:r>
            <a:r>
              <a:rPr lang="en-GB" sz="3200" dirty="0">
                <a:latin typeface="Times"/>
                <a:cs typeface="Times"/>
              </a:rPr>
              <a:t>U</a:t>
            </a:r>
            <a:r>
              <a:rPr lang="en-GB" sz="3200" dirty="0" smtClean="0">
                <a:latin typeface="Times"/>
                <a:cs typeface="Times"/>
              </a:rPr>
              <a:t>ndefined</a:t>
            </a:r>
          </a:p>
          <a:p>
            <a:endParaRPr lang="en-GB" sz="3200" dirty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>
                <a:solidFill>
                  <a:srgbClr val="4F81BD"/>
                </a:solidFill>
                <a:latin typeface="Times"/>
                <a:cs typeface="Times"/>
              </a:rPr>
              <a:t>EU </a:t>
            </a:r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Commission</a:t>
            </a:r>
            <a:endParaRPr lang="en-GB" sz="3200" dirty="0">
              <a:latin typeface="Times"/>
              <a:cs typeface="Times"/>
            </a:endParaRPr>
          </a:p>
          <a:p>
            <a:r>
              <a:rPr lang="en-GB" sz="3200" dirty="0" smtClean="0">
                <a:latin typeface="Times"/>
                <a:cs typeface="Times"/>
              </a:rPr>
              <a:t>	Political opinion </a:t>
            </a:r>
            <a:r>
              <a:rPr lang="en-GB" sz="3200" dirty="0">
                <a:latin typeface="Times"/>
                <a:cs typeface="Times"/>
              </a:rPr>
              <a:t>not included</a:t>
            </a:r>
            <a:endParaRPr lang="fr-FR" sz="2800" dirty="0">
              <a:latin typeface="Times"/>
              <a:cs typeface="Times"/>
            </a:endParaRPr>
          </a:p>
          <a:p>
            <a:endParaRPr lang="en-GB" sz="3200" dirty="0" smtClean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Member States</a:t>
            </a:r>
            <a:endParaRPr lang="en-GB" sz="3200" dirty="0">
              <a:latin typeface="Times"/>
              <a:cs typeface="Times"/>
            </a:endParaRPr>
          </a:p>
          <a:p>
            <a:r>
              <a:rPr lang="en-GB" sz="3200" dirty="0" smtClean="0">
                <a:latin typeface="Times"/>
                <a:cs typeface="Times"/>
              </a:rPr>
              <a:t>	Guidance notes in some States</a:t>
            </a:r>
          </a:p>
          <a:p>
            <a:endParaRPr lang="en-GB" sz="3200" dirty="0" smtClean="0">
              <a:latin typeface="Times"/>
              <a:cs typeface="Times"/>
            </a:endParaRPr>
          </a:p>
          <a:p>
            <a:r>
              <a:rPr lang="fr-FR" sz="2800" baseline="30000" dirty="0" smtClean="0">
                <a:latin typeface="Times"/>
                <a:cs typeface="Times"/>
              </a:rPr>
              <a:t> </a:t>
            </a:r>
            <a:r>
              <a:rPr lang="fr-FR" sz="2800" dirty="0" smtClean="0">
                <a:latin typeface="Times"/>
                <a:cs typeface="Times"/>
              </a:rPr>
              <a:t> </a:t>
            </a:r>
          </a:p>
          <a:p>
            <a:endParaRPr lang="fr-FR" sz="20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844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/>
          <a:lstStyle/>
          <a:p>
            <a:pPr algn="l"/>
            <a:r>
              <a:rPr lang="en-GB" noProof="0" smtClean="0">
                <a:solidFill>
                  <a:schemeClr val="bg1"/>
                </a:solidFill>
                <a:latin typeface="Times New Roman"/>
                <a:cs typeface="Times New Roman"/>
              </a:rPr>
              <a:t>Definition</a:t>
            </a:r>
            <a:endParaRPr lang="en-GB" noProof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5885" y="1005160"/>
            <a:ext cx="832273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err="1" smtClean="0">
                <a:solidFill>
                  <a:srgbClr val="4F81BD"/>
                </a:solidFill>
                <a:latin typeface="Times"/>
                <a:cs typeface="Times"/>
              </a:rPr>
              <a:t>ECtHR</a:t>
            </a:r>
            <a:endParaRPr lang="en-GB" sz="3200" dirty="0">
              <a:solidFill>
                <a:srgbClr val="4F81BD"/>
              </a:solidFill>
              <a:latin typeface="Times"/>
              <a:cs typeface="Times"/>
            </a:endParaRP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rgbClr val="000000"/>
                </a:solidFill>
                <a:latin typeface="Times"/>
                <a:cs typeface="Times"/>
              </a:rPr>
              <a:t>Broad definition</a:t>
            </a:r>
          </a:p>
          <a:p>
            <a:pPr lvl="1"/>
            <a:endParaRPr lang="en-GB" sz="32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rgbClr val="000000"/>
                </a:solidFill>
                <a:latin typeface="Times"/>
                <a:cs typeface="Times"/>
              </a:rPr>
              <a:t>Subjective and liberal approach 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Times"/>
                <a:cs typeface="Times"/>
              </a:rPr>
              <a:t>	</a:t>
            </a:r>
            <a:r>
              <a:rPr lang="en-GB" sz="2400" dirty="0" err="1" smtClean="0">
                <a:solidFill>
                  <a:srgbClr val="000000"/>
                </a:solidFill>
                <a:latin typeface="Times"/>
                <a:cs typeface="Times"/>
              </a:rPr>
              <a:t>Eg</a:t>
            </a:r>
            <a:r>
              <a:rPr lang="en-GB" sz="2400" dirty="0" smtClean="0">
                <a:solidFill>
                  <a:srgbClr val="000000"/>
                </a:solidFill>
                <a:latin typeface="Times"/>
                <a:cs typeface="Times"/>
              </a:rPr>
              <a:t>. </a:t>
            </a:r>
            <a:r>
              <a:rPr lang="en-GB" sz="2400" dirty="0" err="1" smtClean="0">
                <a:solidFill>
                  <a:srgbClr val="000000"/>
                </a:solidFill>
                <a:latin typeface="Times"/>
                <a:cs typeface="Times"/>
              </a:rPr>
              <a:t>ECtHR</a:t>
            </a:r>
            <a:r>
              <a:rPr lang="en-GB" sz="2400" dirty="0" smtClean="0">
                <a:solidFill>
                  <a:srgbClr val="000000"/>
                </a:solidFill>
                <a:latin typeface="Times"/>
                <a:cs typeface="Times"/>
              </a:rPr>
              <a:t> (GC), </a:t>
            </a:r>
            <a:r>
              <a:rPr lang="en-GB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Leyla</a:t>
            </a:r>
            <a:r>
              <a:rPr lang="en-GB" sz="2400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GB" sz="2400" i="1" dirty="0" err="1" smtClean="0">
                <a:solidFill>
                  <a:srgbClr val="000000"/>
                </a:solidFill>
                <a:latin typeface="Times"/>
                <a:cs typeface="Times"/>
              </a:rPr>
              <a:t>Sahin</a:t>
            </a:r>
            <a:r>
              <a:rPr lang="en-GB" sz="2400" i="1" dirty="0" smtClean="0">
                <a:solidFill>
                  <a:srgbClr val="000000"/>
                </a:solidFill>
                <a:latin typeface="Times"/>
                <a:cs typeface="Times"/>
              </a:rPr>
              <a:t> v. Turkey</a:t>
            </a:r>
            <a:r>
              <a:rPr lang="en-GB" sz="2400" dirty="0" smtClean="0">
                <a:solidFill>
                  <a:srgbClr val="000000"/>
                </a:solidFill>
                <a:latin typeface="Times"/>
                <a:cs typeface="Times"/>
              </a:rPr>
              <a:t> (2005)</a:t>
            </a:r>
            <a:endParaRPr lang="en-GB" sz="2400" i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Times"/>
                <a:cs typeface="Times"/>
              </a:rPr>
              <a:t>	</a:t>
            </a:r>
            <a:r>
              <a:rPr lang="en-GB" sz="2400" dirty="0" err="1" smtClean="0">
                <a:solidFill>
                  <a:srgbClr val="000000"/>
                </a:solidFill>
                <a:latin typeface="Times"/>
                <a:cs typeface="Times"/>
              </a:rPr>
              <a:t>Eg</a:t>
            </a:r>
            <a:r>
              <a:rPr lang="en-GB" sz="2400" dirty="0" smtClean="0">
                <a:solidFill>
                  <a:srgbClr val="000000"/>
                </a:solidFill>
                <a:latin typeface="Times"/>
                <a:cs typeface="Times"/>
              </a:rPr>
              <a:t>. </a:t>
            </a:r>
            <a:r>
              <a:rPr lang="en-GB" sz="2400" dirty="0" err="1">
                <a:latin typeface="Times"/>
                <a:cs typeface="Times"/>
                <a:sym typeface="Wingdings"/>
              </a:rPr>
              <a:t>ECtHR</a:t>
            </a:r>
            <a:r>
              <a:rPr lang="en-GB" sz="2400" dirty="0">
                <a:latin typeface="Times"/>
                <a:cs typeface="Times"/>
                <a:sym typeface="Wingdings"/>
              </a:rPr>
              <a:t>, </a:t>
            </a:r>
            <a:r>
              <a:rPr lang="en-GB" sz="2400" i="1" dirty="0" err="1">
                <a:latin typeface="Times"/>
                <a:cs typeface="Times"/>
                <a:sym typeface="Wingdings"/>
              </a:rPr>
              <a:t>Eweida</a:t>
            </a:r>
            <a:r>
              <a:rPr lang="en-GB" sz="2400" i="1" dirty="0">
                <a:latin typeface="Times"/>
                <a:cs typeface="Times"/>
                <a:sym typeface="Wingdings"/>
              </a:rPr>
              <a:t> and others v. the UK </a:t>
            </a:r>
            <a:r>
              <a:rPr lang="en-GB" sz="2400" dirty="0">
                <a:latin typeface="Times"/>
                <a:cs typeface="Times"/>
                <a:sym typeface="Wingdings"/>
              </a:rPr>
              <a:t>(2013)</a:t>
            </a:r>
          </a:p>
          <a:p>
            <a:pPr lvl="1"/>
            <a:endParaRPr lang="en-GB" sz="3200" dirty="0">
              <a:solidFill>
                <a:srgbClr val="000000"/>
              </a:solidFill>
              <a:latin typeface="Times"/>
              <a:cs typeface="Times"/>
            </a:endParaRPr>
          </a:p>
          <a:p>
            <a:pPr lvl="1"/>
            <a:r>
              <a:rPr lang="fr-FR" sz="2400" i="1" dirty="0" smtClean="0">
                <a:solidFill>
                  <a:srgbClr val="000000"/>
                </a:solidFill>
                <a:latin typeface="Times"/>
                <a:cs typeface="Times"/>
              </a:rPr>
              <a:t>// Syndicat </a:t>
            </a:r>
            <a:r>
              <a:rPr lang="fr-FR" sz="2400" i="1" dirty="0" err="1">
                <a:solidFill>
                  <a:srgbClr val="000000"/>
                </a:solidFill>
                <a:latin typeface="Times"/>
                <a:cs typeface="Times"/>
              </a:rPr>
              <a:t>Northcrest</a:t>
            </a:r>
            <a:r>
              <a:rPr lang="fr-FR" sz="2400" i="1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"/>
                <a:cs typeface="Times"/>
              </a:rPr>
              <a:t>v. </a:t>
            </a:r>
            <a:r>
              <a:rPr lang="fr-FR" sz="2400" i="1" dirty="0" err="1">
                <a:solidFill>
                  <a:srgbClr val="000000"/>
                </a:solidFill>
                <a:latin typeface="Times"/>
                <a:cs typeface="Times"/>
              </a:rPr>
              <a:t>Amselem</a:t>
            </a:r>
            <a:r>
              <a:rPr lang="fr-FR" sz="2400" dirty="0">
                <a:solidFill>
                  <a:srgbClr val="000000"/>
                </a:solidFill>
                <a:latin typeface="Times"/>
                <a:cs typeface="Times"/>
              </a:rPr>
              <a:t>, [2004] S.C.C. </a:t>
            </a:r>
            <a:r>
              <a:rPr lang="fr-FR" sz="2400" dirty="0" smtClean="0">
                <a:solidFill>
                  <a:srgbClr val="000000"/>
                </a:solidFill>
                <a:latin typeface="Times"/>
                <a:cs typeface="Times"/>
              </a:rPr>
              <a:t>47</a:t>
            </a:r>
          </a:p>
          <a:p>
            <a:pPr lvl="1"/>
            <a:r>
              <a:rPr lang="en-GB" sz="3200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 </a:t>
            </a:r>
            <a:endParaRPr lang="en-GB" sz="32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lvl="2"/>
            <a:endParaRPr lang="en-GB" sz="3200" dirty="0" smtClean="0">
              <a:latin typeface="Times"/>
              <a:cs typeface="Times"/>
            </a:endParaRPr>
          </a:p>
          <a:p>
            <a:r>
              <a:rPr lang="fr-FR" sz="2800" baseline="30000" dirty="0" smtClean="0">
                <a:latin typeface="Times"/>
                <a:cs typeface="Times"/>
              </a:rPr>
              <a:t> </a:t>
            </a:r>
            <a:r>
              <a:rPr lang="fr-FR" sz="2800" dirty="0" smtClean="0">
                <a:latin typeface="Times"/>
                <a:cs typeface="Times"/>
              </a:rPr>
              <a:t> </a:t>
            </a:r>
          </a:p>
          <a:p>
            <a:endParaRPr lang="fr-FR" sz="20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777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667" y="6415070"/>
            <a:ext cx="8551333" cy="4429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entre_perelma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3641"/>
            <a:ext cx="884607" cy="84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892" y="0"/>
            <a:ext cx="7716108" cy="903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005160"/>
            <a:ext cx="592667" cy="5409910"/>
          </a:xfrm>
          <a:prstGeom prst="rect">
            <a:avLst/>
          </a:prstGeom>
          <a:solidFill>
            <a:srgbClr val="A9B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438542" y="6415071"/>
            <a:ext cx="233629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Verdana"/>
                <a:cs typeface="Verdana"/>
              </a:rPr>
              <a:t>www.philodroit.be</a:t>
            </a:r>
            <a:endParaRPr lang="fr-FR"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5070"/>
            <a:ext cx="592667" cy="44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587157" y="76261"/>
            <a:ext cx="7772400" cy="81915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Times New Roman"/>
                <a:cs typeface="Times New Roman"/>
              </a:rPr>
              <a:t>Boundaries and multiple identities</a:t>
            </a:r>
            <a:r>
              <a:rPr lang="en-GB" noProof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en-GB" noProof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5885" y="1005160"/>
            <a:ext cx="8322733" cy="745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aseline="30000" dirty="0" smtClean="0">
              <a:latin typeface="Times"/>
              <a:cs typeface="Times"/>
            </a:endParaRPr>
          </a:p>
          <a:p>
            <a:endParaRPr lang="fr-FR" sz="2000" baseline="30000" dirty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solidFill>
                  <a:schemeClr val="accent1"/>
                </a:solidFill>
                <a:latin typeface="Times"/>
                <a:cs typeface="Times"/>
              </a:rPr>
              <a:t>Religion/race</a:t>
            </a:r>
          </a:p>
          <a:p>
            <a:pPr marL="914400" lvl="1" indent="-457200">
              <a:buFontTx/>
              <a:buChar char="-"/>
            </a:pPr>
            <a:r>
              <a:rPr lang="fr-FR" sz="2800" i="1" dirty="0" err="1" smtClean="0">
                <a:latin typeface="Times"/>
                <a:cs typeface="Times"/>
              </a:rPr>
              <a:t>Mandla</a:t>
            </a:r>
            <a:r>
              <a:rPr lang="fr-FR" sz="2800" i="1" dirty="0" smtClean="0">
                <a:latin typeface="Times"/>
                <a:cs typeface="Times"/>
              </a:rPr>
              <a:t> </a:t>
            </a:r>
            <a:r>
              <a:rPr lang="fr-FR" sz="2800" i="1" dirty="0">
                <a:latin typeface="Times"/>
                <a:cs typeface="Times"/>
              </a:rPr>
              <a:t>v </a:t>
            </a:r>
            <a:r>
              <a:rPr lang="fr-FR" sz="2800" i="1" dirty="0" err="1">
                <a:latin typeface="Times"/>
                <a:cs typeface="Times"/>
              </a:rPr>
              <a:t>Dowell</a:t>
            </a:r>
            <a:r>
              <a:rPr lang="fr-FR" sz="2800" i="1" dirty="0">
                <a:latin typeface="Times"/>
                <a:cs typeface="Times"/>
              </a:rPr>
              <a:t>-Lee</a:t>
            </a:r>
            <a:r>
              <a:rPr lang="fr-FR" sz="2800" dirty="0">
                <a:latin typeface="Times"/>
                <a:cs typeface="Times"/>
              </a:rPr>
              <a:t> [1983</a:t>
            </a:r>
            <a:r>
              <a:rPr lang="fr-FR" sz="2800" dirty="0" smtClean="0">
                <a:latin typeface="Times"/>
                <a:cs typeface="Times"/>
              </a:rPr>
              <a:t>] UKHL 7</a:t>
            </a:r>
          </a:p>
          <a:p>
            <a:pPr marL="914400" lvl="1" indent="-457200">
              <a:buFontTx/>
              <a:buChar char="-"/>
            </a:pPr>
            <a:r>
              <a:rPr lang="fr-FR" sz="2800" i="1" dirty="0">
                <a:latin typeface="Times"/>
                <a:cs typeface="Times"/>
              </a:rPr>
              <a:t>R (E) v </a:t>
            </a:r>
            <a:r>
              <a:rPr lang="fr-FR" sz="2800" i="1" dirty="0" err="1">
                <a:latin typeface="Times"/>
                <a:cs typeface="Times"/>
              </a:rPr>
              <a:t>Governing</a:t>
            </a:r>
            <a:r>
              <a:rPr lang="fr-FR" sz="2800" i="1" dirty="0">
                <a:latin typeface="Times"/>
                <a:cs typeface="Times"/>
              </a:rPr>
              <a:t> Body of JFS</a:t>
            </a:r>
            <a:r>
              <a:rPr lang="fr-FR" sz="2800" dirty="0">
                <a:latin typeface="Times"/>
                <a:cs typeface="Times"/>
              </a:rPr>
              <a:t> [2009</a:t>
            </a:r>
            <a:r>
              <a:rPr lang="fr-FR" sz="2800" dirty="0" smtClean="0">
                <a:latin typeface="Times"/>
                <a:cs typeface="Times"/>
              </a:rPr>
              <a:t>] UKSC 15</a:t>
            </a:r>
          </a:p>
          <a:p>
            <a:pPr lvl="1"/>
            <a:endParaRPr lang="en-GB" sz="3200" dirty="0">
              <a:solidFill>
                <a:srgbClr val="4F81BD"/>
              </a:solidFill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err="1" smtClean="0">
                <a:solidFill>
                  <a:srgbClr val="4F81BD"/>
                </a:solidFill>
                <a:latin typeface="Times"/>
                <a:cs typeface="Times"/>
              </a:rPr>
              <a:t>Intersectionality</a:t>
            </a:r>
            <a:endParaRPr lang="en-GB" sz="3200" dirty="0" smtClean="0">
              <a:solidFill>
                <a:srgbClr val="4F81BD"/>
              </a:solidFill>
              <a:latin typeface="Times"/>
              <a:cs typeface="Times"/>
            </a:endParaRPr>
          </a:p>
          <a:p>
            <a:endParaRPr lang="en-GB" sz="3200" dirty="0" smtClean="0">
              <a:latin typeface="Times"/>
              <a:cs typeface="Times"/>
            </a:endParaRPr>
          </a:p>
          <a:p>
            <a:pPr marL="457200" indent="-457200">
              <a:buFontTx/>
              <a:buChar char="•"/>
            </a:pPr>
            <a:r>
              <a:rPr lang="en-GB" sz="3200" dirty="0" smtClean="0">
                <a:solidFill>
                  <a:srgbClr val="4F81BD"/>
                </a:solidFill>
                <a:latin typeface="Times"/>
                <a:cs typeface="Times"/>
              </a:rPr>
              <a:t>EU legal protection wider in Directive 2000/43</a:t>
            </a:r>
          </a:p>
          <a:p>
            <a:pPr marL="914400" lvl="1" indent="-457200">
              <a:buFontTx/>
              <a:buChar char="-"/>
            </a:pPr>
            <a:r>
              <a:rPr lang="en-GB" sz="2800" dirty="0" smtClean="0">
                <a:latin typeface="Times"/>
                <a:cs typeface="Times"/>
              </a:rPr>
              <a:t>Material scope</a:t>
            </a:r>
          </a:p>
          <a:p>
            <a:pPr marL="914400" lvl="1" indent="-457200">
              <a:buFontTx/>
              <a:buChar char="-"/>
            </a:pPr>
            <a:r>
              <a:rPr lang="en-GB" sz="2800" dirty="0" smtClean="0">
                <a:latin typeface="Times"/>
                <a:cs typeface="Times"/>
              </a:rPr>
              <a:t>Requirement of an equality body</a:t>
            </a:r>
          </a:p>
          <a:p>
            <a:pPr lvl="1"/>
            <a:endParaRPr lang="en-GB" sz="2800" dirty="0" smtClean="0">
              <a:latin typeface="Times"/>
              <a:cs typeface="Times"/>
            </a:endParaRPr>
          </a:p>
          <a:p>
            <a:pPr marL="914400" lvl="1" indent="-457200">
              <a:buFontTx/>
              <a:buChar char="•"/>
            </a:pPr>
            <a:endParaRPr lang="fr-FR" sz="2800" dirty="0" smtClean="0">
              <a:latin typeface="Times"/>
              <a:cs typeface="Times"/>
            </a:endParaRPr>
          </a:p>
          <a:p>
            <a:pPr lvl="1"/>
            <a:endParaRPr lang="fr-FR" sz="2800" dirty="0" smtClean="0">
              <a:latin typeface="Times"/>
              <a:cs typeface="Times"/>
            </a:endParaRPr>
          </a:p>
          <a:p>
            <a:endParaRPr lang="fr-FR" sz="2800" dirty="0" smtClean="0">
              <a:latin typeface="Times"/>
              <a:cs typeface="Times"/>
            </a:endParaRPr>
          </a:p>
          <a:p>
            <a:r>
              <a:rPr lang="fr-FR" sz="2800" baseline="30000" dirty="0" smtClean="0">
                <a:latin typeface="Times"/>
                <a:cs typeface="Times"/>
              </a:rPr>
              <a:t> </a:t>
            </a:r>
            <a:r>
              <a:rPr lang="fr-FR" sz="2800" dirty="0" smtClean="0">
                <a:latin typeface="Times"/>
                <a:cs typeface="Times"/>
              </a:rPr>
              <a:t> </a:t>
            </a:r>
          </a:p>
          <a:p>
            <a:pPr marL="457200" indent="-457200">
              <a:buAutoNum type="arabicPeriod"/>
            </a:pPr>
            <a:endParaRPr lang="fr-FR" sz="2000" dirty="0" smtClean="0"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endParaRPr lang="fr-FR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545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2148</TotalTime>
  <Words>357</Words>
  <Application>Microsoft Office PowerPoint</Application>
  <PresentationFormat>On-screen Show (4:3)</PresentationFormat>
  <Paragraphs>176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</vt:lpstr>
      <vt:lpstr>Times New Roman</vt:lpstr>
      <vt:lpstr>Verdana</vt:lpstr>
      <vt:lpstr>Wingdings</vt:lpstr>
      <vt:lpstr>Thème Office</vt:lpstr>
      <vt:lpstr>PowerPoint Presentation</vt:lpstr>
      <vt:lpstr>Legal challenges to frame religious discrimination</vt:lpstr>
      <vt:lpstr>Major challenges</vt:lpstr>
      <vt:lpstr>Legal basis – Two foundations</vt:lpstr>
      <vt:lpstr>Legal basis – Two foundations</vt:lpstr>
      <vt:lpstr>Legal basis - Strategy</vt:lpstr>
      <vt:lpstr>Definition – Religion or belief</vt:lpstr>
      <vt:lpstr>Definition</vt:lpstr>
      <vt:lpstr>Boundaries and multiple identities </vt:lpstr>
      <vt:lpstr>Neutrality and corporate image</vt:lpstr>
      <vt:lpstr>Religious objection</vt:lpstr>
      <vt:lpstr>Some food for thought</vt:lpstr>
      <vt:lpstr>PowerPoint Presentation</vt:lpstr>
    </vt:vector>
  </TitlesOfParts>
  <Company>ULB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Gregory Lewkowicz</dc:creator>
  <cp:lastModifiedBy>Jessica Machacova</cp:lastModifiedBy>
  <cp:revision>47</cp:revision>
  <dcterms:created xsi:type="dcterms:W3CDTF">2013-01-27T18:33:44Z</dcterms:created>
  <dcterms:modified xsi:type="dcterms:W3CDTF">2015-11-09T07:38:28Z</dcterms:modified>
</cp:coreProperties>
</file>