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5A641-24BF-104C-A0BD-BF247AB1FCD5}" type="datetimeFigureOut">
              <a:rPr lang="en-GB" smtClean="0"/>
              <a:pPr/>
              <a:t>01/06/2015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619C7-10BC-9F43-8D43-5F669BA96BE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90369"/>
            <a:ext cx="7772400" cy="199583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PROCESSES AND INDICATORS FOR MEASURING THE IMPACT OF EQUALITY BODIES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30102"/>
            <a:ext cx="6400800" cy="1208698"/>
          </a:xfrm>
        </p:spPr>
        <p:txBody>
          <a:bodyPr/>
          <a:lstStyle/>
          <a:p>
            <a:r>
              <a:rPr lang="en-GB" dirty="0" smtClean="0"/>
              <a:t>Niall Crowley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Equality Bodies Doing 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Equinet</a:t>
            </a:r>
            <a:r>
              <a:rPr lang="en-GB" dirty="0" smtClean="0"/>
              <a:t> research conducted in 2013</a:t>
            </a:r>
          </a:p>
          <a:p>
            <a:r>
              <a:rPr lang="en-GB" dirty="0" smtClean="0"/>
              <a:t>Twenty eight equality bodies responded to the survey</a:t>
            </a:r>
          </a:p>
          <a:p>
            <a:pPr lvl="1"/>
            <a:r>
              <a:rPr lang="en-GB" dirty="0" smtClean="0"/>
              <a:t>14 equality bodies had carried out no substantive evaluation of their work</a:t>
            </a:r>
          </a:p>
          <a:p>
            <a:pPr lvl="1"/>
            <a:r>
              <a:rPr lang="en-GB" dirty="0"/>
              <a:t>5</a:t>
            </a:r>
            <a:r>
              <a:rPr lang="en-GB" dirty="0" smtClean="0"/>
              <a:t> equality bodies had evaluated specific projects</a:t>
            </a:r>
          </a:p>
          <a:p>
            <a:pPr lvl="1"/>
            <a:r>
              <a:rPr lang="en-GB" dirty="0"/>
              <a:t>7</a:t>
            </a:r>
            <a:r>
              <a:rPr lang="en-GB" dirty="0" smtClean="0"/>
              <a:t> equality bodies had conducted general evaluations, </a:t>
            </a:r>
            <a:r>
              <a:rPr lang="en-GB" dirty="0"/>
              <a:t>2</a:t>
            </a:r>
            <a:r>
              <a:rPr lang="en-GB" dirty="0" smtClean="0"/>
              <a:t> had evaluated work portfolios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 of a planning/evaluation cycle </a:t>
            </a:r>
          </a:p>
          <a:p>
            <a:r>
              <a:rPr lang="en-GB" dirty="0" smtClean="0"/>
              <a:t>With a stated view to:</a:t>
            </a:r>
          </a:p>
          <a:p>
            <a:pPr lvl="1"/>
            <a:r>
              <a:rPr lang="en-GB" dirty="0" smtClean="0"/>
              <a:t>Inform choices</a:t>
            </a:r>
          </a:p>
          <a:p>
            <a:pPr lvl="1"/>
            <a:r>
              <a:rPr lang="en-GB" dirty="0" smtClean="0"/>
              <a:t>Enable learning</a:t>
            </a:r>
          </a:p>
          <a:p>
            <a:pPr lvl="1"/>
            <a:r>
              <a:rPr lang="en-GB" dirty="0" smtClean="0"/>
              <a:t>Enhance standing</a:t>
            </a:r>
          </a:p>
          <a:p>
            <a:pPr lvl="1"/>
            <a:r>
              <a:rPr lang="en-GB" dirty="0" smtClean="0"/>
              <a:t>Empower staff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 to Implementation of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Establish indicators</a:t>
            </a:r>
          </a:p>
          <a:p>
            <a:pPr lvl="1"/>
            <a:r>
              <a:rPr lang="en-GB" dirty="0" smtClean="0"/>
              <a:t>Input, output, outcome indicators</a:t>
            </a:r>
          </a:p>
          <a:p>
            <a:pPr lvl="1"/>
            <a:r>
              <a:rPr lang="en-GB" dirty="0" smtClean="0"/>
              <a:t>Proxy indicators</a:t>
            </a:r>
          </a:p>
          <a:p>
            <a:r>
              <a:rPr lang="en-GB" dirty="0" smtClean="0"/>
              <a:t>Establish baselines</a:t>
            </a:r>
          </a:p>
          <a:p>
            <a:pPr lvl="1"/>
            <a:r>
              <a:rPr lang="en-GB" dirty="0" smtClean="0"/>
              <a:t>Data collected by equality body</a:t>
            </a:r>
          </a:p>
          <a:p>
            <a:pPr lvl="1"/>
            <a:r>
              <a:rPr lang="en-GB" dirty="0" smtClean="0"/>
              <a:t>Data gathered through stakeholder engagement</a:t>
            </a:r>
          </a:p>
          <a:p>
            <a:pPr lvl="1"/>
            <a:r>
              <a:rPr lang="en-GB" dirty="0" smtClean="0"/>
              <a:t>Surveys, studies, national data collection systems</a:t>
            </a:r>
          </a:p>
          <a:p>
            <a:r>
              <a:rPr lang="en-GB" dirty="0" smtClean="0"/>
              <a:t>Establish targets for each goal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Relate to the goals, potential, theory of change</a:t>
            </a:r>
          </a:p>
          <a:p>
            <a:r>
              <a:rPr lang="en-GB" dirty="0" smtClean="0"/>
              <a:t>Individual</a:t>
            </a:r>
          </a:p>
          <a:p>
            <a:pPr lvl="1"/>
            <a:r>
              <a:rPr lang="en-GB" dirty="0" smtClean="0"/>
              <a:t>Improve situation of people experiencing discrimination and inequality</a:t>
            </a:r>
          </a:p>
          <a:p>
            <a:r>
              <a:rPr lang="en-GB" dirty="0" smtClean="0"/>
              <a:t>Institutional</a:t>
            </a:r>
          </a:p>
          <a:p>
            <a:pPr lvl="1"/>
            <a:r>
              <a:rPr lang="en-GB" dirty="0" smtClean="0"/>
              <a:t>Enhance organisational performance through equality and diversity systems</a:t>
            </a:r>
          </a:p>
          <a:p>
            <a:pPr lvl="1"/>
            <a:r>
              <a:rPr lang="en-GB" dirty="0" smtClean="0"/>
              <a:t>Improve policy making</a:t>
            </a:r>
          </a:p>
          <a:p>
            <a:pPr lvl="1"/>
            <a:r>
              <a:rPr lang="en-GB" dirty="0" smtClean="0"/>
              <a:t>Support a broad institutional drive for equality</a:t>
            </a:r>
          </a:p>
          <a:p>
            <a:r>
              <a:rPr lang="en-GB" dirty="0" smtClean="0"/>
              <a:t>Societal</a:t>
            </a:r>
          </a:p>
          <a:p>
            <a:pPr lvl="1"/>
            <a:r>
              <a:rPr lang="en-GB" dirty="0" smtClean="0"/>
              <a:t>Public support for and valuing of equality and diversity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During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Monitoring</a:t>
            </a:r>
          </a:p>
          <a:p>
            <a:pPr lvl="1"/>
            <a:r>
              <a:rPr lang="en-GB" dirty="0" smtClean="0"/>
              <a:t>Data gathering by the equality body on its work – inputs, outputs and outcomes</a:t>
            </a:r>
          </a:p>
          <a:p>
            <a:pPr lvl="1"/>
            <a:r>
              <a:rPr lang="en-GB" dirty="0" smtClean="0"/>
              <a:t>Focus on indicators</a:t>
            </a:r>
          </a:p>
          <a:p>
            <a:r>
              <a:rPr lang="en-GB" dirty="0" smtClean="0"/>
              <a:t>Management</a:t>
            </a:r>
          </a:p>
          <a:p>
            <a:pPr lvl="1"/>
            <a:r>
              <a:rPr lang="en-GB" dirty="0" smtClean="0"/>
              <a:t>Events to assess progress on goals, indicators and targets</a:t>
            </a:r>
          </a:p>
          <a:p>
            <a:pPr lvl="1"/>
            <a:r>
              <a:rPr lang="en-GB" dirty="0" smtClean="0"/>
              <a:t>Decision-making based on goals, indicators and targets</a:t>
            </a:r>
          </a:p>
          <a:p>
            <a:pPr lvl="1"/>
            <a:r>
              <a:rPr lang="en-GB" dirty="0" smtClean="0"/>
              <a:t>Reporting built around goals, indicators, and targets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After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Evaluation Tools</a:t>
            </a:r>
          </a:p>
          <a:p>
            <a:pPr lvl="1"/>
            <a:r>
              <a:rPr lang="en-GB" dirty="0" smtClean="0"/>
              <a:t>Review documentation and files held by equality body</a:t>
            </a:r>
          </a:p>
          <a:p>
            <a:pPr lvl="1"/>
            <a:r>
              <a:rPr lang="en-GB" dirty="0" smtClean="0"/>
              <a:t>Consult and interview stakeholders</a:t>
            </a:r>
          </a:p>
          <a:p>
            <a:pPr lvl="1"/>
            <a:r>
              <a:rPr lang="en-GB" dirty="0" smtClean="0"/>
              <a:t>Survey stakeholders and the general public</a:t>
            </a:r>
          </a:p>
          <a:p>
            <a:pPr lvl="1"/>
            <a:r>
              <a:rPr lang="en-GB" dirty="0" smtClean="0"/>
              <a:t>Fact finding studies</a:t>
            </a:r>
          </a:p>
          <a:p>
            <a:pPr lvl="1"/>
            <a:r>
              <a:rPr lang="en-GB" dirty="0" smtClean="0"/>
              <a:t>Follow-up on foot of cases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and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Evaluation Approach</a:t>
            </a:r>
          </a:p>
          <a:p>
            <a:pPr lvl="1"/>
            <a:r>
              <a:rPr lang="en-GB" dirty="0" smtClean="0"/>
              <a:t>Self assessment</a:t>
            </a:r>
          </a:p>
          <a:p>
            <a:pPr lvl="1"/>
            <a:r>
              <a:rPr lang="en-GB" dirty="0" smtClean="0"/>
              <a:t>Commission external experts</a:t>
            </a:r>
          </a:p>
          <a:p>
            <a:r>
              <a:rPr lang="en-GB" smtClean="0"/>
              <a:t>Evaluation Principles</a:t>
            </a:r>
            <a:endParaRPr lang="en-GB" dirty="0" smtClean="0"/>
          </a:p>
          <a:p>
            <a:pPr lvl="1"/>
            <a:r>
              <a:rPr lang="en-GB" dirty="0" smtClean="0"/>
              <a:t>Part of wider process of planning</a:t>
            </a:r>
          </a:p>
          <a:p>
            <a:pPr lvl="1"/>
            <a:r>
              <a:rPr lang="en-GB" dirty="0" smtClean="0"/>
              <a:t>Simple, realistic and participatory</a:t>
            </a:r>
          </a:p>
          <a:p>
            <a:pPr lvl="1"/>
            <a:r>
              <a:rPr lang="en-GB" dirty="0" smtClean="0"/>
              <a:t>Small number of indicators</a:t>
            </a:r>
          </a:p>
          <a:p>
            <a:pPr lvl="1"/>
            <a:r>
              <a:rPr lang="en-GB" dirty="0" smtClean="0"/>
              <a:t>Assess transformative effect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279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PROCESSES AND INDICATORS FOR MEASURING THE IMPACT OF EQUALITY BODIES</vt:lpstr>
      <vt:lpstr>Equality Bodies Doing Evaluation</vt:lpstr>
      <vt:lpstr>Purpose</vt:lpstr>
      <vt:lpstr>Prior to Implementation of Plan</vt:lpstr>
      <vt:lpstr>Indicators</vt:lpstr>
      <vt:lpstr>During Implementation</vt:lpstr>
      <vt:lpstr>After Implementation</vt:lpstr>
      <vt:lpstr>Approach and Principles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Liam Crowley Reidy</dc:creator>
  <cp:lastModifiedBy>Jessica Machacova</cp:lastModifiedBy>
  <cp:revision>4</cp:revision>
  <dcterms:created xsi:type="dcterms:W3CDTF">2015-05-31T19:03:30Z</dcterms:created>
  <dcterms:modified xsi:type="dcterms:W3CDTF">2015-06-01T06:57:07Z</dcterms:modified>
</cp:coreProperties>
</file>