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0" r:id="rId3"/>
    <p:sldId id="270" r:id="rId4"/>
    <p:sldId id="256" r:id="rId5"/>
    <p:sldId id="261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68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1184" autoAdjust="0"/>
  </p:normalViewPr>
  <p:slideViewPr>
    <p:cSldViewPr>
      <p:cViewPr varScale="1">
        <p:scale>
          <a:sx n="71" d="100"/>
          <a:sy n="71" d="100"/>
        </p:scale>
        <p:origin x="17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5FED4-F7E6-4498-BCA7-3B235DC59913}" type="datetimeFigureOut">
              <a:rPr lang="pt-PT" smtClean="0"/>
              <a:t>24-10-2013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F46DF-68C7-413B-9E48-362538DED6E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38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4BA-FDDC-42FB-9360-23B042837C53}" type="datetimeFigureOut">
              <a:rPr lang="pt-PT" smtClean="0"/>
              <a:t>24-10-2013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94487-F37F-4EFD-9A48-186374698C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39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On </a:t>
            </a:r>
            <a:r>
              <a:rPr lang="en-US" sz="1800" dirty="0" err="1" smtClean="0"/>
              <a:t>beháf</a:t>
            </a:r>
            <a:r>
              <a:rPr lang="en-US" sz="1800" dirty="0" smtClean="0"/>
              <a:t> </a:t>
            </a:r>
            <a:r>
              <a:rPr lang="en-US" sz="1800" dirty="0"/>
              <a:t>of the </a:t>
            </a:r>
            <a:r>
              <a:rPr lang="en-US" sz="1800" dirty="0" err="1" smtClean="0"/>
              <a:t>iUGiTi</a:t>
            </a:r>
            <a:r>
              <a:rPr lang="en-US" sz="1800" dirty="0" smtClean="0"/>
              <a:t> and myself I would first like to thank the invitation of the EQUINET to participate in this training program.</a:t>
            </a:r>
          </a:p>
          <a:p>
            <a:endParaRPr lang="en-US" sz="1800" dirty="0"/>
          </a:p>
          <a:p>
            <a:r>
              <a:rPr lang="en-US" sz="1800" dirty="0" smtClean="0"/>
              <a:t>It is a honor and a pleasure to </a:t>
            </a:r>
            <a:r>
              <a:rPr lang="en-US" sz="1800" dirty="0"/>
              <a:t>be here with you to discuss the important issue of combating </a:t>
            </a:r>
            <a:r>
              <a:rPr lang="en-US" sz="1800" dirty="0" smtClean="0"/>
              <a:t>discrimination and promoting equality.</a:t>
            </a:r>
            <a:endParaRPr lang="pt-PT" sz="1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4592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I mention some features of our work with CITE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Ai Ti 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 and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ures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very transparent and well defined.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Deadlines are clear and tight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TaITE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not refer them here.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3919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important issues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(IXUES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are: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Pregnancy, maternity leave, parental leave, paternity leave, part-time work, flexitime work, (gender pay gap)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3919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dismissing any pregnant worker, any worker who has r(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ecently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birth or who is breastfeeding, or male worker during the parental leave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rnity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leave), employers must mandatorily r(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equest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legal opinion of CITE 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Ai Ti 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employers disagree with the re(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)quest for part-time or flexitime work made by a male or f(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emale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worker with one or more 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)children under the age of 12 (twelve) they must r(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equest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 l(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egal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opinion of CITE 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Ai Ti 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3919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also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)ex(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)amine the decisions of the employers not to r(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enew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fixed-term contracts of pregnant workers, workers who have r(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ecently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birth or who are breastfeeding, or male workers during the parental leave.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3919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Thanks for your attention</a:t>
            </a:r>
            <a:r>
              <a:rPr lang="en-GB" sz="2800" dirty="0" smtClean="0"/>
              <a:t>.</a:t>
            </a:r>
          </a:p>
          <a:p>
            <a:endParaRPr lang="en-GB" sz="2800" dirty="0" smtClean="0"/>
          </a:p>
          <a:p>
            <a:r>
              <a:rPr lang="en-GB" sz="2800" dirty="0" smtClean="0"/>
              <a:t>I </a:t>
            </a:r>
            <a:r>
              <a:rPr lang="en-GB" sz="2800" dirty="0" err="1"/>
              <a:t>pr</a:t>
            </a:r>
            <a:r>
              <a:rPr lang="en-GB" sz="2800" b="1" dirty="0" err="1"/>
              <a:t>ó</a:t>
            </a:r>
            <a:r>
              <a:rPr lang="en-GB" sz="2800" dirty="0" err="1"/>
              <a:t>mise</a:t>
            </a:r>
            <a:r>
              <a:rPr lang="en-GB" sz="2800" dirty="0"/>
              <a:t> that next time my English will be better. </a:t>
            </a:r>
            <a:endParaRPr lang="pt-PT" sz="2800" dirty="0"/>
          </a:p>
          <a:p>
            <a:endParaRPr lang="pt-PT" sz="2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496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1" dirty="0"/>
              <a:t>A few words about </a:t>
            </a:r>
            <a:r>
              <a:rPr lang="en-GB" sz="1800" b="1" dirty="0" err="1" smtClean="0"/>
              <a:t>iUdGiTi</a:t>
            </a:r>
            <a:endParaRPr lang="pt-PT" sz="1800" dirty="0" smtClean="0"/>
          </a:p>
          <a:p>
            <a:r>
              <a:rPr lang="en-GB" sz="1800" dirty="0" smtClean="0"/>
              <a:t> </a:t>
            </a:r>
            <a:endParaRPr lang="pt-PT" sz="1800" dirty="0" smtClean="0"/>
          </a:p>
          <a:p>
            <a:r>
              <a:rPr lang="en-GB" sz="1800" dirty="0" smtClean="0"/>
              <a:t>The </a:t>
            </a:r>
            <a:r>
              <a:rPr lang="en-GB" sz="1800" b="1" dirty="0" err="1"/>
              <a:t>i</a:t>
            </a:r>
            <a:r>
              <a:rPr lang="en-GB" sz="1800" dirty="0" err="1"/>
              <a:t>U</a:t>
            </a:r>
            <a:r>
              <a:rPr lang="en-GB" sz="1800" b="1" dirty="0" err="1"/>
              <a:t>d</a:t>
            </a:r>
            <a:r>
              <a:rPr lang="en-GB" sz="1800" dirty="0" err="1"/>
              <a:t>G</a:t>
            </a:r>
            <a:r>
              <a:rPr lang="en-GB" sz="1800" b="1" dirty="0" err="1"/>
              <a:t>i</a:t>
            </a:r>
            <a:r>
              <a:rPr lang="en-GB" sz="1800" dirty="0" err="1"/>
              <a:t>T</a:t>
            </a:r>
            <a:r>
              <a:rPr lang="en-GB" sz="1800" b="1" dirty="0" err="1"/>
              <a:t>i</a:t>
            </a:r>
            <a:r>
              <a:rPr lang="en-GB" sz="1800" dirty="0"/>
              <a:t> - General Workers' </a:t>
            </a:r>
            <a:r>
              <a:rPr lang="en-GB" sz="1800" b="1" dirty="0" err="1"/>
              <a:t>i</a:t>
            </a:r>
            <a:r>
              <a:rPr lang="en-GB" sz="1800" dirty="0" err="1"/>
              <a:t>Union</a:t>
            </a:r>
            <a:r>
              <a:rPr lang="en-GB" sz="1800" dirty="0"/>
              <a:t> is a leading Portuguese Trade </a:t>
            </a:r>
            <a:r>
              <a:rPr lang="en-GB" sz="1800" b="1" dirty="0" err="1"/>
              <a:t>i</a:t>
            </a:r>
            <a:r>
              <a:rPr lang="en-GB" sz="1800" dirty="0" err="1"/>
              <a:t>Union</a:t>
            </a:r>
            <a:r>
              <a:rPr lang="en-GB" sz="1800" dirty="0"/>
              <a:t> Confederation </a:t>
            </a:r>
            <a:r>
              <a:rPr lang="en-GB" sz="1800" dirty="0" err="1"/>
              <a:t>whi</a:t>
            </a:r>
            <a:r>
              <a:rPr lang="en-GB" sz="1800" b="1" dirty="0" err="1"/>
              <a:t>t</a:t>
            </a:r>
            <a:r>
              <a:rPr lang="en-GB" sz="1800" dirty="0" err="1"/>
              <a:t>ch</a:t>
            </a:r>
            <a:r>
              <a:rPr lang="en-GB" sz="1800" dirty="0"/>
              <a:t> has in membership 52 (fifty two) Trade </a:t>
            </a:r>
            <a:r>
              <a:rPr lang="en-GB" sz="1800" b="1" dirty="0" err="1"/>
              <a:t>i</a:t>
            </a:r>
            <a:r>
              <a:rPr lang="en-GB" sz="1800" dirty="0" err="1"/>
              <a:t>Unions</a:t>
            </a:r>
            <a:r>
              <a:rPr lang="en-GB" sz="1800" dirty="0"/>
              <a:t>, as well as Federations from 6 activity and professional </a:t>
            </a:r>
            <a:r>
              <a:rPr lang="en-GB" sz="1800" dirty="0" smtClean="0"/>
              <a:t>sectors</a:t>
            </a:r>
          </a:p>
          <a:p>
            <a:r>
              <a:rPr lang="en-GB" sz="1800" dirty="0" smtClean="0"/>
              <a:t>(</a:t>
            </a:r>
            <a:r>
              <a:rPr lang="en-GB" sz="1800" dirty="0" smtClean="0">
                <a:solidFill>
                  <a:srgbClr val="FF0000"/>
                </a:solidFill>
              </a:rPr>
              <a:t>Finance</a:t>
            </a:r>
            <a:r>
              <a:rPr lang="en-GB" sz="1800" dirty="0">
                <a:solidFill>
                  <a:srgbClr val="FF0000"/>
                </a:solidFill>
              </a:rPr>
              <a:t>, Education, Port, Maritime, Engineers, Professional and Managerial </a:t>
            </a:r>
            <a:r>
              <a:rPr lang="en-GB" sz="1800" dirty="0" smtClean="0">
                <a:solidFill>
                  <a:srgbClr val="FF0000"/>
                </a:solidFill>
              </a:rPr>
              <a:t>Staff).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5609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The </a:t>
            </a:r>
            <a:r>
              <a:rPr lang="en-GB" sz="1800" b="1" dirty="0" err="1" smtClean="0"/>
              <a:t>i</a:t>
            </a:r>
            <a:r>
              <a:rPr lang="en-GB" sz="1800" dirty="0" err="1" smtClean="0"/>
              <a:t>U</a:t>
            </a:r>
            <a:r>
              <a:rPr lang="en-GB" sz="1800" b="1" dirty="0" err="1" smtClean="0"/>
              <a:t>d</a:t>
            </a:r>
            <a:r>
              <a:rPr lang="en-GB" sz="1800" dirty="0" err="1" smtClean="0"/>
              <a:t>G</a:t>
            </a:r>
            <a:r>
              <a:rPr lang="en-GB" sz="1800" b="1" dirty="0" err="1" smtClean="0"/>
              <a:t>i</a:t>
            </a:r>
            <a:r>
              <a:rPr lang="en-GB" sz="1800" dirty="0" err="1" smtClean="0"/>
              <a:t>T</a:t>
            </a:r>
            <a:r>
              <a:rPr lang="en-GB" sz="1800" b="1" dirty="0" err="1" smtClean="0"/>
              <a:t>i</a:t>
            </a:r>
            <a:r>
              <a:rPr lang="en-GB" sz="1800" dirty="0" smtClean="0"/>
              <a:t>  is </a:t>
            </a:r>
            <a:r>
              <a:rPr lang="en-GB" sz="1800" dirty="0"/>
              <a:t>committed to </a:t>
            </a:r>
            <a:r>
              <a:rPr lang="en-GB" sz="1800" dirty="0" err="1"/>
              <a:t>d</a:t>
            </a:r>
            <a:r>
              <a:rPr lang="en-GB" sz="1800" b="1" dirty="0" err="1"/>
              <a:t>i</a:t>
            </a:r>
            <a:r>
              <a:rPr lang="en-GB" sz="1800" dirty="0" err="1"/>
              <a:t>efending</a:t>
            </a:r>
            <a:r>
              <a:rPr lang="en-GB" sz="1800" dirty="0"/>
              <a:t> and </a:t>
            </a:r>
            <a:r>
              <a:rPr lang="en-GB" sz="1800" dirty="0" err="1"/>
              <a:t>promo</a:t>
            </a:r>
            <a:r>
              <a:rPr lang="en-GB" sz="1800" b="1" dirty="0" err="1"/>
              <a:t>u</a:t>
            </a:r>
            <a:r>
              <a:rPr lang="en-GB" sz="1800" dirty="0" err="1"/>
              <a:t>ting</a:t>
            </a:r>
            <a:r>
              <a:rPr lang="en-GB" sz="1800" dirty="0"/>
              <a:t> the principles of representative democracy and the </a:t>
            </a:r>
            <a:r>
              <a:rPr lang="en-GB" sz="1800" dirty="0" err="1"/>
              <a:t>v</a:t>
            </a:r>
            <a:r>
              <a:rPr lang="en-GB" sz="1800" b="1" dirty="0" err="1"/>
              <a:t>e</a:t>
            </a:r>
            <a:r>
              <a:rPr lang="en-GB" sz="1800" dirty="0" err="1"/>
              <a:t>alues</a:t>
            </a:r>
            <a:r>
              <a:rPr lang="en-GB" sz="1800" dirty="0"/>
              <a:t> of the independent trade </a:t>
            </a:r>
            <a:r>
              <a:rPr lang="en-GB" sz="1800" b="1" dirty="0" err="1" smtClean="0"/>
              <a:t>i</a:t>
            </a:r>
            <a:r>
              <a:rPr lang="en-GB" sz="1800" dirty="0" err="1" smtClean="0"/>
              <a:t>union</a:t>
            </a:r>
            <a:r>
              <a:rPr lang="en-GB" sz="1800" dirty="0" smtClean="0"/>
              <a:t> m(</a:t>
            </a:r>
            <a:r>
              <a:rPr lang="en-GB" sz="1800" b="1" dirty="0" smtClean="0"/>
              <a:t>U</a:t>
            </a:r>
            <a:r>
              <a:rPr lang="en-GB" sz="1800" dirty="0" smtClean="0"/>
              <a:t>)</a:t>
            </a:r>
            <a:r>
              <a:rPr lang="en-GB" sz="1800" dirty="0" err="1" smtClean="0"/>
              <a:t>ovement</a:t>
            </a:r>
            <a:r>
              <a:rPr lang="en-GB" sz="1800" dirty="0" smtClean="0"/>
              <a:t>.</a:t>
            </a:r>
            <a:endParaRPr lang="pt-PT" sz="1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5609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The </a:t>
            </a:r>
            <a:r>
              <a:rPr lang="en-GB" sz="2000" b="1" dirty="0" err="1"/>
              <a:t>i</a:t>
            </a:r>
            <a:r>
              <a:rPr lang="en-GB" sz="2000" dirty="0" err="1"/>
              <a:t>U</a:t>
            </a:r>
            <a:r>
              <a:rPr lang="en-GB" sz="2000" b="1" dirty="0" err="1"/>
              <a:t>d</a:t>
            </a:r>
            <a:r>
              <a:rPr lang="en-GB" sz="2000" dirty="0" err="1"/>
              <a:t>G</a:t>
            </a:r>
            <a:r>
              <a:rPr lang="en-GB" sz="2000" b="1" dirty="0" err="1"/>
              <a:t>i</a:t>
            </a:r>
            <a:r>
              <a:rPr lang="en-GB" sz="2000" dirty="0" err="1"/>
              <a:t>T</a:t>
            </a:r>
            <a:r>
              <a:rPr lang="en-GB" sz="2000" b="1" dirty="0" err="1"/>
              <a:t>i</a:t>
            </a:r>
            <a:r>
              <a:rPr lang="en-GB" sz="2000" dirty="0"/>
              <a:t> </a:t>
            </a:r>
            <a:r>
              <a:rPr lang="en-GB" sz="2000" dirty="0" smtClean="0"/>
              <a:t> is </a:t>
            </a:r>
            <a:r>
              <a:rPr lang="en-GB" sz="2000" dirty="0"/>
              <a:t>represented all over the Portuguese territory. In </a:t>
            </a:r>
            <a:r>
              <a:rPr lang="en-GB" sz="2000" b="1" dirty="0" err="1"/>
              <a:t>ii</a:t>
            </a:r>
            <a:r>
              <a:rPr lang="en-GB" sz="2000" dirty="0" err="1"/>
              <a:t>ea</a:t>
            </a:r>
            <a:r>
              <a:rPr lang="en-GB" sz="2000" b="1" dirty="0" err="1"/>
              <a:t>t</a:t>
            </a:r>
            <a:r>
              <a:rPr lang="en-GB" sz="2000" dirty="0" err="1"/>
              <a:t>ch</a:t>
            </a:r>
            <a:r>
              <a:rPr lang="en-GB" sz="2000" dirty="0"/>
              <a:t> district (there are 18 eighteen) and in </a:t>
            </a:r>
            <a:r>
              <a:rPr lang="en-GB" sz="2000" b="1" dirty="0" err="1"/>
              <a:t>ii</a:t>
            </a:r>
            <a:r>
              <a:rPr lang="en-GB" sz="2000" dirty="0" err="1"/>
              <a:t>ea</a:t>
            </a:r>
            <a:r>
              <a:rPr lang="en-GB" sz="2000" b="1" dirty="0" err="1"/>
              <a:t>t</a:t>
            </a:r>
            <a:r>
              <a:rPr lang="en-GB" sz="2000" dirty="0" err="1"/>
              <a:t>ch</a:t>
            </a:r>
            <a:r>
              <a:rPr lang="en-GB" sz="2000" dirty="0"/>
              <a:t> autonomous </a:t>
            </a:r>
            <a:r>
              <a:rPr lang="en-GB" sz="2000" dirty="0" err="1"/>
              <a:t>r</a:t>
            </a:r>
            <a:r>
              <a:rPr lang="en-GB" sz="2000" b="1" dirty="0" err="1"/>
              <a:t>i</a:t>
            </a:r>
            <a:r>
              <a:rPr lang="en-GB" sz="2000" dirty="0" err="1"/>
              <a:t>egion</a:t>
            </a:r>
            <a:r>
              <a:rPr lang="en-GB" sz="2000" dirty="0"/>
              <a:t> (there are 2) </a:t>
            </a:r>
            <a:r>
              <a:rPr lang="en-GB" sz="2000" b="1" dirty="0" err="1"/>
              <a:t>i</a:t>
            </a:r>
            <a:r>
              <a:rPr lang="en-GB" sz="2000" dirty="0" err="1"/>
              <a:t>U</a:t>
            </a:r>
            <a:r>
              <a:rPr lang="en-GB" sz="2000" b="1" dirty="0" err="1"/>
              <a:t>d</a:t>
            </a:r>
            <a:r>
              <a:rPr lang="en-GB" sz="2000" dirty="0" err="1"/>
              <a:t>G</a:t>
            </a:r>
            <a:r>
              <a:rPr lang="en-GB" sz="2000" b="1" dirty="0" err="1"/>
              <a:t>i</a:t>
            </a:r>
            <a:r>
              <a:rPr lang="en-GB" sz="2000" dirty="0" err="1"/>
              <a:t>T</a:t>
            </a:r>
            <a:r>
              <a:rPr lang="en-GB" sz="2000" b="1" dirty="0" err="1"/>
              <a:t>i</a:t>
            </a:r>
            <a:r>
              <a:rPr lang="en-GB" sz="2000" dirty="0"/>
              <a:t> </a:t>
            </a:r>
            <a:r>
              <a:rPr lang="en-GB" sz="2000" dirty="0" smtClean="0"/>
              <a:t> has </a:t>
            </a:r>
            <a:r>
              <a:rPr lang="en-GB" sz="2000" dirty="0"/>
              <a:t>an office with the mission to support the unemployed and to </a:t>
            </a:r>
            <a:r>
              <a:rPr lang="en-GB" sz="2000" dirty="0" err="1"/>
              <a:t>m</a:t>
            </a:r>
            <a:r>
              <a:rPr lang="en-GB" sz="2000" b="1" dirty="0" err="1"/>
              <a:t>ó</a:t>
            </a:r>
            <a:r>
              <a:rPr lang="en-GB" sz="2000" dirty="0" err="1"/>
              <a:t>nitoring</a:t>
            </a:r>
            <a:r>
              <a:rPr lang="en-GB" sz="2000" dirty="0"/>
              <a:t> the labour conditions in the </a:t>
            </a:r>
            <a:r>
              <a:rPr lang="en-GB" sz="2000" dirty="0" err="1"/>
              <a:t>r</a:t>
            </a:r>
            <a:r>
              <a:rPr lang="en-GB" sz="2000" b="1" dirty="0" err="1"/>
              <a:t>i</a:t>
            </a:r>
            <a:r>
              <a:rPr lang="en-GB" sz="2000" dirty="0" err="1"/>
              <a:t>egion</a:t>
            </a:r>
            <a:r>
              <a:rPr lang="en-GB" sz="2000" dirty="0"/>
              <a:t>.</a:t>
            </a:r>
            <a:endParaRPr lang="pt-PT" sz="2000" dirty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236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We have a Central Department of collective </a:t>
            </a:r>
            <a:r>
              <a:rPr lang="en-GB" sz="2000" dirty="0" err="1" smtClean="0"/>
              <a:t>b</a:t>
            </a:r>
            <a:r>
              <a:rPr lang="en-GB" sz="2000" b="1" dirty="0" err="1" smtClean="0"/>
              <a:t>á</a:t>
            </a:r>
            <a:r>
              <a:rPr lang="en-GB" sz="2000" dirty="0" err="1" smtClean="0"/>
              <a:t>rgaining</a:t>
            </a:r>
            <a:r>
              <a:rPr lang="en-GB" sz="2000" dirty="0" smtClean="0"/>
              <a:t>  </a:t>
            </a:r>
            <a:r>
              <a:rPr lang="en-GB" sz="2000" dirty="0" err="1" smtClean="0"/>
              <a:t>whi</a:t>
            </a:r>
            <a:r>
              <a:rPr lang="en-GB" sz="2000" dirty="0" smtClean="0"/>
              <a:t>(</a:t>
            </a:r>
            <a:r>
              <a:rPr lang="en-GB" sz="2000" b="1" dirty="0" smtClean="0"/>
              <a:t>T</a:t>
            </a:r>
            <a:r>
              <a:rPr lang="en-GB" sz="2000" dirty="0" smtClean="0"/>
              <a:t>)</a:t>
            </a:r>
            <a:r>
              <a:rPr lang="en-GB" sz="2000" dirty="0" err="1" smtClean="0"/>
              <a:t>ch</a:t>
            </a:r>
            <a:r>
              <a:rPr lang="en-GB" sz="2000" dirty="0" smtClean="0"/>
              <a:t>  </a:t>
            </a:r>
            <a:r>
              <a:rPr lang="en-GB" sz="2000" dirty="0"/>
              <a:t>meets on a monthly basis with the representatives of all trade </a:t>
            </a:r>
            <a:r>
              <a:rPr lang="en-GB" sz="2000" b="1" dirty="0" err="1"/>
              <a:t>i</a:t>
            </a:r>
            <a:r>
              <a:rPr lang="en-GB" sz="2000" dirty="0" err="1"/>
              <a:t>unions</a:t>
            </a:r>
            <a:r>
              <a:rPr lang="en-GB" sz="2000" dirty="0"/>
              <a:t> and federations. In </a:t>
            </a:r>
            <a:r>
              <a:rPr lang="en-GB" sz="2000" dirty="0" err="1"/>
              <a:t>th</a:t>
            </a:r>
            <a:r>
              <a:rPr lang="en-GB" sz="2000" b="1" dirty="0" err="1"/>
              <a:t>ii</a:t>
            </a:r>
            <a:r>
              <a:rPr lang="en-GB" sz="2000" dirty="0" err="1"/>
              <a:t>ese</a:t>
            </a:r>
            <a:r>
              <a:rPr lang="en-GB" sz="2000" dirty="0"/>
              <a:t> meetings one of the main concerns of the Women´s Committee is to </a:t>
            </a:r>
            <a:r>
              <a:rPr lang="en-GB" sz="2000" dirty="0" err="1"/>
              <a:t>persua</a:t>
            </a:r>
            <a:r>
              <a:rPr lang="en-GB" sz="2000" b="1" dirty="0" err="1"/>
              <a:t>i</a:t>
            </a:r>
            <a:r>
              <a:rPr lang="en-GB" sz="2000" dirty="0" err="1"/>
              <a:t>de</a:t>
            </a:r>
            <a:r>
              <a:rPr lang="en-GB" sz="2000" dirty="0"/>
              <a:t> our partners to include more women in </a:t>
            </a:r>
            <a:r>
              <a:rPr lang="en-GB" sz="2000" dirty="0" err="1"/>
              <a:t>th</a:t>
            </a:r>
            <a:r>
              <a:rPr lang="en-GB" sz="2000" b="1" dirty="0" err="1"/>
              <a:t>É</a:t>
            </a:r>
            <a:r>
              <a:rPr lang="en-GB" sz="2000" dirty="0" err="1"/>
              <a:t>r</a:t>
            </a:r>
            <a:r>
              <a:rPr lang="en-GB" sz="2000" dirty="0"/>
              <a:t> collective b(</a:t>
            </a:r>
            <a:r>
              <a:rPr lang="en-GB" sz="2000" b="1" dirty="0"/>
              <a:t>Á</a:t>
            </a:r>
            <a:r>
              <a:rPr lang="en-GB" sz="2000" dirty="0"/>
              <a:t>)</a:t>
            </a:r>
            <a:r>
              <a:rPr lang="en-GB" sz="2000" dirty="0" err="1"/>
              <a:t>rgaining</a:t>
            </a:r>
            <a:r>
              <a:rPr lang="en-GB" sz="2000" dirty="0"/>
              <a:t> staff.</a:t>
            </a:r>
            <a:endParaRPr lang="pt-PT" sz="2000" dirty="0"/>
          </a:p>
          <a:p>
            <a:r>
              <a:rPr lang="en-GB" sz="2000" dirty="0"/>
              <a:t> </a:t>
            </a:r>
            <a:endParaRPr lang="pt-PT" sz="2000" dirty="0"/>
          </a:p>
          <a:p>
            <a:r>
              <a:rPr lang="en-GB" sz="2000" dirty="0"/>
              <a:t>We </a:t>
            </a:r>
            <a:r>
              <a:rPr lang="en-GB" sz="2000" b="1" dirty="0" err="1"/>
              <a:t>suc-</a:t>
            </a:r>
            <a:r>
              <a:rPr lang="en-GB" sz="2000" dirty="0" err="1"/>
              <a:t>ceeded</a:t>
            </a:r>
            <a:r>
              <a:rPr lang="en-GB" sz="2000" dirty="0"/>
              <a:t> in including a section on gender </a:t>
            </a:r>
            <a:r>
              <a:rPr lang="en-GB" sz="2000" b="1" dirty="0" err="1"/>
              <a:t>i</a:t>
            </a:r>
            <a:r>
              <a:rPr lang="en-GB" sz="2000" dirty="0" err="1"/>
              <a:t>equality</a:t>
            </a:r>
            <a:r>
              <a:rPr lang="en-GB" sz="2000" dirty="0"/>
              <a:t> and non-discrimination in the reference form of the labour contract adopted by the </a:t>
            </a:r>
            <a:r>
              <a:rPr lang="en-GB" sz="2000" b="1" dirty="0" err="1"/>
              <a:t>i</a:t>
            </a:r>
            <a:r>
              <a:rPr lang="en-GB" sz="2000" dirty="0" err="1"/>
              <a:t>U</a:t>
            </a:r>
            <a:r>
              <a:rPr lang="en-GB" sz="2000" b="1" dirty="0" err="1"/>
              <a:t>d</a:t>
            </a:r>
            <a:r>
              <a:rPr lang="en-GB" sz="2000" dirty="0" err="1"/>
              <a:t>G</a:t>
            </a:r>
            <a:r>
              <a:rPr lang="en-GB" sz="2000" b="1" dirty="0" err="1"/>
              <a:t>i</a:t>
            </a:r>
            <a:r>
              <a:rPr lang="en-GB" sz="2000" dirty="0" err="1"/>
              <a:t>T</a:t>
            </a:r>
            <a:r>
              <a:rPr lang="en-GB" sz="2000" b="1" dirty="0" err="1"/>
              <a:t>i</a:t>
            </a:r>
            <a:r>
              <a:rPr lang="en-GB" sz="2000" dirty="0"/>
              <a:t>.</a:t>
            </a:r>
            <a:endParaRPr lang="pt-PT" sz="2000" dirty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3919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me refer just some of the quality indicators we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)use in our activity (collective bargaining):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)Equal  opportunities and treatment in access to employment, particularly as regards to the selection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eria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recruitment conditions.</a:t>
            </a:r>
          </a:p>
          <a:p>
            <a:pPr marL="171450" indent="-171450">
              <a:buFontTx/>
              <a:buChar char="-"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)Equal work for work of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)equal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alue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Awareness of discriminatory practices due to leave for pre-natal care, pregnancy, breastfeeding, and parental care.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3919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cipates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several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)Equality Bodies where the topic  gender inequality  is discussed: 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CIG 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Ai 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Commission for citizenship and gender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)equality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ACIDI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 Di Ai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 Commission for immigration and intercultural dialogue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CITE 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Ai Ti 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 Commission for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)Equality in Labour and Employment (Decree-Law 76/2012)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3919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CITE 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Ai Ti 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)Equality Body created in 1979 in order to fight discrimination and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)equality between women and men in labour, in employment and in vocational training.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3919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CITE (S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’s) has 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triparti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composition: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Ó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vernment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 votes);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Trade Unions (4 votes): UGT (2 votes)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CGTP (2 votes);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Employers confederations (4 votes, 1 vote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CCP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 Portuguese Commerce and Services Confederation (1 vote);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CIP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 Pi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Industrial Confederation of Portugal (1 vote);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CTP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 Pi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 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Confederation of Portuguese Tourism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 vote);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Farmer’s Confederation of Portugal (1 vote). </a:t>
            </a:r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4487-F37F-4EFD-9A48-186374698C47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391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4A40-4DAE-4F32-9ADD-6B9FC5BF6433}" type="datetime1">
              <a:rPr lang="pt-PT" smtClean="0"/>
              <a:t>24-10-2013</a:t>
            </a:fld>
            <a:endParaRPr lang="pt-P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AB29-AF5F-4C14-A895-0F0C328B4A4D}" type="datetime1">
              <a:rPr lang="pt-PT" smtClean="0"/>
              <a:t>24-10-2013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AEDA-6F55-4164-B052-DA5C2947E002}" type="datetime1">
              <a:rPr lang="pt-PT" smtClean="0"/>
              <a:t>24-10-2013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A65-7CB7-4B65-8AC6-BFDDE3C93A98}" type="datetime1">
              <a:rPr lang="pt-PT" smtClean="0"/>
              <a:t>24-10-2013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59E4-BE7D-4864-AFC2-93FA7AE504E1}" type="datetime1">
              <a:rPr lang="pt-PT" smtClean="0"/>
              <a:t>24-10-2013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5C95-B876-45AF-9F8E-011D66DCEABC}" type="datetime1">
              <a:rPr lang="pt-PT" smtClean="0"/>
              <a:t>24-10-2013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FDAE-0F24-439D-B4CB-CDBF37C11418}" type="datetime1">
              <a:rPr lang="pt-PT" smtClean="0"/>
              <a:t>24-10-2013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A0E-4398-47AB-8856-0B9222CFEC56}" type="datetime1">
              <a:rPr lang="pt-PT" smtClean="0"/>
              <a:t>24-10-2013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3674-A427-44F0-A862-A6A7B977EDC9}" type="datetime1">
              <a:rPr lang="pt-PT" smtClean="0"/>
              <a:t>24-10-2013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61A-9073-4488-8AD0-A118338A2A2C}" type="datetime1">
              <a:rPr lang="pt-PT" smtClean="0"/>
              <a:t>24-10-2013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A350-64EC-4A96-A41D-7117733460DB}" type="datetime1">
              <a:rPr lang="pt-PT" smtClean="0"/>
              <a:t>24-10-2013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4C90E2-7624-4DE5-B7C6-EA1619B4EE43}" type="datetime1">
              <a:rPr lang="pt-PT" smtClean="0"/>
              <a:t>24-10-2013</a:t>
            </a:fld>
            <a:endParaRPr lang="pt-P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7A54FF-B39B-45D9-BF8A-26CE96D1FD5D}" type="slidenum">
              <a:rPr lang="pt-PT" smtClean="0"/>
              <a:t>‹#›</a:t>
            </a:fld>
            <a:endParaRPr lang="pt-P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533400" y="1628800"/>
            <a:ext cx="7854696" cy="3024336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r>
              <a:rPr lang="en-IE" sz="2800" b="1" dirty="0" smtClean="0"/>
              <a:t>UGT</a:t>
            </a:r>
          </a:p>
          <a:p>
            <a:r>
              <a:rPr lang="en-IE" sz="2800" b="1" dirty="0" smtClean="0"/>
              <a:t>General Workers' Union</a:t>
            </a:r>
            <a:endParaRPr lang="pt-PT" sz="2800" b="1" dirty="0" smtClean="0"/>
          </a:p>
          <a:p>
            <a:endParaRPr lang="pt-PT" sz="2800" b="1" dirty="0" smtClean="0"/>
          </a:p>
          <a:p>
            <a:r>
              <a:rPr lang="pt-PT" sz="2800" b="1" dirty="0" smtClean="0"/>
              <a:t>Lina Lopes</a:t>
            </a:r>
          </a:p>
          <a:p>
            <a:r>
              <a:rPr lang="en-IE" sz="2800" b="1" dirty="0" smtClean="0"/>
              <a:t>Women´s Committee Chairwoman</a:t>
            </a:r>
            <a:endParaRPr lang="pt-PT" sz="2800" b="1" dirty="0"/>
          </a:p>
        </p:txBody>
      </p:sp>
      <p:pic>
        <p:nvPicPr>
          <p:cNvPr id="7" name="Imagem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1517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omissão de Mulhe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556" y="188640"/>
            <a:ext cx="115764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727673" y="6093296"/>
            <a:ext cx="2317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Zageb</a:t>
            </a:r>
            <a:r>
              <a:rPr lang="pt-PT" dirty="0" smtClean="0"/>
              <a:t> 24 de Out/2013</a:t>
            </a:r>
            <a:endParaRPr lang="pt-PT" dirty="0"/>
          </a:p>
        </p:txBody>
      </p:sp>
      <p:sp>
        <p:nvSpPr>
          <p:cNvPr id="10" name="Rectângulo 9"/>
          <p:cNvSpPr/>
          <p:nvPr/>
        </p:nvSpPr>
        <p:spPr>
          <a:xfrm>
            <a:off x="3023828" y="4856092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E" dirty="0" smtClean="0">
                <a:effectLst/>
              </a:rPr>
              <a:t>lina.lopes@ugt.pt/comissao.mulheres@ugt.pt</a:t>
            </a:r>
            <a:r>
              <a:rPr lang="pt-PT" dirty="0" smtClean="0">
                <a:effectLst/>
              </a:rPr>
              <a:t/>
            </a:r>
            <a:br>
              <a:rPr lang="pt-PT" dirty="0" smtClean="0">
                <a:effectLst/>
              </a:rPr>
            </a:br>
            <a:r>
              <a:rPr lang="en-IE" dirty="0" smtClean="0">
                <a:effectLst/>
              </a:rPr>
              <a:t>Telephone +351 213 931 200/+351 966 028 073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847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2420887"/>
            <a:ext cx="8496944" cy="367240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Methodology </a:t>
            </a:r>
            <a:r>
              <a:rPr lang="en-GB" sz="2800" dirty="0"/>
              <a:t>and procedures are very transparent and well </a:t>
            </a:r>
            <a:r>
              <a:rPr lang="en-GB" sz="2800" dirty="0" smtClean="0"/>
              <a:t>defined</a:t>
            </a:r>
          </a:p>
          <a:p>
            <a:endParaRPr lang="en-GB" sz="2800" dirty="0" smtClean="0"/>
          </a:p>
          <a:p>
            <a:r>
              <a:rPr lang="en-GB" sz="2800" dirty="0" smtClean="0"/>
              <a:t>Deadlines </a:t>
            </a:r>
            <a:r>
              <a:rPr lang="en-GB" sz="2800" dirty="0"/>
              <a:t>are clear and tight. </a:t>
            </a:r>
            <a:endParaRPr lang="pt-PT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47667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UGT´s work in CITE</a:t>
            </a:r>
            <a:endParaRPr lang="pt-PT" sz="4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10</a:t>
            </a:fld>
            <a:endParaRPr lang="pt-PT"/>
          </a:p>
        </p:txBody>
      </p:sp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2900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8496944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Some </a:t>
            </a:r>
            <a:r>
              <a:rPr lang="en-GB" sz="2800" dirty="0"/>
              <a:t>important </a:t>
            </a:r>
            <a:r>
              <a:rPr lang="en-GB" sz="2800" dirty="0" smtClean="0"/>
              <a:t>issues: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Pregnancy</a:t>
            </a:r>
            <a:r>
              <a:rPr lang="en-GB" sz="2800" dirty="0"/>
              <a:t>, maternity leave, parental leave, paternity </a:t>
            </a:r>
            <a:r>
              <a:rPr lang="en-GB" sz="2800" dirty="0" smtClean="0"/>
              <a:t>leave, part-time work, flexitime work</a:t>
            </a:r>
          </a:p>
          <a:p>
            <a:pPr marL="0" indent="0">
              <a:buNone/>
            </a:pPr>
            <a:endParaRPr lang="pt-PT" sz="2800" dirty="0"/>
          </a:p>
          <a:p>
            <a:endParaRPr lang="pt-PT" sz="2800" dirty="0"/>
          </a:p>
          <a:p>
            <a:endParaRPr lang="en-GB" sz="28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47667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UGT´s work in CITE</a:t>
            </a:r>
            <a:endParaRPr lang="pt-PT" sz="4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11</a:t>
            </a:fld>
            <a:endParaRPr lang="pt-PT"/>
          </a:p>
        </p:txBody>
      </p:sp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3322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1700807"/>
            <a:ext cx="8496944" cy="475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Mandatory legal opinion of CITE issued within 30 </a:t>
            </a:r>
            <a:r>
              <a:rPr lang="en-GB" sz="2800" dirty="0" smtClean="0"/>
              <a:t>days: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Before dismissing </a:t>
            </a:r>
            <a:r>
              <a:rPr lang="en-GB" sz="2800" dirty="0"/>
              <a:t>any pregnant worker, any worker </a:t>
            </a:r>
            <a:r>
              <a:rPr lang="en-GB" sz="2800" dirty="0" smtClean="0"/>
              <a:t>recently </a:t>
            </a:r>
            <a:r>
              <a:rPr lang="en-GB" sz="2800" dirty="0"/>
              <a:t>given birth or </a:t>
            </a:r>
            <a:r>
              <a:rPr lang="en-GB" sz="2800" dirty="0" smtClean="0"/>
              <a:t>breastfeeding</a:t>
            </a:r>
            <a:r>
              <a:rPr lang="en-GB" sz="2800" dirty="0"/>
              <a:t>, or male worker during the parental </a:t>
            </a:r>
            <a:r>
              <a:rPr lang="en-GB" sz="2800" dirty="0" smtClean="0"/>
              <a:t>leave</a:t>
            </a:r>
          </a:p>
          <a:p>
            <a:endParaRPr lang="en-GB" sz="2800" dirty="0" smtClean="0"/>
          </a:p>
          <a:p>
            <a:r>
              <a:rPr lang="en-GB" sz="2800" dirty="0" smtClean="0"/>
              <a:t>When </a:t>
            </a:r>
            <a:r>
              <a:rPr lang="en-GB" sz="2800" dirty="0"/>
              <a:t>employers disagree with the request for part-time or flexitime work made by a male or female worker with one or more children under the age of </a:t>
            </a:r>
            <a:r>
              <a:rPr lang="en-GB" sz="2800" dirty="0" smtClean="0"/>
              <a:t>12</a:t>
            </a:r>
            <a:endParaRPr lang="pt-PT" sz="2800" dirty="0"/>
          </a:p>
          <a:p>
            <a:endParaRPr lang="pt-PT" sz="2800" dirty="0"/>
          </a:p>
          <a:p>
            <a:endParaRPr lang="en-GB" sz="28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47667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UGT´s work in CITE</a:t>
            </a:r>
            <a:endParaRPr lang="pt-PT" sz="4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12</a:t>
            </a:fld>
            <a:endParaRPr lang="pt-PT"/>
          </a:p>
        </p:txBody>
      </p:sp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631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8496944" cy="388843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We examine </a:t>
            </a:r>
            <a:r>
              <a:rPr lang="en-GB" sz="2800" dirty="0"/>
              <a:t>the decisions of the employers not to renew fixed-term contracts of pregnant workers, workers who have recently given birth or who are breastfeeding, or male workers during the parental leave (paternity leave</a:t>
            </a:r>
            <a:r>
              <a:rPr lang="en-GB" sz="2800" dirty="0" smtClean="0"/>
              <a:t>).</a:t>
            </a:r>
            <a:endParaRPr lang="pt-PT" sz="2800" dirty="0"/>
          </a:p>
          <a:p>
            <a:endParaRPr lang="pt-PT" sz="2800" dirty="0"/>
          </a:p>
          <a:p>
            <a:endParaRPr lang="pt-PT" sz="2800" dirty="0"/>
          </a:p>
          <a:p>
            <a:endParaRPr lang="en-GB" sz="28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47667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UGT´s work in CITE</a:t>
            </a:r>
            <a:endParaRPr lang="pt-PT" sz="4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13</a:t>
            </a:fld>
            <a:endParaRPr lang="pt-PT"/>
          </a:p>
        </p:txBody>
      </p:sp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6901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491386" y="2708920"/>
            <a:ext cx="7854696" cy="2304256"/>
          </a:xfrm>
        </p:spPr>
        <p:txBody>
          <a:bodyPr>
            <a:normAutofit fontScale="70000" lnSpcReduction="20000"/>
          </a:bodyPr>
          <a:lstStyle/>
          <a:p>
            <a:pPr algn="l"/>
            <a:endParaRPr lang="pt-PT" sz="2800" dirty="0" smtClean="0"/>
          </a:p>
          <a:p>
            <a:pPr algn="l"/>
            <a:r>
              <a:rPr lang="en-IE" sz="4500" dirty="0" smtClean="0"/>
              <a:t>UGT</a:t>
            </a:r>
          </a:p>
          <a:p>
            <a:pPr algn="l"/>
            <a:r>
              <a:rPr lang="en-IE" sz="4500" dirty="0" smtClean="0"/>
              <a:t>General </a:t>
            </a:r>
            <a:r>
              <a:rPr lang="en-IE" sz="4500" dirty="0"/>
              <a:t>Workers' Union</a:t>
            </a:r>
            <a:endParaRPr lang="pt-PT" sz="4500" dirty="0"/>
          </a:p>
          <a:p>
            <a:pPr algn="l"/>
            <a:endParaRPr lang="pt-PT" sz="2800" dirty="0"/>
          </a:p>
          <a:p>
            <a:r>
              <a:rPr lang="pt-PT" sz="2800" dirty="0" smtClean="0"/>
              <a:t>Lina </a:t>
            </a:r>
            <a:r>
              <a:rPr lang="pt-PT" sz="2800" dirty="0"/>
              <a:t>Lopes</a:t>
            </a:r>
          </a:p>
          <a:p>
            <a:r>
              <a:rPr lang="en-IE" sz="2800" dirty="0"/>
              <a:t>Women´s Committee Chairwomen</a:t>
            </a:r>
            <a:endParaRPr lang="pt-PT" sz="2800" dirty="0"/>
          </a:p>
        </p:txBody>
      </p:sp>
      <p:pic>
        <p:nvPicPr>
          <p:cNvPr id="7" name="Imagem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1517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omissão de Mulhe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636" y="194079"/>
            <a:ext cx="115764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727673" y="6093296"/>
            <a:ext cx="2317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Zageb</a:t>
            </a:r>
            <a:r>
              <a:rPr lang="pt-PT" dirty="0" smtClean="0"/>
              <a:t> 24 de Out/2013</a:t>
            </a:r>
            <a:endParaRPr lang="pt-PT" dirty="0"/>
          </a:p>
        </p:txBody>
      </p:sp>
      <p:sp>
        <p:nvSpPr>
          <p:cNvPr id="10" name="Rectângulo 9"/>
          <p:cNvSpPr/>
          <p:nvPr/>
        </p:nvSpPr>
        <p:spPr>
          <a:xfrm>
            <a:off x="3419872" y="5851007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E" dirty="0" smtClean="0">
                <a:effectLst/>
              </a:rPr>
              <a:t>lina.lopes@ugt.pt/comissao.mulheres@ugt.pt</a:t>
            </a:r>
            <a:r>
              <a:rPr lang="pt-PT" dirty="0" smtClean="0">
                <a:effectLst/>
              </a:rPr>
              <a:t/>
            </a:r>
            <a:br>
              <a:rPr lang="pt-PT" dirty="0" smtClean="0">
                <a:effectLst/>
              </a:rPr>
            </a:br>
            <a:r>
              <a:rPr lang="en-IE" dirty="0" smtClean="0">
                <a:effectLst/>
              </a:rPr>
              <a:t>Telephone +351 213 931 200/+351 966 028 073</a:t>
            </a: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1979712" y="20608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Thanks for your attention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388418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8147248" cy="4434840"/>
          </a:xfrm>
        </p:spPr>
        <p:txBody>
          <a:bodyPr/>
          <a:lstStyle/>
          <a:p>
            <a:r>
              <a:rPr lang="en-IE" sz="3600" dirty="0"/>
              <a:t>UGT-General Workers Union </a:t>
            </a:r>
            <a:r>
              <a:rPr lang="en-IE" sz="3600" dirty="0" smtClean="0"/>
              <a:t>- </a:t>
            </a:r>
            <a:r>
              <a:rPr lang="en-GB" sz="3600" dirty="0" smtClean="0"/>
              <a:t>leading </a:t>
            </a:r>
            <a:r>
              <a:rPr lang="en-GB" sz="3600" dirty="0"/>
              <a:t>Portuguese Trade Union </a:t>
            </a:r>
            <a:r>
              <a:rPr lang="en-GB" sz="3600" dirty="0" smtClean="0"/>
              <a:t>Confederation</a:t>
            </a:r>
          </a:p>
          <a:p>
            <a:pPr marL="0" indent="0">
              <a:buNone/>
            </a:pPr>
            <a:r>
              <a:rPr lang="en-GB" sz="3600" dirty="0" smtClean="0"/>
              <a:t> </a:t>
            </a:r>
          </a:p>
          <a:p>
            <a:r>
              <a:rPr lang="en-GB" sz="3600" dirty="0" smtClean="0"/>
              <a:t>52 Trade Unions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6  </a:t>
            </a:r>
            <a:r>
              <a:rPr lang="en-GB" sz="3600" dirty="0" smtClean="0"/>
              <a:t>Federations</a:t>
            </a:r>
            <a:endParaRPr lang="pt-PT" sz="3600" dirty="0"/>
          </a:p>
          <a:p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1517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87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e Conteúdo 5"/>
          <p:cNvSpPr>
            <a:spLocks noGrp="1"/>
          </p:cNvSpPr>
          <p:nvPr>
            <p:ph sz="half" idx="2"/>
          </p:nvPr>
        </p:nvSpPr>
        <p:spPr>
          <a:xfrm>
            <a:off x="827584" y="1920085"/>
            <a:ext cx="7859216" cy="4434840"/>
          </a:xfrm>
        </p:spPr>
        <p:txBody>
          <a:bodyPr/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COMMITMENT</a:t>
            </a:r>
            <a:endParaRPr lang="en-GB" sz="3600" dirty="0"/>
          </a:p>
          <a:p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 Principles </a:t>
            </a:r>
            <a:r>
              <a:rPr lang="en-GB" sz="3600" dirty="0"/>
              <a:t>of representative democracy and the </a:t>
            </a:r>
            <a:r>
              <a:rPr lang="en-GB" sz="3600" dirty="0" smtClean="0"/>
              <a:t>values </a:t>
            </a:r>
            <a:r>
              <a:rPr lang="en-GB" sz="3600" dirty="0"/>
              <a:t>of the independent trade </a:t>
            </a:r>
            <a:r>
              <a:rPr lang="en-GB" sz="3600" dirty="0" smtClean="0"/>
              <a:t>union movement</a:t>
            </a:r>
            <a:endParaRPr lang="pt-PT" sz="3600" dirty="0"/>
          </a:p>
        </p:txBody>
      </p:sp>
      <p:pic>
        <p:nvPicPr>
          <p:cNvPr id="7" name="Imagem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1517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1800" dirty="0" smtClean="0"/>
              <a:t/>
            </a:r>
            <a:br>
              <a:rPr lang="pt-PT" sz="1800" dirty="0" smtClean="0"/>
            </a:br>
            <a:r>
              <a:rPr lang="en-IE" sz="1800" dirty="0"/>
              <a:t> </a:t>
            </a:r>
            <a:r>
              <a:rPr lang="pt-PT" sz="1800" dirty="0"/>
              <a:t/>
            </a:r>
            <a:br>
              <a:rPr lang="pt-PT" sz="1800" dirty="0"/>
            </a:br>
            <a:endParaRPr lang="pt-PT" sz="1800" dirty="0"/>
          </a:p>
        </p:txBody>
      </p:sp>
      <p:sp>
        <p:nvSpPr>
          <p:cNvPr id="6" name="Marcador de Posição do Texto 5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4038600" cy="515492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Represented </a:t>
            </a:r>
            <a:r>
              <a:rPr lang="en-GB" sz="2800" dirty="0"/>
              <a:t>all over the Portuguese </a:t>
            </a:r>
            <a:r>
              <a:rPr lang="en-GB" sz="2800" dirty="0" smtClean="0"/>
              <a:t>territory</a:t>
            </a:r>
          </a:p>
          <a:p>
            <a:r>
              <a:rPr lang="en-GB" sz="2800" dirty="0" smtClean="0"/>
              <a:t>18 district</a:t>
            </a:r>
          </a:p>
          <a:p>
            <a:r>
              <a:rPr lang="en-GB" sz="2800" dirty="0" smtClean="0"/>
              <a:t>2 autonomous region </a:t>
            </a:r>
          </a:p>
          <a:p>
            <a:r>
              <a:rPr lang="en-GB" sz="2800" dirty="0" smtClean="0"/>
              <a:t>Office’s mission: </a:t>
            </a:r>
            <a:r>
              <a:rPr lang="en-GB" sz="2800" dirty="0"/>
              <a:t>to support the unemployed and to </a:t>
            </a:r>
            <a:r>
              <a:rPr lang="en-GB" sz="2800" dirty="0" smtClean="0"/>
              <a:t>m</a:t>
            </a:r>
            <a:r>
              <a:rPr lang="en-GB" sz="2800" dirty="0"/>
              <a:t>o</a:t>
            </a:r>
            <a:r>
              <a:rPr lang="en-GB" sz="2800" dirty="0" smtClean="0"/>
              <a:t>nitoring </a:t>
            </a:r>
            <a:r>
              <a:rPr lang="en-GB" sz="2800" dirty="0"/>
              <a:t>the labour </a:t>
            </a:r>
            <a:r>
              <a:rPr lang="en-GB" sz="2800" dirty="0" smtClean="0"/>
              <a:t>conditions</a:t>
            </a:r>
            <a:endParaRPr lang="pt-PT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194" y="1154072"/>
            <a:ext cx="42242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m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25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8496944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Central </a:t>
            </a:r>
            <a:r>
              <a:rPr lang="en-GB" sz="2800" dirty="0"/>
              <a:t>Department of collective </a:t>
            </a:r>
            <a:r>
              <a:rPr lang="en-GB" sz="2800" dirty="0" smtClean="0"/>
              <a:t>b</a:t>
            </a:r>
            <a:r>
              <a:rPr lang="en-GB" sz="2800" b="1" dirty="0"/>
              <a:t>a</a:t>
            </a:r>
            <a:r>
              <a:rPr lang="en-GB" sz="2800" dirty="0" smtClean="0"/>
              <a:t>rgaining 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monthly meetings with all </a:t>
            </a:r>
            <a:r>
              <a:rPr lang="en-GB" sz="2800" dirty="0"/>
              <a:t>trade </a:t>
            </a:r>
            <a:r>
              <a:rPr lang="en-GB" sz="2800" dirty="0" smtClean="0"/>
              <a:t>unions </a:t>
            </a:r>
            <a:r>
              <a:rPr lang="en-GB" sz="2800" dirty="0"/>
              <a:t>and </a:t>
            </a:r>
            <a:r>
              <a:rPr lang="en-GB" sz="2800" dirty="0" smtClean="0"/>
              <a:t>federations </a:t>
            </a:r>
          </a:p>
          <a:p>
            <a:endParaRPr lang="en-GB" sz="2800" dirty="0" smtClean="0"/>
          </a:p>
          <a:p>
            <a:r>
              <a:rPr lang="en-GB" sz="2800" dirty="0" smtClean="0"/>
              <a:t>my main concern: include </a:t>
            </a:r>
            <a:r>
              <a:rPr lang="en-GB" sz="2800" dirty="0"/>
              <a:t>more women in </a:t>
            </a:r>
            <a:r>
              <a:rPr lang="en-GB" sz="2800" dirty="0" smtClean="0"/>
              <a:t>bargaining staff</a:t>
            </a:r>
          </a:p>
          <a:p>
            <a:endParaRPr lang="pt-PT" sz="2800" dirty="0"/>
          </a:p>
          <a:p>
            <a:r>
              <a:rPr lang="en-GB" sz="2800" dirty="0" smtClean="0"/>
              <a:t>section </a:t>
            </a:r>
            <a:r>
              <a:rPr lang="en-GB" sz="2800" dirty="0"/>
              <a:t>on gender equality and non-discrimination in </a:t>
            </a:r>
            <a:r>
              <a:rPr lang="en-GB" sz="2800" dirty="0" smtClean="0"/>
              <a:t>UGT’s reference </a:t>
            </a:r>
            <a:r>
              <a:rPr lang="en-GB" sz="2800" dirty="0"/>
              <a:t>form of the labour </a:t>
            </a:r>
            <a:r>
              <a:rPr lang="en-GB" sz="2800" dirty="0" smtClean="0"/>
              <a:t>contract</a:t>
            </a:r>
            <a:endParaRPr lang="pt-PT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47667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Collective B</a:t>
            </a:r>
            <a:r>
              <a:rPr lang="en-GB" sz="4000" b="1" dirty="0" smtClean="0"/>
              <a:t>a</a:t>
            </a:r>
            <a:r>
              <a:rPr lang="en-GB" sz="4000" dirty="0" smtClean="0"/>
              <a:t>rgaining</a:t>
            </a:r>
            <a:endParaRPr lang="pt-PT" sz="4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5</a:t>
            </a:fld>
            <a:endParaRPr lang="pt-PT"/>
          </a:p>
        </p:txBody>
      </p:sp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968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8496944" cy="475252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equal </a:t>
            </a:r>
            <a:r>
              <a:rPr lang="en-GB" sz="2800" dirty="0"/>
              <a:t>opportunities and treatment in access to employment, particularly </a:t>
            </a:r>
            <a:r>
              <a:rPr lang="en-GB" sz="2800" dirty="0" smtClean="0"/>
              <a:t>in </a:t>
            </a:r>
            <a:r>
              <a:rPr lang="en-GB" sz="2800" dirty="0"/>
              <a:t>selection criteria and recruitment </a:t>
            </a:r>
            <a:r>
              <a:rPr lang="en-GB" sz="2800" dirty="0" smtClean="0"/>
              <a:t>conditions</a:t>
            </a:r>
          </a:p>
          <a:p>
            <a:endParaRPr lang="en-GB" sz="2800" dirty="0" smtClean="0"/>
          </a:p>
          <a:p>
            <a:r>
              <a:rPr lang="en-GB" sz="2800" dirty="0" smtClean="0"/>
              <a:t>equal </a:t>
            </a:r>
            <a:r>
              <a:rPr lang="en-GB" sz="2800" dirty="0"/>
              <a:t>work for work of equal </a:t>
            </a:r>
            <a:r>
              <a:rPr lang="en-GB" sz="2800" dirty="0" smtClean="0"/>
              <a:t>value</a:t>
            </a:r>
          </a:p>
          <a:p>
            <a:endParaRPr lang="en-GB" sz="2800" dirty="0" smtClean="0"/>
          </a:p>
          <a:p>
            <a:r>
              <a:rPr lang="en-GB" sz="2800" dirty="0" smtClean="0"/>
              <a:t>awareness of </a:t>
            </a:r>
            <a:r>
              <a:rPr lang="en-GB" sz="2800" dirty="0"/>
              <a:t>discriminatory </a:t>
            </a:r>
            <a:r>
              <a:rPr lang="en-GB" sz="2800" dirty="0" smtClean="0"/>
              <a:t>practices </a:t>
            </a:r>
            <a:r>
              <a:rPr lang="en-GB" sz="2800" dirty="0"/>
              <a:t>due to leave for </a:t>
            </a:r>
            <a:r>
              <a:rPr lang="en-GB" sz="2800" dirty="0" smtClean="0"/>
              <a:t>pre-natal </a:t>
            </a:r>
            <a:r>
              <a:rPr lang="en-GB" sz="2800" dirty="0"/>
              <a:t>care, pregnancy, breastfeeding,  </a:t>
            </a:r>
            <a:r>
              <a:rPr lang="en-GB" sz="2800" dirty="0" smtClean="0"/>
              <a:t>parental care</a:t>
            </a:r>
            <a:endParaRPr lang="en-GB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47667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Quality </a:t>
            </a:r>
            <a:r>
              <a:rPr lang="en-GB" sz="4000" dirty="0" smtClean="0"/>
              <a:t>indicators</a:t>
            </a:r>
            <a:endParaRPr lang="pt-PT" sz="4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6</a:t>
            </a:fld>
            <a:endParaRPr lang="pt-PT"/>
          </a:p>
        </p:txBody>
      </p:sp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288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8496944" cy="439248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CIG </a:t>
            </a:r>
            <a:r>
              <a:rPr lang="en-GB" sz="2800" dirty="0"/>
              <a:t>– Commission for citizenship and gender equality</a:t>
            </a:r>
            <a:endParaRPr lang="pt-PT" sz="2800" dirty="0"/>
          </a:p>
          <a:p>
            <a:endParaRPr lang="en-GB" sz="2800" dirty="0" smtClean="0"/>
          </a:p>
          <a:p>
            <a:r>
              <a:rPr lang="en-GB" sz="2800" dirty="0"/>
              <a:t>ACIDI - Commission for immigration and intercultural </a:t>
            </a:r>
            <a:r>
              <a:rPr lang="en-GB" sz="2800" dirty="0" smtClean="0"/>
              <a:t>dialogue</a:t>
            </a:r>
          </a:p>
          <a:p>
            <a:endParaRPr lang="en-GB" sz="2800" dirty="0" smtClean="0"/>
          </a:p>
          <a:p>
            <a:r>
              <a:rPr lang="en-GB" sz="2800" dirty="0" smtClean="0"/>
              <a:t>CITE </a:t>
            </a:r>
            <a:r>
              <a:rPr lang="en-GB" sz="2800" dirty="0"/>
              <a:t>- Commission for Equality in Labour and Employment (Decree-Law 76/2012)  </a:t>
            </a:r>
            <a:endParaRPr lang="pt-PT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476672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Participation </a:t>
            </a:r>
            <a:r>
              <a:rPr lang="en-GB" sz="4000" dirty="0"/>
              <a:t>in Equality </a:t>
            </a:r>
            <a:r>
              <a:rPr lang="en-GB" sz="4000" dirty="0" smtClean="0"/>
              <a:t>Bodies</a:t>
            </a:r>
            <a:endParaRPr lang="pt-PT" sz="4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7</a:t>
            </a:fld>
            <a:endParaRPr lang="pt-PT"/>
          </a:p>
        </p:txBody>
      </p:sp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2569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2780927"/>
            <a:ext cx="8496944" cy="331236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created 1979</a:t>
            </a:r>
          </a:p>
          <a:p>
            <a:endParaRPr lang="en-GB" sz="2800" dirty="0" smtClean="0"/>
          </a:p>
          <a:p>
            <a:r>
              <a:rPr lang="en-GB" sz="2800" dirty="0" smtClean="0"/>
              <a:t>Mission: </a:t>
            </a:r>
            <a:r>
              <a:rPr lang="en-GB" sz="2800" dirty="0"/>
              <a:t>fight discrimination and promote equality between women and men in labour, in employment and in vocational </a:t>
            </a:r>
            <a:r>
              <a:rPr lang="en-GB" sz="2800" dirty="0" smtClean="0"/>
              <a:t>training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91680" y="476672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CITE - Commission for Equality in Labour and Employment</a:t>
            </a:r>
            <a:endParaRPr lang="pt-PT" sz="4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8</a:t>
            </a:fld>
            <a:endParaRPr lang="pt-PT"/>
          </a:p>
        </p:txBody>
      </p:sp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850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1772817"/>
            <a:ext cx="8496944" cy="432048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G</a:t>
            </a:r>
            <a:r>
              <a:rPr lang="en-GB" sz="2800" b="1" dirty="0" smtClean="0"/>
              <a:t>o</a:t>
            </a:r>
            <a:r>
              <a:rPr lang="en-GB" sz="2800" dirty="0" smtClean="0"/>
              <a:t>vernment </a:t>
            </a:r>
            <a:r>
              <a:rPr lang="en-GB" sz="2800" dirty="0"/>
              <a:t>(4 </a:t>
            </a:r>
            <a:r>
              <a:rPr lang="en-GB" sz="2800" dirty="0" smtClean="0"/>
              <a:t>votes)</a:t>
            </a:r>
          </a:p>
          <a:p>
            <a:r>
              <a:rPr lang="en-GB" sz="2800" dirty="0" smtClean="0"/>
              <a:t>Trade Unions:  UGT (2 votes) and CGTP </a:t>
            </a:r>
            <a:r>
              <a:rPr lang="en-GB" sz="2800" dirty="0"/>
              <a:t>(2 votes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Employers confederations:</a:t>
            </a:r>
          </a:p>
          <a:p>
            <a:pPr marL="0" indent="0">
              <a:buNone/>
            </a:pPr>
            <a:r>
              <a:rPr lang="en-GB" sz="2800" dirty="0" smtClean="0"/>
              <a:t>    CCP </a:t>
            </a:r>
            <a:r>
              <a:rPr lang="en-GB" sz="2800" dirty="0"/>
              <a:t>- </a:t>
            </a:r>
            <a:r>
              <a:rPr lang="en-GB" sz="2000" dirty="0"/>
              <a:t>Portuguese Commerce and </a:t>
            </a:r>
            <a:r>
              <a:rPr lang="en-GB" sz="2000" dirty="0" smtClean="0"/>
              <a:t>Services Confederation </a:t>
            </a:r>
            <a:r>
              <a:rPr lang="en-GB" sz="2800" dirty="0" smtClean="0"/>
              <a:t>(1 </a:t>
            </a:r>
            <a:r>
              <a:rPr lang="en-GB" sz="2800" dirty="0"/>
              <a:t>vote</a:t>
            </a:r>
            <a:r>
              <a:rPr lang="en-GB" sz="2800" dirty="0" smtClean="0"/>
              <a:t>)   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CIP </a:t>
            </a:r>
            <a:r>
              <a:rPr lang="en-GB" sz="2800" dirty="0"/>
              <a:t>– </a:t>
            </a:r>
            <a:r>
              <a:rPr lang="en-GB" sz="2000" dirty="0"/>
              <a:t>Industrial Confederation of Portugal </a:t>
            </a:r>
            <a:r>
              <a:rPr lang="en-GB" sz="2800" dirty="0" smtClean="0"/>
              <a:t>(1 </a:t>
            </a:r>
            <a:r>
              <a:rPr lang="en-GB" sz="2800" dirty="0"/>
              <a:t>vote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r>
              <a:rPr lang="en-GB" sz="2800" dirty="0" smtClean="0"/>
              <a:t>    CTP </a:t>
            </a:r>
            <a:r>
              <a:rPr lang="en-GB" sz="2800" dirty="0"/>
              <a:t>- </a:t>
            </a:r>
            <a:r>
              <a:rPr lang="en-GB" sz="2000" dirty="0"/>
              <a:t>Confederation of Portuguese Tourism</a:t>
            </a:r>
            <a:r>
              <a:rPr lang="en-GB" sz="2800" dirty="0"/>
              <a:t> </a:t>
            </a:r>
            <a:r>
              <a:rPr lang="en-GB" sz="2800" dirty="0" smtClean="0"/>
              <a:t>(1 </a:t>
            </a:r>
            <a:r>
              <a:rPr lang="en-GB" sz="2800" dirty="0"/>
              <a:t>vote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r>
              <a:rPr lang="en-GB" sz="2800" dirty="0" smtClean="0"/>
              <a:t>    CAP </a:t>
            </a:r>
            <a:r>
              <a:rPr lang="en-GB" sz="2800" dirty="0"/>
              <a:t>– </a:t>
            </a:r>
            <a:r>
              <a:rPr lang="en-GB" sz="2000" dirty="0"/>
              <a:t>Farmer’s Confederation of Portugal</a:t>
            </a:r>
            <a:r>
              <a:rPr lang="en-GB" sz="2800" dirty="0"/>
              <a:t> </a:t>
            </a:r>
            <a:r>
              <a:rPr lang="en-GB" sz="2800" dirty="0" smtClean="0"/>
              <a:t>(1 </a:t>
            </a:r>
            <a:r>
              <a:rPr lang="en-GB" sz="2800" dirty="0"/>
              <a:t>vote). </a:t>
            </a:r>
            <a:endParaRPr lang="pt-PT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47667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CITE - </a:t>
            </a:r>
            <a:r>
              <a:rPr lang="en-GB" sz="4000" dirty="0" smtClean="0"/>
              <a:t>Composition</a:t>
            </a:r>
            <a:endParaRPr lang="pt-PT" sz="4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54FF-B39B-45D9-BF8A-26CE96D1FD5D}" type="slidenum">
              <a:rPr lang="pt-PT" smtClean="0"/>
              <a:t>9</a:t>
            </a:fld>
            <a:endParaRPr lang="pt-PT"/>
          </a:p>
        </p:txBody>
      </p:sp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2982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564</TotalTime>
  <Words>1051</Words>
  <Application>Microsoft Office PowerPoint</Application>
  <PresentationFormat>On-screen Show (4:3)</PresentationFormat>
  <Paragraphs>160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Fluxo</vt:lpstr>
      <vt:lpstr>PowerPoint Presentation</vt:lpstr>
      <vt:lpstr>PowerPoint Presentation</vt:lpstr>
      <vt:lpstr>PowerPoint Presentation</vt:lpstr>
      <vt:lpstr>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UGT</dc:title>
  <dc:creator>Ref</dc:creator>
  <cp:lastModifiedBy>Tamas Kadar</cp:lastModifiedBy>
  <cp:revision>48</cp:revision>
  <dcterms:created xsi:type="dcterms:W3CDTF">2013-10-22T18:02:55Z</dcterms:created>
  <dcterms:modified xsi:type="dcterms:W3CDTF">2013-10-24T08:51:14Z</dcterms:modified>
</cp:coreProperties>
</file>